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4" r:id="rId1"/>
    <p:sldMasterId id="2147483665" r:id="rId2"/>
  </p:sldMasterIdLst>
  <p:notesMasterIdLst>
    <p:notesMasterId r:id="rId140"/>
  </p:notesMasterIdLst>
  <p:handoutMasterIdLst>
    <p:handoutMasterId r:id="rId141"/>
  </p:handoutMasterIdLst>
  <p:sldIdLst>
    <p:sldId id="256" r:id="rId3"/>
    <p:sldId id="756" r:id="rId4"/>
    <p:sldId id="870" r:id="rId5"/>
    <p:sldId id="871" r:id="rId6"/>
    <p:sldId id="872" r:id="rId7"/>
    <p:sldId id="873" r:id="rId8"/>
    <p:sldId id="874" r:id="rId9"/>
    <p:sldId id="875" r:id="rId10"/>
    <p:sldId id="876" r:id="rId11"/>
    <p:sldId id="877" r:id="rId12"/>
    <p:sldId id="878" r:id="rId13"/>
    <p:sldId id="879" r:id="rId14"/>
    <p:sldId id="880" r:id="rId15"/>
    <p:sldId id="881" r:id="rId16"/>
    <p:sldId id="882" r:id="rId17"/>
    <p:sldId id="883" r:id="rId18"/>
    <p:sldId id="884" r:id="rId19"/>
    <p:sldId id="885" r:id="rId20"/>
    <p:sldId id="886" r:id="rId21"/>
    <p:sldId id="887" r:id="rId22"/>
    <p:sldId id="888" r:id="rId23"/>
    <p:sldId id="889" r:id="rId24"/>
    <p:sldId id="890" r:id="rId25"/>
    <p:sldId id="891" r:id="rId26"/>
    <p:sldId id="892" r:id="rId27"/>
    <p:sldId id="757" r:id="rId28"/>
    <p:sldId id="758" r:id="rId29"/>
    <p:sldId id="759" r:id="rId30"/>
    <p:sldId id="760" r:id="rId31"/>
    <p:sldId id="761" r:id="rId32"/>
    <p:sldId id="762" r:id="rId33"/>
    <p:sldId id="763" r:id="rId34"/>
    <p:sldId id="764" r:id="rId35"/>
    <p:sldId id="765" r:id="rId36"/>
    <p:sldId id="766" r:id="rId37"/>
    <p:sldId id="767" r:id="rId38"/>
    <p:sldId id="768" r:id="rId39"/>
    <p:sldId id="769" r:id="rId40"/>
    <p:sldId id="770" r:id="rId41"/>
    <p:sldId id="771" r:id="rId42"/>
    <p:sldId id="772" r:id="rId43"/>
    <p:sldId id="773" r:id="rId44"/>
    <p:sldId id="774" r:id="rId45"/>
    <p:sldId id="775" r:id="rId46"/>
    <p:sldId id="776" r:id="rId47"/>
    <p:sldId id="777" r:id="rId48"/>
    <p:sldId id="778" r:id="rId49"/>
    <p:sldId id="779" r:id="rId50"/>
    <p:sldId id="780" r:id="rId51"/>
    <p:sldId id="781" r:id="rId52"/>
    <p:sldId id="782" r:id="rId53"/>
    <p:sldId id="783" r:id="rId54"/>
    <p:sldId id="784" r:id="rId55"/>
    <p:sldId id="785" r:id="rId56"/>
    <p:sldId id="786" r:id="rId57"/>
    <p:sldId id="787" r:id="rId58"/>
    <p:sldId id="788" r:id="rId59"/>
    <p:sldId id="789" r:id="rId60"/>
    <p:sldId id="790" r:id="rId61"/>
    <p:sldId id="791" r:id="rId62"/>
    <p:sldId id="792" r:id="rId63"/>
    <p:sldId id="793" r:id="rId64"/>
    <p:sldId id="794" r:id="rId65"/>
    <p:sldId id="795" r:id="rId66"/>
    <p:sldId id="796" r:id="rId67"/>
    <p:sldId id="797" r:id="rId68"/>
    <p:sldId id="798" r:id="rId69"/>
    <p:sldId id="799" r:id="rId70"/>
    <p:sldId id="800" r:id="rId71"/>
    <p:sldId id="801" r:id="rId72"/>
    <p:sldId id="802" r:id="rId73"/>
    <p:sldId id="803" r:id="rId74"/>
    <p:sldId id="804" r:id="rId75"/>
    <p:sldId id="805" r:id="rId76"/>
    <p:sldId id="806" r:id="rId77"/>
    <p:sldId id="807" r:id="rId78"/>
    <p:sldId id="808" r:id="rId79"/>
    <p:sldId id="809" r:id="rId80"/>
    <p:sldId id="810" r:id="rId81"/>
    <p:sldId id="811" r:id="rId82"/>
    <p:sldId id="812" r:id="rId83"/>
    <p:sldId id="813" r:id="rId84"/>
    <p:sldId id="814" r:id="rId85"/>
    <p:sldId id="815" r:id="rId86"/>
    <p:sldId id="816" r:id="rId87"/>
    <p:sldId id="817" r:id="rId88"/>
    <p:sldId id="818" r:id="rId89"/>
    <p:sldId id="819" r:id="rId90"/>
    <p:sldId id="820" r:id="rId91"/>
    <p:sldId id="821" r:id="rId92"/>
    <p:sldId id="822" r:id="rId93"/>
    <p:sldId id="823" r:id="rId94"/>
    <p:sldId id="824" r:id="rId95"/>
    <p:sldId id="825" r:id="rId96"/>
    <p:sldId id="826" r:id="rId97"/>
    <p:sldId id="827" r:id="rId98"/>
    <p:sldId id="828" r:id="rId99"/>
    <p:sldId id="829" r:id="rId100"/>
    <p:sldId id="830" r:id="rId101"/>
    <p:sldId id="831" r:id="rId102"/>
    <p:sldId id="832" r:id="rId103"/>
    <p:sldId id="833" r:id="rId104"/>
    <p:sldId id="834" r:id="rId105"/>
    <p:sldId id="835" r:id="rId106"/>
    <p:sldId id="836" r:id="rId107"/>
    <p:sldId id="837" r:id="rId108"/>
    <p:sldId id="838" r:id="rId109"/>
    <p:sldId id="839" r:id="rId110"/>
    <p:sldId id="840" r:id="rId111"/>
    <p:sldId id="841" r:id="rId112"/>
    <p:sldId id="842" r:id="rId113"/>
    <p:sldId id="843" r:id="rId114"/>
    <p:sldId id="844" r:id="rId115"/>
    <p:sldId id="845" r:id="rId116"/>
    <p:sldId id="846" r:id="rId117"/>
    <p:sldId id="847" r:id="rId118"/>
    <p:sldId id="848" r:id="rId119"/>
    <p:sldId id="849" r:id="rId120"/>
    <p:sldId id="850" r:id="rId121"/>
    <p:sldId id="851" r:id="rId122"/>
    <p:sldId id="852" r:id="rId123"/>
    <p:sldId id="853" r:id="rId124"/>
    <p:sldId id="854" r:id="rId125"/>
    <p:sldId id="855" r:id="rId126"/>
    <p:sldId id="856" r:id="rId127"/>
    <p:sldId id="857" r:id="rId128"/>
    <p:sldId id="858" r:id="rId129"/>
    <p:sldId id="859" r:id="rId130"/>
    <p:sldId id="860" r:id="rId131"/>
    <p:sldId id="861" r:id="rId132"/>
    <p:sldId id="862" r:id="rId133"/>
    <p:sldId id="863" r:id="rId134"/>
    <p:sldId id="864" r:id="rId135"/>
    <p:sldId id="865" r:id="rId136"/>
    <p:sldId id="866" r:id="rId137"/>
    <p:sldId id="867" r:id="rId138"/>
    <p:sldId id="644" r:id="rId139"/>
  </p:sldIdLst>
  <p:sldSz cx="9144000" cy="6858000" type="screen4x3"/>
  <p:notesSz cx="6761163" cy="9942513"/>
  <p:defaultTextStyle>
    <a:defPPr>
      <a:defRPr lang="zh-CN"/>
    </a:defPPr>
    <a:lvl1pPr algn="ctr" rtl="0" fontAlgn="base">
      <a:spcBef>
        <a:spcPct val="0"/>
      </a:spcBef>
      <a:spcAft>
        <a:spcPct val="0"/>
      </a:spcAft>
      <a:defRPr sz="2400" b="1" i="1" kern="1200">
        <a:solidFill>
          <a:schemeClr val="tx1"/>
        </a:solidFill>
        <a:latin typeface="Arial" charset="0"/>
        <a:ea typeface="MS PGothic" pitchFamily="34" charset="-128"/>
        <a:cs typeface="+mn-cs"/>
      </a:defRPr>
    </a:lvl1pPr>
    <a:lvl2pPr marL="457200" algn="ctr" rtl="0" fontAlgn="base">
      <a:spcBef>
        <a:spcPct val="0"/>
      </a:spcBef>
      <a:spcAft>
        <a:spcPct val="0"/>
      </a:spcAft>
      <a:defRPr sz="2400" b="1" i="1" kern="1200">
        <a:solidFill>
          <a:schemeClr val="tx1"/>
        </a:solidFill>
        <a:latin typeface="Arial" charset="0"/>
        <a:ea typeface="MS PGothic" pitchFamily="34" charset="-128"/>
        <a:cs typeface="+mn-cs"/>
      </a:defRPr>
    </a:lvl2pPr>
    <a:lvl3pPr marL="914400" algn="ctr" rtl="0" fontAlgn="base">
      <a:spcBef>
        <a:spcPct val="0"/>
      </a:spcBef>
      <a:spcAft>
        <a:spcPct val="0"/>
      </a:spcAft>
      <a:defRPr sz="2400" b="1" i="1" kern="1200">
        <a:solidFill>
          <a:schemeClr val="tx1"/>
        </a:solidFill>
        <a:latin typeface="Arial" charset="0"/>
        <a:ea typeface="MS PGothic" pitchFamily="34" charset="-128"/>
        <a:cs typeface="+mn-cs"/>
      </a:defRPr>
    </a:lvl3pPr>
    <a:lvl4pPr marL="1371600" algn="ctr" rtl="0" fontAlgn="base">
      <a:spcBef>
        <a:spcPct val="0"/>
      </a:spcBef>
      <a:spcAft>
        <a:spcPct val="0"/>
      </a:spcAft>
      <a:defRPr sz="2400" b="1" i="1" kern="1200">
        <a:solidFill>
          <a:schemeClr val="tx1"/>
        </a:solidFill>
        <a:latin typeface="Arial" charset="0"/>
        <a:ea typeface="MS PGothic" pitchFamily="34" charset="-128"/>
        <a:cs typeface="+mn-cs"/>
      </a:defRPr>
    </a:lvl4pPr>
    <a:lvl5pPr marL="1828800" algn="ctr" rtl="0" fontAlgn="base">
      <a:spcBef>
        <a:spcPct val="0"/>
      </a:spcBef>
      <a:spcAft>
        <a:spcPct val="0"/>
      </a:spcAft>
      <a:defRPr sz="2400" b="1" i="1" kern="1200">
        <a:solidFill>
          <a:schemeClr val="tx1"/>
        </a:solidFill>
        <a:latin typeface="Arial" charset="0"/>
        <a:ea typeface="MS PGothic" pitchFamily="34" charset="-128"/>
        <a:cs typeface="+mn-cs"/>
      </a:defRPr>
    </a:lvl5pPr>
    <a:lvl6pPr marL="2286000" algn="l" defTabSz="914400" rtl="0" eaLnBrk="1" latinLnBrk="0" hangingPunct="1">
      <a:defRPr sz="2400" b="1" i="1" kern="1200">
        <a:solidFill>
          <a:schemeClr val="tx1"/>
        </a:solidFill>
        <a:latin typeface="Arial" charset="0"/>
        <a:ea typeface="MS PGothic" pitchFamily="34" charset="-128"/>
        <a:cs typeface="+mn-cs"/>
      </a:defRPr>
    </a:lvl6pPr>
    <a:lvl7pPr marL="2743200" algn="l" defTabSz="914400" rtl="0" eaLnBrk="1" latinLnBrk="0" hangingPunct="1">
      <a:defRPr sz="2400" b="1" i="1" kern="1200">
        <a:solidFill>
          <a:schemeClr val="tx1"/>
        </a:solidFill>
        <a:latin typeface="Arial" charset="0"/>
        <a:ea typeface="MS PGothic" pitchFamily="34" charset="-128"/>
        <a:cs typeface="+mn-cs"/>
      </a:defRPr>
    </a:lvl7pPr>
    <a:lvl8pPr marL="3200400" algn="l" defTabSz="914400" rtl="0" eaLnBrk="1" latinLnBrk="0" hangingPunct="1">
      <a:defRPr sz="2400" b="1" i="1" kern="1200">
        <a:solidFill>
          <a:schemeClr val="tx1"/>
        </a:solidFill>
        <a:latin typeface="Arial" charset="0"/>
        <a:ea typeface="MS PGothic" pitchFamily="34" charset="-128"/>
        <a:cs typeface="+mn-cs"/>
      </a:defRPr>
    </a:lvl8pPr>
    <a:lvl9pPr marL="3657600" algn="l" defTabSz="914400" rtl="0" eaLnBrk="1" latinLnBrk="0" hangingPunct="1">
      <a:defRPr sz="2400" b="1" i="1" kern="1200">
        <a:solidFill>
          <a:schemeClr val="tx1"/>
        </a:solidFill>
        <a:latin typeface="Arial" charset="0"/>
        <a:ea typeface="MS PGothic" pitchFamily="34"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郑继列(郑继列)" initials=""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0000FF"/>
    <a:srgbClr val="FFFFFF"/>
    <a:srgbClr val="FF9933"/>
    <a:srgbClr val="FF99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64" autoAdjust="0"/>
    <p:restoredTop sz="93432" autoAdjust="0"/>
  </p:normalViewPr>
  <p:slideViewPr>
    <p:cSldViewPr>
      <p:cViewPr>
        <p:scale>
          <a:sx n="60" d="100"/>
          <a:sy n="60" d="100"/>
        </p:scale>
        <p:origin x="-1340" y="-244"/>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4332"/>
    </p:cViewPr>
  </p:sorterViewPr>
  <p:notesViewPr>
    <p:cSldViewPr>
      <p:cViewPr varScale="1">
        <p:scale>
          <a:sx n="47" d="100"/>
          <a:sy n="47" d="100"/>
        </p:scale>
        <p:origin x="-2828" y="-76"/>
      </p:cViewPr>
      <p:guideLst>
        <p:guide orient="horz" pos="3132"/>
        <p:guide pos="213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63" Type="http://schemas.openxmlformats.org/officeDocument/2006/relationships/slide" Target="slides/slide61.xml"/><Relationship Id="rId84" Type="http://schemas.openxmlformats.org/officeDocument/2006/relationships/slide" Target="slides/slide82.xml"/><Relationship Id="rId138" Type="http://schemas.openxmlformats.org/officeDocument/2006/relationships/slide" Target="slides/slide136.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53" Type="http://schemas.openxmlformats.org/officeDocument/2006/relationships/slide" Target="slides/slide51.xml"/><Relationship Id="rId74" Type="http://schemas.openxmlformats.org/officeDocument/2006/relationships/slide" Target="slides/slide72.xml"/><Relationship Id="rId128" Type="http://schemas.openxmlformats.org/officeDocument/2006/relationships/slide" Target="slides/slide126.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slide" Target="slides/slide116.xml"/><Relationship Id="rId134" Type="http://schemas.openxmlformats.org/officeDocument/2006/relationships/slide" Target="slides/slide132.xml"/><Relationship Id="rId139" Type="http://schemas.openxmlformats.org/officeDocument/2006/relationships/slide" Target="slides/slide137.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slide" Target="slides/slide106.xml"/><Relationship Id="rId124" Type="http://schemas.openxmlformats.org/officeDocument/2006/relationships/slide" Target="slides/slide122.xml"/><Relationship Id="rId129" Type="http://schemas.openxmlformats.org/officeDocument/2006/relationships/slide" Target="slides/slide127.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40" Type="http://schemas.openxmlformats.org/officeDocument/2006/relationships/notesMaster" Target="notesMasters/notesMaster1.xml"/><Relationship Id="rId14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23" Type="http://schemas.openxmlformats.org/officeDocument/2006/relationships/slide" Target="slides/slide21.xml"/><Relationship Id="rId28" Type="http://schemas.openxmlformats.org/officeDocument/2006/relationships/slide" Target="slides/slide26.xml"/><Relationship Id="rId49" Type="http://schemas.openxmlformats.org/officeDocument/2006/relationships/slide" Target="slides/slide47.xml"/><Relationship Id="rId114" Type="http://schemas.openxmlformats.org/officeDocument/2006/relationships/slide" Target="slides/slide112.xml"/><Relationship Id="rId119" Type="http://schemas.openxmlformats.org/officeDocument/2006/relationships/slide" Target="slides/slide117.xml"/><Relationship Id="rId44" Type="http://schemas.openxmlformats.org/officeDocument/2006/relationships/slide" Target="slides/slide42.xml"/><Relationship Id="rId60" Type="http://schemas.openxmlformats.org/officeDocument/2006/relationships/slide" Target="slides/slide58.xml"/><Relationship Id="rId65" Type="http://schemas.openxmlformats.org/officeDocument/2006/relationships/slide" Target="slides/slide63.xml"/><Relationship Id="rId81" Type="http://schemas.openxmlformats.org/officeDocument/2006/relationships/slide" Target="slides/slide79.xml"/><Relationship Id="rId86" Type="http://schemas.openxmlformats.org/officeDocument/2006/relationships/slide" Target="slides/slide84.xml"/><Relationship Id="rId130" Type="http://schemas.openxmlformats.org/officeDocument/2006/relationships/slide" Target="slides/slide128.xml"/><Relationship Id="rId135" Type="http://schemas.openxmlformats.org/officeDocument/2006/relationships/slide" Target="slides/slide133.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slide" Target="slides/slide123.xml"/><Relationship Id="rId141" Type="http://schemas.openxmlformats.org/officeDocument/2006/relationships/handoutMaster" Target="handoutMasters/handoutMaster1.xml"/><Relationship Id="rId146"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131" Type="http://schemas.openxmlformats.org/officeDocument/2006/relationships/slide" Target="slides/slide129.xml"/><Relationship Id="rId136" Type="http://schemas.openxmlformats.org/officeDocument/2006/relationships/slide" Target="slides/slide134.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26" Type="http://schemas.openxmlformats.org/officeDocument/2006/relationships/slide" Target="slides/slide124.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142" Type="http://schemas.openxmlformats.org/officeDocument/2006/relationships/commentAuthors" Target="commentAuthors.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slide" Target="slides/slide114.xml"/><Relationship Id="rId137" Type="http://schemas.openxmlformats.org/officeDocument/2006/relationships/slide" Target="slides/slide135.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32" Type="http://schemas.openxmlformats.org/officeDocument/2006/relationships/slide" Target="slides/slide130.xml"/><Relationship Id="rId15" Type="http://schemas.openxmlformats.org/officeDocument/2006/relationships/slide" Target="slides/slide13.xml"/><Relationship Id="rId36" Type="http://schemas.openxmlformats.org/officeDocument/2006/relationships/slide" Target="slides/slide34.xml"/><Relationship Id="rId57" Type="http://schemas.openxmlformats.org/officeDocument/2006/relationships/slide" Target="slides/slide55.xml"/><Relationship Id="rId106" Type="http://schemas.openxmlformats.org/officeDocument/2006/relationships/slide" Target="slides/slide104.xml"/><Relationship Id="rId127" Type="http://schemas.openxmlformats.org/officeDocument/2006/relationships/slide" Target="slides/slide125.xml"/><Relationship Id="rId10" Type="http://schemas.openxmlformats.org/officeDocument/2006/relationships/slide" Target="slides/slide8.xml"/><Relationship Id="rId31" Type="http://schemas.openxmlformats.org/officeDocument/2006/relationships/slide" Target="slides/slide29.xml"/><Relationship Id="rId52" Type="http://schemas.openxmlformats.org/officeDocument/2006/relationships/slide" Target="slides/slide50.xml"/><Relationship Id="rId73" Type="http://schemas.openxmlformats.org/officeDocument/2006/relationships/slide" Target="slides/slide71.xml"/><Relationship Id="rId78" Type="http://schemas.openxmlformats.org/officeDocument/2006/relationships/slide" Target="slides/slide76.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143"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26" Type="http://schemas.openxmlformats.org/officeDocument/2006/relationships/slide" Target="slides/slide24.xml"/><Relationship Id="rId47" Type="http://schemas.openxmlformats.org/officeDocument/2006/relationships/slide" Target="slides/slide45.xml"/><Relationship Id="rId68" Type="http://schemas.openxmlformats.org/officeDocument/2006/relationships/slide" Target="slides/slide66.xml"/><Relationship Id="rId89" Type="http://schemas.openxmlformats.org/officeDocument/2006/relationships/slide" Target="slides/slide87.xml"/><Relationship Id="rId112" Type="http://schemas.openxmlformats.org/officeDocument/2006/relationships/slide" Target="slides/slide110.xml"/><Relationship Id="rId133" Type="http://schemas.openxmlformats.org/officeDocument/2006/relationships/slide" Target="slides/slide131.xml"/><Relationship Id="rId16" Type="http://schemas.openxmlformats.org/officeDocument/2006/relationships/slide" Target="slides/slide14.xml"/><Relationship Id="rId37" Type="http://schemas.openxmlformats.org/officeDocument/2006/relationships/slide" Target="slides/slide35.xml"/><Relationship Id="rId58" Type="http://schemas.openxmlformats.org/officeDocument/2006/relationships/slide" Target="slides/slide56.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44"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AB6CC3-6C2C-48F5-B834-6DD34A89CAA2}" type="doc">
      <dgm:prSet loTypeId="urn:microsoft.com/office/officeart/2005/8/layout/process4" loCatId="process" qsTypeId="urn:microsoft.com/office/officeart/2005/8/quickstyle/simple1" qsCatId="simple" csTypeId="urn:microsoft.com/office/officeart/2005/8/colors/accent2_2" csCatId="accent2" phldr="1"/>
      <dgm:spPr/>
    </dgm:pt>
    <dgm:pt modelId="{EEA0EEE7-5CCB-44A7-9349-CB130015EE85}">
      <dgm:prSet phldrT="[文本]"/>
      <dgm:spPr>
        <a:solidFill>
          <a:srgbClr val="0070C0"/>
        </a:solidFill>
      </dgm:spPr>
      <dgm:t>
        <a:bodyPr/>
        <a:lstStyle/>
        <a:p>
          <a:r>
            <a:rPr lang="zh-CN" altLang="en-US" b="0" dirty="0" smtClean="0"/>
            <a:t>各报表项目填列数据来源</a:t>
          </a:r>
          <a:endParaRPr lang="zh-CN" altLang="en-US" b="0" dirty="0"/>
        </a:p>
      </dgm:t>
    </dgm:pt>
    <dgm:pt modelId="{289DCAD1-3E4F-474B-ABF2-E4500169E28A}" type="parTrans" cxnId="{F29F139C-2609-456C-995D-216154E0AF7D}">
      <dgm:prSet/>
      <dgm:spPr/>
      <dgm:t>
        <a:bodyPr/>
        <a:lstStyle/>
        <a:p>
          <a:endParaRPr lang="zh-CN" altLang="en-US" b="0">
            <a:solidFill>
              <a:schemeClr val="tx1"/>
            </a:solidFill>
          </a:endParaRPr>
        </a:p>
      </dgm:t>
    </dgm:pt>
    <dgm:pt modelId="{0C931AA1-7BA4-4C9B-9954-41E89EC19B02}" type="sibTrans" cxnId="{F29F139C-2609-456C-995D-216154E0AF7D}">
      <dgm:prSet/>
      <dgm:spPr/>
      <dgm:t>
        <a:bodyPr/>
        <a:lstStyle/>
        <a:p>
          <a:endParaRPr lang="zh-CN" altLang="en-US" b="0">
            <a:solidFill>
              <a:schemeClr val="tx1"/>
            </a:solidFill>
          </a:endParaRPr>
        </a:p>
      </dgm:t>
    </dgm:pt>
    <dgm:pt modelId="{D0EBE2C5-D24A-4817-B44A-DD11BF6362B1}">
      <dgm:prSet phldrT="[文本]"/>
      <dgm:spPr>
        <a:solidFill>
          <a:srgbClr val="0070C0"/>
        </a:solidFill>
      </dgm:spPr>
      <dgm:t>
        <a:bodyPr/>
        <a:lstStyle/>
        <a:p>
          <a:r>
            <a:rPr lang="zh-CN" altLang="en-US" b="0" dirty="0" smtClean="0"/>
            <a:t>对应科目的核算内容及要点</a:t>
          </a:r>
          <a:endParaRPr lang="zh-CN" altLang="en-US" b="0" dirty="0"/>
        </a:p>
      </dgm:t>
    </dgm:pt>
    <dgm:pt modelId="{FB7556B7-4FAB-493D-AA6D-E61CDDCD2232}" type="parTrans" cxnId="{7E0DB1B4-527D-4A00-9945-A446B6689505}">
      <dgm:prSet/>
      <dgm:spPr/>
      <dgm:t>
        <a:bodyPr/>
        <a:lstStyle/>
        <a:p>
          <a:endParaRPr lang="zh-CN" altLang="en-US" b="0">
            <a:solidFill>
              <a:schemeClr val="tx1"/>
            </a:solidFill>
          </a:endParaRPr>
        </a:p>
      </dgm:t>
    </dgm:pt>
    <dgm:pt modelId="{9E831110-7D6A-49F3-B6F2-6AEC05D09A7E}" type="sibTrans" cxnId="{7E0DB1B4-527D-4A00-9945-A446B6689505}">
      <dgm:prSet/>
      <dgm:spPr/>
      <dgm:t>
        <a:bodyPr/>
        <a:lstStyle/>
        <a:p>
          <a:endParaRPr lang="zh-CN" altLang="en-US" b="0">
            <a:solidFill>
              <a:schemeClr val="tx1"/>
            </a:solidFill>
          </a:endParaRPr>
        </a:p>
      </dgm:t>
    </dgm:pt>
    <dgm:pt modelId="{A67689EF-E565-4108-8A93-899472A57D12}">
      <dgm:prSet phldrT="[文本]"/>
      <dgm:spPr>
        <a:solidFill>
          <a:srgbClr val="0070C0"/>
        </a:solidFill>
      </dgm:spPr>
      <dgm:t>
        <a:bodyPr/>
        <a:lstStyle/>
        <a:p>
          <a:r>
            <a:rPr lang="zh-CN" altLang="en-US" b="0" dirty="0" smtClean="0"/>
            <a:t>科目核算实务举例</a:t>
          </a:r>
          <a:endParaRPr lang="zh-CN" altLang="en-US" b="0" dirty="0"/>
        </a:p>
      </dgm:t>
    </dgm:pt>
    <dgm:pt modelId="{36926A11-BA6D-4287-80B2-D0450BF6F9C9}" type="parTrans" cxnId="{E5E0CCA4-910F-477C-894A-05BF66EBE0B4}">
      <dgm:prSet/>
      <dgm:spPr/>
      <dgm:t>
        <a:bodyPr/>
        <a:lstStyle/>
        <a:p>
          <a:endParaRPr lang="zh-CN" altLang="en-US" b="0">
            <a:solidFill>
              <a:schemeClr val="tx1"/>
            </a:solidFill>
          </a:endParaRPr>
        </a:p>
      </dgm:t>
    </dgm:pt>
    <dgm:pt modelId="{2F61770E-F317-4815-886C-D4A97F14B198}" type="sibTrans" cxnId="{E5E0CCA4-910F-477C-894A-05BF66EBE0B4}">
      <dgm:prSet/>
      <dgm:spPr/>
      <dgm:t>
        <a:bodyPr/>
        <a:lstStyle/>
        <a:p>
          <a:endParaRPr lang="zh-CN" altLang="en-US" b="0">
            <a:solidFill>
              <a:schemeClr val="tx1"/>
            </a:solidFill>
          </a:endParaRPr>
        </a:p>
      </dgm:t>
    </dgm:pt>
    <dgm:pt modelId="{24A02A93-4F0F-469E-B76C-202CB1C553CD}">
      <dgm:prSet/>
      <dgm:spPr>
        <a:solidFill>
          <a:srgbClr val="0070C0"/>
        </a:solidFill>
      </dgm:spPr>
      <dgm:t>
        <a:bodyPr/>
        <a:lstStyle/>
        <a:p>
          <a:r>
            <a:rPr lang="zh-CN" altLang="en-US" b="0" dirty="0" smtClean="0"/>
            <a:t>报表的逻辑关系核对</a:t>
          </a:r>
          <a:endParaRPr lang="zh-CN" altLang="en-US" b="0" dirty="0"/>
        </a:p>
      </dgm:t>
    </dgm:pt>
    <dgm:pt modelId="{88232547-1860-4691-B292-7152409862EA}" type="parTrans" cxnId="{176CE51A-CA08-4B38-8552-D3FC34EF6198}">
      <dgm:prSet/>
      <dgm:spPr/>
      <dgm:t>
        <a:bodyPr/>
        <a:lstStyle/>
        <a:p>
          <a:endParaRPr lang="zh-CN" altLang="en-US" b="0">
            <a:solidFill>
              <a:schemeClr val="tx1"/>
            </a:solidFill>
          </a:endParaRPr>
        </a:p>
      </dgm:t>
    </dgm:pt>
    <dgm:pt modelId="{5747950B-7178-4E0F-90CA-A73C6C357F23}" type="sibTrans" cxnId="{176CE51A-CA08-4B38-8552-D3FC34EF6198}">
      <dgm:prSet/>
      <dgm:spPr/>
      <dgm:t>
        <a:bodyPr/>
        <a:lstStyle/>
        <a:p>
          <a:endParaRPr lang="zh-CN" altLang="en-US" b="0">
            <a:solidFill>
              <a:schemeClr val="tx1"/>
            </a:solidFill>
          </a:endParaRPr>
        </a:p>
      </dgm:t>
    </dgm:pt>
    <dgm:pt modelId="{656B7E18-62AE-4471-8A99-D7ACA9ECA263}" type="pres">
      <dgm:prSet presAssocID="{B2AB6CC3-6C2C-48F5-B834-6DD34A89CAA2}" presName="Name0" presStyleCnt="0">
        <dgm:presLayoutVars>
          <dgm:dir/>
          <dgm:animLvl val="lvl"/>
          <dgm:resizeHandles val="exact"/>
        </dgm:presLayoutVars>
      </dgm:prSet>
      <dgm:spPr/>
    </dgm:pt>
    <dgm:pt modelId="{E774D166-7147-42A3-BB52-5EE8D57672B5}" type="pres">
      <dgm:prSet presAssocID="{24A02A93-4F0F-469E-B76C-202CB1C553CD}" presName="boxAndChildren" presStyleCnt="0"/>
      <dgm:spPr/>
    </dgm:pt>
    <dgm:pt modelId="{1007A66B-5818-4730-9473-1A1183F60FD3}" type="pres">
      <dgm:prSet presAssocID="{24A02A93-4F0F-469E-B76C-202CB1C553CD}" presName="parentTextBox" presStyleLbl="node1" presStyleIdx="0" presStyleCnt="4"/>
      <dgm:spPr/>
      <dgm:t>
        <a:bodyPr/>
        <a:lstStyle/>
        <a:p>
          <a:endParaRPr lang="zh-CN" altLang="en-US"/>
        </a:p>
      </dgm:t>
    </dgm:pt>
    <dgm:pt modelId="{8861D831-B4A6-4837-92BF-1FC6DE83234D}" type="pres">
      <dgm:prSet presAssocID="{2F61770E-F317-4815-886C-D4A97F14B198}" presName="sp" presStyleCnt="0"/>
      <dgm:spPr/>
    </dgm:pt>
    <dgm:pt modelId="{E3A5F9C1-7273-4A5F-92DB-5297722ECE1C}" type="pres">
      <dgm:prSet presAssocID="{A67689EF-E565-4108-8A93-899472A57D12}" presName="arrowAndChildren" presStyleCnt="0"/>
      <dgm:spPr/>
    </dgm:pt>
    <dgm:pt modelId="{C3083704-2814-43E8-87B3-126580EA2E0C}" type="pres">
      <dgm:prSet presAssocID="{A67689EF-E565-4108-8A93-899472A57D12}" presName="parentTextArrow" presStyleLbl="node1" presStyleIdx="1" presStyleCnt="4"/>
      <dgm:spPr/>
      <dgm:t>
        <a:bodyPr/>
        <a:lstStyle/>
        <a:p>
          <a:endParaRPr lang="zh-CN" altLang="en-US"/>
        </a:p>
      </dgm:t>
    </dgm:pt>
    <dgm:pt modelId="{CF22BE78-5B4C-4FE5-9798-1597F210181A}" type="pres">
      <dgm:prSet presAssocID="{9E831110-7D6A-49F3-B6F2-6AEC05D09A7E}" presName="sp" presStyleCnt="0"/>
      <dgm:spPr/>
    </dgm:pt>
    <dgm:pt modelId="{69151A75-EAD6-44A3-8EC5-7F38C75213DA}" type="pres">
      <dgm:prSet presAssocID="{D0EBE2C5-D24A-4817-B44A-DD11BF6362B1}" presName="arrowAndChildren" presStyleCnt="0"/>
      <dgm:spPr/>
    </dgm:pt>
    <dgm:pt modelId="{1CB223AA-251A-4A11-A2EB-52168517F856}" type="pres">
      <dgm:prSet presAssocID="{D0EBE2C5-D24A-4817-B44A-DD11BF6362B1}" presName="parentTextArrow" presStyleLbl="node1" presStyleIdx="2" presStyleCnt="4"/>
      <dgm:spPr/>
      <dgm:t>
        <a:bodyPr/>
        <a:lstStyle/>
        <a:p>
          <a:endParaRPr lang="zh-CN" altLang="en-US"/>
        </a:p>
      </dgm:t>
    </dgm:pt>
    <dgm:pt modelId="{967BEDAC-C5EF-479A-A912-8971CB5DB1E8}" type="pres">
      <dgm:prSet presAssocID="{0C931AA1-7BA4-4C9B-9954-41E89EC19B02}" presName="sp" presStyleCnt="0"/>
      <dgm:spPr/>
    </dgm:pt>
    <dgm:pt modelId="{FD2C0AAA-A94F-410E-A145-AD3F0091F4D6}" type="pres">
      <dgm:prSet presAssocID="{EEA0EEE7-5CCB-44A7-9349-CB130015EE85}" presName="arrowAndChildren" presStyleCnt="0"/>
      <dgm:spPr/>
    </dgm:pt>
    <dgm:pt modelId="{921BE888-E00C-4F96-B5B7-16BD787BD033}" type="pres">
      <dgm:prSet presAssocID="{EEA0EEE7-5CCB-44A7-9349-CB130015EE85}" presName="parentTextArrow" presStyleLbl="node1" presStyleIdx="3" presStyleCnt="4"/>
      <dgm:spPr/>
      <dgm:t>
        <a:bodyPr/>
        <a:lstStyle/>
        <a:p>
          <a:endParaRPr lang="zh-CN" altLang="en-US"/>
        </a:p>
      </dgm:t>
    </dgm:pt>
  </dgm:ptLst>
  <dgm:cxnLst>
    <dgm:cxn modelId="{FC95175D-657B-4B0E-A626-6A61057340CF}" type="presOf" srcId="{A67689EF-E565-4108-8A93-899472A57D12}" destId="{C3083704-2814-43E8-87B3-126580EA2E0C}" srcOrd="0" destOrd="0" presId="urn:microsoft.com/office/officeart/2005/8/layout/process4"/>
    <dgm:cxn modelId="{113862F5-50D1-40E0-991B-00EB739CECBC}" type="presOf" srcId="{B2AB6CC3-6C2C-48F5-B834-6DD34A89CAA2}" destId="{656B7E18-62AE-4471-8A99-D7ACA9ECA263}" srcOrd="0" destOrd="0" presId="urn:microsoft.com/office/officeart/2005/8/layout/process4"/>
    <dgm:cxn modelId="{A03A39E6-3D67-4E72-B260-D7B3023E2123}" type="presOf" srcId="{EEA0EEE7-5CCB-44A7-9349-CB130015EE85}" destId="{921BE888-E00C-4F96-B5B7-16BD787BD033}" srcOrd="0" destOrd="0" presId="urn:microsoft.com/office/officeart/2005/8/layout/process4"/>
    <dgm:cxn modelId="{F29F139C-2609-456C-995D-216154E0AF7D}" srcId="{B2AB6CC3-6C2C-48F5-B834-6DD34A89CAA2}" destId="{EEA0EEE7-5CCB-44A7-9349-CB130015EE85}" srcOrd="0" destOrd="0" parTransId="{289DCAD1-3E4F-474B-ABF2-E4500169E28A}" sibTransId="{0C931AA1-7BA4-4C9B-9954-41E89EC19B02}"/>
    <dgm:cxn modelId="{E5E0CCA4-910F-477C-894A-05BF66EBE0B4}" srcId="{B2AB6CC3-6C2C-48F5-B834-6DD34A89CAA2}" destId="{A67689EF-E565-4108-8A93-899472A57D12}" srcOrd="2" destOrd="0" parTransId="{36926A11-BA6D-4287-80B2-D0450BF6F9C9}" sibTransId="{2F61770E-F317-4815-886C-D4A97F14B198}"/>
    <dgm:cxn modelId="{19B60674-C65B-41D2-B899-4DC3B908A89D}" type="presOf" srcId="{24A02A93-4F0F-469E-B76C-202CB1C553CD}" destId="{1007A66B-5818-4730-9473-1A1183F60FD3}" srcOrd="0" destOrd="0" presId="urn:microsoft.com/office/officeart/2005/8/layout/process4"/>
    <dgm:cxn modelId="{176CE51A-CA08-4B38-8552-D3FC34EF6198}" srcId="{B2AB6CC3-6C2C-48F5-B834-6DD34A89CAA2}" destId="{24A02A93-4F0F-469E-B76C-202CB1C553CD}" srcOrd="3" destOrd="0" parTransId="{88232547-1860-4691-B292-7152409862EA}" sibTransId="{5747950B-7178-4E0F-90CA-A73C6C357F23}"/>
    <dgm:cxn modelId="{7E0DB1B4-527D-4A00-9945-A446B6689505}" srcId="{B2AB6CC3-6C2C-48F5-B834-6DD34A89CAA2}" destId="{D0EBE2C5-D24A-4817-B44A-DD11BF6362B1}" srcOrd="1" destOrd="0" parTransId="{FB7556B7-4FAB-493D-AA6D-E61CDDCD2232}" sibTransId="{9E831110-7D6A-49F3-B6F2-6AEC05D09A7E}"/>
    <dgm:cxn modelId="{43A830D4-03A8-4BA6-A8FA-C4191AC67145}" type="presOf" srcId="{D0EBE2C5-D24A-4817-B44A-DD11BF6362B1}" destId="{1CB223AA-251A-4A11-A2EB-52168517F856}" srcOrd="0" destOrd="0" presId="urn:microsoft.com/office/officeart/2005/8/layout/process4"/>
    <dgm:cxn modelId="{EDD3BF30-BFB8-40A2-8060-F6471C77C158}" type="presParOf" srcId="{656B7E18-62AE-4471-8A99-D7ACA9ECA263}" destId="{E774D166-7147-42A3-BB52-5EE8D57672B5}" srcOrd="0" destOrd="0" presId="urn:microsoft.com/office/officeart/2005/8/layout/process4"/>
    <dgm:cxn modelId="{628787BF-949A-4270-AED9-9ACF04C773C7}" type="presParOf" srcId="{E774D166-7147-42A3-BB52-5EE8D57672B5}" destId="{1007A66B-5818-4730-9473-1A1183F60FD3}" srcOrd="0" destOrd="0" presId="urn:microsoft.com/office/officeart/2005/8/layout/process4"/>
    <dgm:cxn modelId="{703001D4-6B7E-491F-B3FC-6FA4647B440E}" type="presParOf" srcId="{656B7E18-62AE-4471-8A99-D7ACA9ECA263}" destId="{8861D831-B4A6-4837-92BF-1FC6DE83234D}" srcOrd="1" destOrd="0" presId="urn:microsoft.com/office/officeart/2005/8/layout/process4"/>
    <dgm:cxn modelId="{41703F66-4B0F-46AB-BE4D-C1BD60AD07A7}" type="presParOf" srcId="{656B7E18-62AE-4471-8A99-D7ACA9ECA263}" destId="{E3A5F9C1-7273-4A5F-92DB-5297722ECE1C}" srcOrd="2" destOrd="0" presId="urn:microsoft.com/office/officeart/2005/8/layout/process4"/>
    <dgm:cxn modelId="{51897BC7-0356-4554-ABFD-D3530282F63E}" type="presParOf" srcId="{E3A5F9C1-7273-4A5F-92DB-5297722ECE1C}" destId="{C3083704-2814-43E8-87B3-126580EA2E0C}" srcOrd="0" destOrd="0" presId="urn:microsoft.com/office/officeart/2005/8/layout/process4"/>
    <dgm:cxn modelId="{6696F43C-893A-4B22-A459-61B2F6112EC3}" type="presParOf" srcId="{656B7E18-62AE-4471-8A99-D7ACA9ECA263}" destId="{CF22BE78-5B4C-4FE5-9798-1597F210181A}" srcOrd="3" destOrd="0" presId="urn:microsoft.com/office/officeart/2005/8/layout/process4"/>
    <dgm:cxn modelId="{4AC45886-4B3A-427D-8922-A539406AE076}" type="presParOf" srcId="{656B7E18-62AE-4471-8A99-D7ACA9ECA263}" destId="{69151A75-EAD6-44A3-8EC5-7F38C75213DA}" srcOrd="4" destOrd="0" presId="urn:microsoft.com/office/officeart/2005/8/layout/process4"/>
    <dgm:cxn modelId="{D13DCAC0-1598-4EA1-85FB-20D36C4CEF3B}" type="presParOf" srcId="{69151A75-EAD6-44A3-8EC5-7F38C75213DA}" destId="{1CB223AA-251A-4A11-A2EB-52168517F856}" srcOrd="0" destOrd="0" presId="urn:microsoft.com/office/officeart/2005/8/layout/process4"/>
    <dgm:cxn modelId="{04F31E92-D08B-4A9B-9B3D-520D866C2C5B}" type="presParOf" srcId="{656B7E18-62AE-4471-8A99-D7ACA9ECA263}" destId="{967BEDAC-C5EF-479A-A912-8971CB5DB1E8}" srcOrd="5" destOrd="0" presId="urn:microsoft.com/office/officeart/2005/8/layout/process4"/>
    <dgm:cxn modelId="{5879512B-C94E-48F5-8EFC-66064B20A67A}" type="presParOf" srcId="{656B7E18-62AE-4471-8A99-D7ACA9ECA263}" destId="{FD2C0AAA-A94F-410E-A145-AD3F0091F4D6}" srcOrd="6" destOrd="0" presId="urn:microsoft.com/office/officeart/2005/8/layout/process4"/>
    <dgm:cxn modelId="{796CD9C0-4B81-4605-BC5B-0800D7D9E4D7}" type="presParOf" srcId="{FD2C0AAA-A94F-410E-A145-AD3F0091F4D6}" destId="{921BE888-E00C-4F96-B5B7-16BD787BD03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07A66B-5818-4730-9473-1A1183F60FD3}">
      <dsp:nvSpPr>
        <dsp:cNvPr id="0" name=""/>
        <dsp:cNvSpPr/>
      </dsp:nvSpPr>
      <dsp:spPr>
        <a:xfrm>
          <a:off x="0" y="3333360"/>
          <a:ext cx="6096000" cy="729257"/>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zh-CN" altLang="en-US" sz="2500" b="0" kern="1200" dirty="0" smtClean="0"/>
            <a:t>报表的逻辑关系核对</a:t>
          </a:r>
          <a:endParaRPr lang="zh-CN" altLang="en-US" sz="2500" b="0" kern="1200" dirty="0"/>
        </a:p>
      </dsp:txBody>
      <dsp:txXfrm>
        <a:off x="0" y="3333360"/>
        <a:ext cx="6096000" cy="729257"/>
      </dsp:txXfrm>
    </dsp:sp>
    <dsp:sp modelId="{C3083704-2814-43E8-87B3-126580EA2E0C}">
      <dsp:nvSpPr>
        <dsp:cNvPr id="0" name=""/>
        <dsp:cNvSpPr/>
      </dsp:nvSpPr>
      <dsp:spPr>
        <a:xfrm rot="10800000">
          <a:off x="0" y="2222700"/>
          <a:ext cx="6096000" cy="1121598"/>
        </a:xfrm>
        <a:prstGeom prst="upArrowCallou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zh-CN" altLang="en-US" sz="2500" b="0" kern="1200" dirty="0" smtClean="0"/>
            <a:t>科目核算实务举例</a:t>
          </a:r>
          <a:endParaRPr lang="zh-CN" altLang="en-US" sz="2500" b="0" kern="1200" dirty="0"/>
        </a:p>
      </dsp:txBody>
      <dsp:txXfrm rot="10800000">
        <a:off x="0" y="2222700"/>
        <a:ext cx="6096000" cy="728781"/>
      </dsp:txXfrm>
    </dsp:sp>
    <dsp:sp modelId="{1CB223AA-251A-4A11-A2EB-52168517F856}">
      <dsp:nvSpPr>
        <dsp:cNvPr id="0" name=""/>
        <dsp:cNvSpPr/>
      </dsp:nvSpPr>
      <dsp:spPr>
        <a:xfrm rot="10800000">
          <a:off x="0" y="1112041"/>
          <a:ext cx="6096000" cy="1121598"/>
        </a:xfrm>
        <a:prstGeom prst="upArrowCallou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zh-CN" altLang="en-US" sz="2500" b="0" kern="1200" dirty="0" smtClean="0"/>
            <a:t>对应科目的核算内容及要点</a:t>
          </a:r>
          <a:endParaRPr lang="zh-CN" altLang="en-US" sz="2500" b="0" kern="1200" dirty="0"/>
        </a:p>
      </dsp:txBody>
      <dsp:txXfrm rot="10800000">
        <a:off x="0" y="1112041"/>
        <a:ext cx="6096000" cy="728781"/>
      </dsp:txXfrm>
    </dsp:sp>
    <dsp:sp modelId="{921BE888-E00C-4F96-B5B7-16BD787BD033}">
      <dsp:nvSpPr>
        <dsp:cNvPr id="0" name=""/>
        <dsp:cNvSpPr/>
      </dsp:nvSpPr>
      <dsp:spPr>
        <a:xfrm rot="10800000">
          <a:off x="0" y="1381"/>
          <a:ext cx="6096000" cy="1121598"/>
        </a:xfrm>
        <a:prstGeom prst="upArrowCallou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zh-CN" altLang="en-US" sz="2500" b="0" kern="1200" dirty="0" smtClean="0"/>
            <a:t>各报表项目填列数据来源</a:t>
          </a:r>
          <a:endParaRPr lang="zh-CN" altLang="en-US" sz="2500" b="0" kern="1200" dirty="0"/>
        </a:p>
      </dsp:txBody>
      <dsp:txXfrm rot="10800000">
        <a:off x="0" y="1381"/>
        <a:ext cx="6096000" cy="728781"/>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4690" name="Rectangle 2"/>
          <p:cNvSpPr>
            <a:spLocks noGrp="1" noChangeArrowheads="1"/>
          </p:cNvSpPr>
          <p:nvPr>
            <p:ph type="hdr" sz="quarter"/>
          </p:nvPr>
        </p:nvSpPr>
        <p:spPr bwMode="auto">
          <a:xfrm>
            <a:off x="0" y="1"/>
            <a:ext cx="2930574" cy="497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b="0" i="0">
                <a:ea typeface="宋体" pitchFamily="2" charset="-122"/>
              </a:defRPr>
            </a:lvl1pPr>
          </a:lstStyle>
          <a:p>
            <a:endParaRPr lang="en-US" altLang="zh-CN"/>
          </a:p>
        </p:txBody>
      </p:sp>
      <p:sp>
        <p:nvSpPr>
          <p:cNvPr id="754691" name="Rectangle 3"/>
          <p:cNvSpPr>
            <a:spLocks noGrp="1" noChangeArrowheads="1"/>
          </p:cNvSpPr>
          <p:nvPr>
            <p:ph type="dt" sz="quarter" idx="1"/>
          </p:nvPr>
        </p:nvSpPr>
        <p:spPr bwMode="auto">
          <a:xfrm>
            <a:off x="3829010" y="1"/>
            <a:ext cx="2930574" cy="497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i="0">
                <a:ea typeface="宋体" pitchFamily="2" charset="-122"/>
              </a:defRPr>
            </a:lvl1pPr>
          </a:lstStyle>
          <a:p>
            <a:endParaRPr lang="en-US" altLang="zh-CN"/>
          </a:p>
        </p:txBody>
      </p:sp>
      <p:sp>
        <p:nvSpPr>
          <p:cNvPr id="754692" name="Rectangle 4"/>
          <p:cNvSpPr>
            <a:spLocks noGrp="1" noChangeArrowheads="1"/>
          </p:cNvSpPr>
          <p:nvPr>
            <p:ph type="ftr" sz="quarter" idx="2"/>
          </p:nvPr>
        </p:nvSpPr>
        <p:spPr bwMode="auto">
          <a:xfrm>
            <a:off x="0" y="9443789"/>
            <a:ext cx="2930574" cy="497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b="0" i="0">
                <a:ea typeface="宋体" pitchFamily="2" charset="-122"/>
              </a:defRPr>
            </a:lvl1pPr>
          </a:lstStyle>
          <a:p>
            <a:endParaRPr lang="en-US" altLang="zh-CN"/>
          </a:p>
        </p:txBody>
      </p:sp>
      <p:sp>
        <p:nvSpPr>
          <p:cNvPr id="754693" name="Rectangle 5"/>
          <p:cNvSpPr>
            <a:spLocks noGrp="1" noChangeArrowheads="1"/>
          </p:cNvSpPr>
          <p:nvPr>
            <p:ph type="sldNum" sz="quarter" idx="3"/>
          </p:nvPr>
        </p:nvSpPr>
        <p:spPr bwMode="auto">
          <a:xfrm>
            <a:off x="3829010" y="9443789"/>
            <a:ext cx="2930574" cy="497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i="0">
                <a:ea typeface="宋体" pitchFamily="2" charset="-122"/>
              </a:defRPr>
            </a:lvl1pPr>
          </a:lstStyle>
          <a:p>
            <a:fld id="{40E57A27-D143-411B-A551-B9838515F9E4}" type="slidenum">
              <a:rPr lang="en-US" altLang="zh-CN"/>
              <a:pPr/>
              <a:t>‹#›</a:t>
            </a:fld>
            <a:endParaRPr lang="en-US" altLang="zh-CN"/>
          </a:p>
        </p:txBody>
      </p:sp>
    </p:spTree>
    <p:extLst>
      <p:ext uri="{BB962C8B-B14F-4D97-AF65-F5344CB8AC3E}">
        <p14:creationId xmlns:p14="http://schemas.microsoft.com/office/powerpoint/2010/main" val="2195045316"/>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32" units="1/cm"/>
          <inkml:channelProperty channel="Y" name="resolution" value="32" units="1/cm"/>
        </inkml:channelProperties>
      </inkml:inkSource>
      <inkml:timestamp xml:id="ts0" timeString="2008-03-14T01:02:52.328"/>
    </inkml:context>
    <inkml:brush xml:id="br0">
      <inkml:brushProperty name="width" value="0.05292" units="cm"/>
      <inkml:brushProperty name="height" value="0.05292" units="cm"/>
      <inkml:brushProperty name="color" value="#FF0000"/>
      <inkml:brushProperty name="fitToCurve" value="1"/>
      <inkml:brushProperty name="ignorePressure" value="1"/>
    </inkml:brush>
  </inkml:definitions>
  <inkml:trace contextRef="#ctx0" brushRef="#br0">-2147483648-2147483648</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1"/>
            <a:ext cx="2930574" cy="497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b="0" i="0">
                <a:latin typeface="Tahoma" pitchFamily="34" charset="0"/>
                <a:ea typeface="宋体" pitchFamily="2" charset="-122"/>
              </a:defRPr>
            </a:lvl1pPr>
          </a:lstStyle>
          <a:p>
            <a:endParaRPr lang="en-US" altLang="zh-CN"/>
          </a:p>
        </p:txBody>
      </p:sp>
      <p:sp>
        <p:nvSpPr>
          <p:cNvPr id="54275" name="Rectangle 3"/>
          <p:cNvSpPr>
            <a:spLocks noGrp="1" noChangeArrowheads="1"/>
          </p:cNvSpPr>
          <p:nvPr>
            <p:ph type="dt" idx="1"/>
          </p:nvPr>
        </p:nvSpPr>
        <p:spPr bwMode="auto">
          <a:xfrm>
            <a:off x="3830589" y="1"/>
            <a:ext cx="2930574" cy="497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i="0">
                <a:latin typeface="Tahoma" pitchFamily="34" charset="0"/>
                <a:ea typeface="宋体" pitchFamily="2" charset="-122"/>
              </a:defRPr>
            </a:lvl1pPr>
          </a:lstStyle>
          <a:p>
            <a:endParaRPr lang="en-US" altLang="zh-CN"/>
          </a:p>
        </p:txBody>
      </p:sp>
      <p:sp>
        <p:nvSpPr>
          <p:cNvPr id="54276" name="Rectangle 4"/>
          <p:cNvSpPr>
            <a:spLocks noGrp="1" noRot="1" noChangeAspect="1" noChangeArrowheads="1" noTextEdit="1"/>
          </p:cNvSpPr>
          <p:nvPr>
            <p:ph type="sldImg" idx="2"/>
          </p:nvPr>
        </p:nvSpPr>
        <p:spPr bwMode="auto">
          <a:xfrm>
            <a:off x="896938" y="746125"/>
            <a:ext cx="4968875" cy="37274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4277" name="Rectangle 5"/>
          <p:cNvSpPr>
            <a:spLocks noGrp="1" noChangeArrowheads="1"/>
          </p:cNvSpPr>
          <p:nvPr>
            <p:ph type="body" sz="quarter" idx="3"/>
          </p:nvPr>
        </p:nvSpPr>
        <p:spPr bwMode="auto">
          <a:xfrm>
            <a:off x="901594" y="4723494"/>
            <a:ext cx="4957976" cy="4474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54278" name="Rectangle 6"/>
          <p:cNvSpPr>
            <a:spLocks noGrp="1" noChangeArrowheads="1"/>
          </p:cNvSpPr>
          <p:nvPr>
            <p:ph type="ftr" sz="quarter" idx="4"/>
          </p:nvPr>
        </p:nvSpPr>
        <p:spPr bwMode="auto">
          <a:xfrm>
            <a:off x="0" y="9445388"/>
            <a:ext cx="2930574" cy="49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b="0" i="0">
                <a:latin typeface="Tahoma" pitchFamily="34" charset="0"/>
                <a:ea typeface="宋体" pitchFamily="2" charset="-122"/>
              </a:defRPr>
            </a:lvl1pPr>
          </a:lstStyle>
          <a:p>
            <a:endParaRPr lang="en-US" altLang="zh-CN"/>
          </a:p>
        </p:txBody>
      </p:sp>
      <p:sp>
        <p:nvSpPr>
          <p:cNvPr id="54279" name="Rectangle 7"/>
          <p:cNvSpPr>
            <a:spLocks noGrp="1" noChangeArrowheads="1"/>
          </p:cNvSpPr>
          <p:nvPr>
            <p:ph type="sldNum" sz="quarter" idx="5"/>
          </p:nvPr>
        </p:nvSpPr>
        <p:spPr bwMode="auto">
          <a:xfrm>
            <a:off x="3830589" y="9445388"/>
            <a:ext cx="2930574" cy="49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i="0">
                <a:latin typeface="Tahoma" pitchFamily="34" charset="0"/>
                <a:ea typeface="宋体" pitchFamily="2" charset="-122"/>
              </a:defRPr>
            </a:lvl1pPr>
          </a:lstStyle>
          <a:p>
            <a:fld id="{0E50A62D-B4C7-4AC8-A19D-C4FC48D6B3EE}" type="slidenum">
              <a:rPr lang="en-US" altLang="zh-CN"/>
              <a:pPr/>
              <a:t>‹#›</a:t>
            </a:fld>
            <a:endParaRPr lang="en-US" altLang="zh-CN"/>
          </a:p>
        </p:txBody>
      </p:sp>
    </p:spTree>
    <p:extLst>
      <p:ext uri="{BB962C8B-B14F-4D97-AF65-F5344CB8AC3E}">
        <p14:creationId xmlns:p14="http://schemas.microsoft.com/office/powerpoint/2010/main" val="309205942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宋体" pitchFamily="2" charset="-122"/>
        <a:cs typeface="+mn-cs"/>
      </a:defRPr>
    </a:lvl1pPr>
    <a:lvl2pPr marL="457200" algn="l" rtl="0" fontAlgn="base">
      <a:spcBef>
        <a:spcPct val="30000"/>
      </a:spcBef>
      <a:spcAft>
        <a:spcPct val="0"/>
      </a:spcAft>
      <a:defRPr sz="1200" kern="1200">
        <a:solidFill>
          <a:schemeClr val="tx1"/>
        </a:solidFill>
        <a:latin typeface="Arial" charset="0"/>
        <a:ea typeface="宋体" pitchFamily="2" charset="-122"/>
        <a:cs typeface="+mn-cs"/>
      </a:defRPr>
    </a:lvl2pPr>
    <a:lvl3pPr marL="914400" algn="l" rtl="0" fontAlgn="base">
      <a:spcBef>
        <a:spcPct val="30000"/>
      </a:spcBef>
      <a:spcAft>
        <a:spcPct val="0"/>
      </a:spcAft>
      <a:defRPr sz="1200" kern="1200">
        <a:solidFill>
          <a:schemeClr val="tx1"/>
        </a:solidFill>
        <a:latin typeface="Arial" charset="0"/>
        <a:ea typeface="宋体" pitchFamily="2" charset="-122"/>
        <a:cs typeface="+mn-cs"/>
      </a:defRPr>
    </a:lvl3pPr>
    <a:lvl4pPr marL="1371600" algn="l" rtl="0" fontAlgn="base">
      <a:spcBef>
        <a:spcPct val="30000"/>
      </a:spcBef>
      <a:spcAft>
        <a:spcPct val="0"/>
      </a:spcAft>
      <a:defRPr sz="1200" kern="1200">
        <a:solidFill>
          <a:schemeClr val="tx1"/>
        </a:solidFill>
        <a:latin typeface="Arial" charset="0"/>
        <a:ea typeface="宋体" pitchFamily="2" charset="-122"/>
        <a:cs typeface="+mn-cs"/>
      </a:defRPr>
    </a:lvl4pPr>
    <a:lvl5pPr marL="1828800" algn="l" rtl="0" fontAlgn="base">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E730EE-AF3E-48B1-BB2B-0126E0CE80AE}" type="slidenum">
              <a:rPr lang="en-US" altLang="zh-CN"/>
              <a:pPr/>
              <a:t>0</a:t>
            </a:fld>
            <a:endParaRPr lang="en-US" altLang="zh-CN"/>
          </a:p>
        </p:txBody>
      </p:sp>
      <p:sp>
        <p:nvSpPr>
          <p:cNvPr id="159746" name="Rectangle 2"/>
          <p:cNvSpPr>
            <a:spLocks noGrp="1" noRot="1" noChangeAspect="1" noChangeArrowheads="1" noTextEdit="1"/>
          </p:cNvSpPr>
          <p:nvPr>
            <p:ph type="sldImg"/>
          </p:nvPr>
        </p:nvSpPr>
        <p:spPr>
          <a:xfrm>
            <a:off x="896938" y="746125"/>
            <a:ext cx="4968875" cy="3727450"/>
          </a:xfrm>
          <a:ln/>
        </p:spPr>
      </p:sp>
      <p:sp>
        <p:nvSpPr>
          <p:cNvPr id="159747" name="Rectangle 3"/>
          <p:cNvSpPr>
            <a:spLocks noGrp="1" noChangeArrowheads="1"/>
          </p:cNvSpPr>
          <p:nvPr>
            <p:ph type="body" idx="1"/>
          </p:nvPr>
        </p:nvSpPr>
        <p:spPr/>
        <p:txBody>
          <a:bodyPr/>
          <a:lstStyle/>
          <a:p>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6"/>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extLst>
      <p:ext uri="{BB962C8B-B14F-4D97-AF65-F5344CB8AC3E}">
        <p14:creationId xmlns:p14="http://schemas.microsoft.com/office/powerpoint/2010/main" val="1241430538"/>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2289126642"/>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991350" y="228600"/>
            <a:ext cx="2152650" cy="55118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33400" y="228600"/>
            <a:ext cx="6305550" cy="55118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92198948"/>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6"/>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extLst>
      <p:ext uri="{BB962C8B-B14F-4D97-AF65-F5344CB8AC3E}">
        <p14:creationId xmlns:p14="http://schemas.microsoft.com/office/powerpoint/2010/main" val="2680633888"/>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lvl1pPr algn="just">
              <a:spcBef>
                <a:spcPts val="500"/>
              </a:spcBef>
              <a:spcAft>
                <a:spcPts val="500"/>
              </a:spcAft>
              <a:defRPr sz="2400" b="1">
                <a:latin typeface="楷体" panose="02010609060101010101" pitchFamily="49" charset="-122"/>
                <a:ea typeface="楷体" panose="02010609060101010101" pitchFamily="49" charset="-122"/>
              </a:defRPr>
            </a:lvl1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Rectangle 22"/>
          <p:cNvSpPr/>
          <p:nvPr userDrawn="1"/>
        </p:nvSpPr>
        <p:spPr>
          <a:xfrm>
            <a:off x="0" y="6237313"/>
            <a:ext cx="9108504" cy="357187"/>
          </a:xfrm>
          <a:prstGeom prst="rect">
            <a:avLst/>
          </a:prstGeom>
          <a:no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fontAlgn="base">
              <a:spcBef>
                <a:spcPct val="0"/>
              </a:spcBef>
              <a:spcAft>
                <a:spcPct val="0"/>
              </a:spcAft>
              <a:defRPr>
                <a:solidFill>
                  <a:schemeClr val="tx1"/>
                </a:solidFill>
                <a:latin typeface="Arial" charset="0"/>
                <a:ea typeface="宋体" charset="-122"/>
              </a:defRPr>
            </a:lvl6pPr>
            <a:lvl7pPr marL="2971800" indent="-228600" fontAlgn="base">
              <a:spcBef>
                <a:spcPct val="0"/>
              </a:spcBef>
              <a:spcAft>
                <a:spcPct val="0"/>
              </a:spcAft>
              <a:defRPr>
                <a:solidFill>
                  <a:schemeClr val="tx1"/>
                </a:solidFill>
                <a:latin typeface="Arial" charset="0"/>
                <a:ea typeface="宋体" charset="-122"/>
              </a:defRPr>
            </a:lvl7pPr>
            <a:lvl8pPr marL="3429000" indent="-228600" fontAlgn="base">
              <a:spcBef>
                <a:spcPct val="0"/>
              </a:spcBef>
              <a:spcAft>
                <a:spcPct val="0"/>
              </a:spcAft>
              <a:defRPr>
                <a:solidFill>
                  <a:schemeClr val="tx1"/>
                </a:solidFill>
                <a:latin typeface="Arial" charset="0"/>
                <a:ea typeface="宋体" charset="-122"/>
              </a:defRPr>
            </a:lvl8pPr>
            <a:lvl9pPr marL="3886200" indent="-228600" fontAlgn="base">
              <a:spcBef>
                <a:spcPct val="0"/>
              </a:spcBef>
              <a:spcAft>
                <a:spcPct val="0"/>
              </a:spcAft>
              <a:defRPr>
                <a:solidFill>
                  <a:schemeClr val="tx1"/>
                </a:solidFill>
                <a:latin typeface="Arial" charset="0"/>
                <a:ea typeface="宋体" charset="-122"/>
              </a:defRPr>
            </a:lvl9pPr>
          </a:lstStyle>
          <a:p>
            <a:pPr algn="ctr"/>
            <a:r>
              <a:rPr lang="zh-CN" altLang="en-US" sz="1600" b="1" i="0" dirty="0" smtClean="0">
                <a:solidFill>
                  <a:schemeClr val="tx1"/>
                </a:solidFill>
                <a:latin typeface="Calibri" pitchFamily="34" charset="0"/>
              </a:rPr>
              <a:t>                                                                                                                                   宁波</a:t>
            </a:r>
            <a:r>
              <a:rPr lang="zh-CN" altLang="it-IT" sz="1600" b="1" i="0" dirty="0" smtClean="0">
                <a:solidFill>
                  <a:schemeClr val="tx1"/>
                </a:solidFill>
                <a:latin typeface="Calibri" pitchFamily="34" charset="0"/>
              </a:rPr>
              <a:t>永</a:t>
            </a:r>
            <a:r>
              <a:rPr lang="zh-CN" altLang="it-IT" sz="1600" b="1" i="0" dirty="0">
                <a:solidFill>
                  <a:schemeClr val="tx1"/>
                </a:solidFill>
                <a:latin typeface="Calibri" pitchFamily="34" charset="0"/>
              </a:rPr>
              <a:t>敬会计师事务所</a:t>
            </a:r>
          </a:p>
        </p:txBody>
      </p:sp>
      <p:sp>
        <p:nvSpPr>
          <p:cNvPr id="5" name="标题 4"/>
          <p:cNvSpPr>
            <a:spLocks noGrp="1"/>
          </p:cNvSpPr>
          <p:nvPr>
            <p:ph type="title"/>
          </p:nvPr>
        </p:nvSpPr>
        <p:spPr>
          <a:xfrm>
            <a:off x="1249284" y="206195"/>
            <a:ext cx="7164288" cy="609600"/>
          </a:xfrm>
        </p:spPr>
        <p:txBody>
          <a:bodyPr/>
          <a:lstStyle/>
          <a:p>
            <a:r>
              <a:rPr lang="zh-CN" altLang="en-US" dirty="0" smtClean="0"/>
              <a:t>单击此处编辑母版标题样式</a:t>
            </a:r>
            <a:endParaRPr lang="zh-CN" altLang="en-US" dirty="0"/>
          </a:p>
        </p:txBody>
      </p:sp>
      <p:pic>
        <p:nvPicPr>
          <p:cNvPr id="1027" name="Picture 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59632" y="6196712"/>
            <a:ext cx="10287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3305719"/>
      </p:ext>
    </p:extLst>
  </p:cSld>
  <p:clrMapOvr>
    <a:masterClrMapping/>
  </p:clrMapOvr>
  <p:transition spd="med"/>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1"/>
            <a:ext cx="7772400" cy="1362075"/>
          </a:xfrm>
        </p:spPr>
        <p:txBody>
          <a:bodyPr/>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extLst>
      <p:ext uri="{BB962C8B-B14F-4D97-AF65-F5344CB8AC3E}">
        <p14:creationId xmlns:p14="http://schemas.microsoft.com/office/powerpoint/2010/main" val="4081883002"/>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39750" y="1268413"/>
            <a:ext cx="3975100" cy="444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67250" y="1268413"/>
            <a:ext cx="3975100" cy="444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890346705"/>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9"/>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1597006266"/>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377400276"/>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9544064"/>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2" y="273049"/>
            <a:ext cx="3008313" cy="1162051"/>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168180350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2395129739"/>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9"/>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3518782810"/>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2299716228"/>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992938" y="260351"/>
            <a:ext cx="2151062" cy="545306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39750" y="260351"/>
            <a:ext cx="6300788" cy="545306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28305971"/>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1193800" y="260349"/>
            <a:ext cx="7950200" cy="6096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539750" y="1268413"/>
            <a:ext cx="3975100" cy="44450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67250" y="1268413"/>
            <a:ext cx="3975100" cy="44450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641225656"/>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1"/>
            <a:ext cx="7772400" cy="1362075"/>
          </a:xfrm>
        </p:spPr>
        <p:txBody>
          <a:bodyPr/>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extLst>
      <p:ext uri="{BB962C8B-B14F-4D97-AF65-F5344CB8AC3E}">
        <p14:creationId xmlns:p14="http://schemas.microsoft.com/office/powerpoint/2010/main" val="701637539"/>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33400" y="1295400"/>
            <a:ext cx="3975100" cy="444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60900" y="1295400"/>
            <a:ext cx="3975100" cy="444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1676325291"/>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9"/>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892937051"/>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123666584"/>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8759107"/>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2" y="273049"/>
            <a:ext cx="3008313" cy="1162051"/>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1060967885"/>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9"/>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3048553466"/>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4.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ectangle 2"/>
          <p:cNvSpPr>
            <a:spLocks noChangeArrowheads="1"/>
          </p:cNvSpPr>
          <p:nvPr/>
        </p:nvSpPr>
        <p:spPr bwMode="ltGray">
          <a:xfrm>
            <a:off x="0" y="0"/>
            <a:ext cx="211138" cy="6858000"/>
          </a:xfrm>
          <a:prstGeom prst="rect">
            <a:avLst/>
          </a:prstGeom>
          <a:gradFill rotWithShape="0">
            <a:gsLst>
              <a:gs pos="0">
                <a:srgbClr val="2F4776"/>
              </a:gs>
              <a:gs pos="100000">
                <a:schemeClr val="bg1"/>
              </a:gs>
            </a:gsLst>
            <a:lin ang="0" scaled="1"/>
          </a:gradFill>
          <a:ln w="12700">
            <a:noFill/>
            <a:miter lim="800000"/>
            <a:headEnd/>
            <a:tailEnd/>
          </a:ln>
          <a:effectLst/>
        </p:spPr>
        <p:txBody>
          <a:bodyPr wrap="none" anchor="ctr"/>
          <a:lstStyle/>
          <a:p>
            <a:pPr algn="l" eaLnBrk="0" hangingPunct="0">
              <a:defRPr/>
            </a:pPr>
            <a:endParaRPr lang="zh-CN" altLang="en-US"/>
          </a:p>
        </p:txBody>
      </p:sp>
      <p:sp>
        <p:nvSpPr>
          <p:cNvPr id="10" name="Rectangle 3"/>
          <p:cNvSpPr>
            <a:spLocks noChangeArrowheads="1"/>
          </p:cNvSpPr>
          <p:nvPr/>
        </p:nvSpPr>
        <p:spPr bwMode="ltGray">
          <a:xfrm>
            <a:off x="2743202" y="1428749"/>
            <a:ext cx="5940425" cy="95251"/>
          </a:xfrm>
          <a:prstGeom prst="rect">
            <a:avLst/>
          </a:prstGeom>
          <a:gradFill rotWithShape="0">
            <a:gsLst>
              <a:gs pos="0">
                <a:srgbClr val="003399"/>
              </a:gs>
              <a:gs pos="100000">
                <a:srgbClr val="003399">
                  <a:gamma/>
                  <a:tint val="0"/>
                  <a:invGamma/>
                </a:srgbClr>
              </a:gs>
            </a:gsLst>
            <a:lin ang="0" scaled="1"/>
          </a:gradFill>
          <a:ln w="12700">
            <a:noFill/>
            <a:miter lim="800000"/>
            <a:headEnd/>
            <a:tailEnd/>
          </a:ln>
          <a:effectLst/>
        </p:spPr>
        <p:txBody>
          <a:bodyPr wrap="none" anchor="ctr"/>
          <a:lstStyle/>
          <a:p>
            <a:pPr algn="l" eaLnBrk="0" hangingPunct="0">
              <a:defRPr/>
            </a:pPr>
            <a:endParaRPr lang="zh-CN" altLang="en-US"/>
          </a:p>
        </p:txBody>
      </p:sp>
      <p:sp>
        <p:nvSpPr>
          <p:cNvPr id="11" name="Rectangle 4"/>
          <p:cNvSpPr>
            <a:spLocks noChangeArrowheads="1"/>
          </p:cNvSpPr>
          <p:nvPr/>
        </p:nvSpPr>
        <p:spPr bwMode="ltGray">
          <a:xfrm>
            <a:off x="0" y="0"/>
            <a:ext cx="2425700" cy="6872288"/>
          </a:xfrm>
          <a:prstGeom prst="rect">
            <a:avLst/>
          </a:prstGeom>
          <a:gradFill rotWithShape="0">
            <a:gsLst>
              <a:gs pos="0">
                <a:srgbClr val="5C7DBE"/>
              </a:gs>
              <a:gs pos="100000">
                <a:srgbClr val="284172"/>
              </a:gs>
            </a:gsLst>
            <a:lin ang="0" scaled="1"/>
          </a:gradFill>
          <a:ln w="12700">
            <a:noFill/>
            <a:miter lim="800000"/>
            <a:headEnd/>
            <a:tailEnd/>
          </a:ln>
          <a:effectLst/>
        </p:spPr>
        <p:txBody>
          <a:bodyPr wrap="none" anchor="ctr"/>
          <a:lstStyle/>
          <a:p>
            <a:pPr algn="l" eaLnBrk="0" hangingPunct="0">
              <a:defRPr/>
            </a:pPr>
            <a:endParaRPr lang="zh-CN" altLang="en-US"/>
          </a:p>
        </p:txBody>
      </p:sp>
      <p:sp>
        <p:nvSpPr>
          <p:cNvPr id="12" name="Text Box 6"/>
          <p:cNvSpPr txBox="1">
            <a:spLocks noChangeArrowheads="1"/>
          </p:cNvSpPr>
          <p:nvPr/>
        </p:nvSpPr>
        <p:spPr bwMode="ltGray">
          <a:xfrm>
            <a:off x="798513" y="4978401"/>
            <a:ext cx="4064000" cy="461665"/>
          </a:xfrm>
          <a:prstGeom prst="rect">
            <a:avLst/>
          </a:prstGeom>
          <a:noFill/>
          <a:ln w="12700">
            <a:noFill/>
            <a:miter lim="800000"/>
            <a:headEnd type="none" w="sm" len="sm"/>
            <a:tailEnd type="none" w="sm" len="sm"/>
          </a:ln>
          <a:effectLst/>
        </p:spPr>
        <p:txBody>
          <a:bodyPr>
            <a:spAutoFit/>
          </a:bodyPr>
          <a:lstStyle/>
          <a:p>
            <a:pPr algn="l" eaLnBrk="0" hangingPunct="0">
              <a:spcBef>
                <a:spcPct val="50000"/>
              </a:spcBef>
              <a:defRPr/>
            </a:pPr>
            <a:endParaRPr lang="ja-JP" altLang="en-US" b="0" i="0"/>
          </a:p>
        </p:txBody>
      </p:sp>
      <p:pic>
        <p:nvPicPr>
          <p:cNvPr id="339974" name="Picture 14" descr="shakehand"/>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04800" y="32004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5"/>
          <p:cNvSpPr>
            <a:spLocks noChangeArrowheads="1"/>
          </p:cNvSpPr>
          <p:nvPr/>
        </p:nvSpPr>
        <p:spPr bwMode="ltGray">
          <a:xfrm>
            <a:off x="2743202" y="3790949"/>
            <a:ext cx="5940425" cy="95251"/>
          </a:xfrm>
          <a:prstGeom prst="rect">
            <a:avLst/>
          </a:prstGeom>
          <a:gradFill rotWithShape="0">
            <a:gsLst>
              <a:gs pos="0">
                <a:srgbClr val="003399"/>
              </a:gs>
              <a:gs pos="100000">
                <a:srgbClr val="003399">
                  <a:gamma/>
                  <a:tint val="0"/>
                  <a:invGamma/>
                </a:srgbClr>
              </a:gs>
            </a:gsLst>
            <a:lin ang="0" scaled="1"/>
          </a:gradFill>
          <a:ln w="12700">
            <a:noFill/>
            <a:miter lim="800000"/>
            <a:headEnd/>
            <a:tailEnd/>
          </a:ln>
          <a:effectLst/>
        </p:spPr>
        <p:txBody>
          <a:bodyPr wrap="none" anchor="ctr"/>
          <a:lstStyle/>
          <a:p>
            <a:pPr algn="l" eaLnBrk="0" hangingPunct="0">
              <a:defRPr/>
            </a:pPr>
            <a:endParaRPr lang="zh-CN" altLang="en-US"/>
          </a:p>
        </p:txBody>
      </p:sp>
      <p:sp>
        <p:nvSpPr>
          <p:cNvPr id="68611" name="Rectangle 3"/>
          <p:cNvSpPr>
            <a:spLocks noGrp="1" noChangeArrowheads="1"/>
          </p:cNvSpPr>
          <p:nvPr>
            <p:ph type="title"/>
          </p:nvPr>
        </p:nvSpPr>
        <p:spPr bwMode="auto">
          <a:xfrm>
            <a:off x="1193800" y="228600"/>
            <a:ext cx="7950200" cy="6096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altLang="ja-JP" smtClean="0"/>
              <a:t>title</a:t>
            </a:r>
            <a:endParaRPr lang="ja-JP" altLang="ja-JP" smtClean="0"/>
          </a:p>
        </p:txBody>
      </p:sp>
      <p:sp>
        <p:nvSpPr>
          <p:cNvPr id="339977" name="Rectangle 4"/>
          <p:cNvSpPr>
            <a:spLocks noGrp="1" noChangeArrowheads="1"/>
          </p:cNvSpPr>
          <p:nvPr>
            <p:ph type="body" idx="1"/>
          </p:nvPr>
        </p:nvSpPr>
        <p:spPr bwMode="auto">
          <a:xfrm>
            <a:off x="533400" y="1295400"/>
            <a:ext cx="8102600" cy="444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Headline</a:t>
            </a:r>
          </a:p>
          <a:p>
            <a:pPr lvl="1"/>
            <a:r>
              <a:rPr lang="en-US" altLang="ja-JP" smtClean="0"/>
              <a:t>Sub headline</a:t>
            </a:r>
          </a:p>
          <a:p>
            <a:pPr lvl="2"/>
            <a:r>
              <a:rPr lang="en-US" altLang="ja-JP" smtClean="0"/>
              <a:t>Sub headline</a:t>
            </a:r>
            <a:endParaRPr lang="ja-JP" altLang="ja-JP" smtClean="0"/>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ransition spd="med"/>
  <p:txStyles>
    <p:titleStyle>
      <a:lvl1pPr algn="l" rtl="0" eaLnBrk="0" fontAlgn="base" hangingPunct="0">
        <a:spcBef>
          <a:spcPct val="0"/>
        </a:spcBef>
        <a:spcAft>
          <a:spcPct val="0"/>
        </a:spcAft>
        <a:defRPr sz="3600" b="1" i="1">
          <a:solidFill>
            <a:schemeClr val="bg1"/>
          </a:solidFill>
          <a:latin typeface="+mj-lt"/>
          <a:ea typeface="+mj-ea"/>
          <a:cs typeface="+mj-cs"/>
        </a:defRPr>
      </a:lvl1pPr>
      <a:lvl2pPr algn="l" rtl="0" eaLnBrk="0" fontAlgn="base" hangingPunct="0">
        <a:spcBef>
          <a:spcPct val="0"/>
        </a:spcBef>
        <a:spcAft>
          <a:spcPct val="0"/>
        </a:spcAft>
        <a:defRPr sz="3600" b="1" i="1">
          <a:solidFill>
            <a:schemeClr val="bg1"/>
          </a:solidFill>
          <a:latin typeface="Arial" charset="0"/>
          <a:ea typeface="MS PGothic" pitchFamily="34" charset="-128"/>
        </a:defRPr>
      </a:lvl2pPr>
      <a:lvl3pPr algn="l" rtl="0" eaLnBrk="0" fontAlgn="base" hangingPunct="0">
        <a:spcBef>
          <a:spcPct val="0"/>
        </a:spcBef>
        <a:spcAft>
          <a:spcPct val="0"/>
        </a:spcAft>
        <a:defRPr sz="3600" b="1" i="1">
          <a:solidFill>
            <a:schemeClr val="bg1"/>
          </a:solidFill>
          <a:latin typeface="Arial" charset="0"/>
          <a:ea typeface="MS PGothic" pitchFamily="34" charset="-128"/>
        </a:defRPr>
      </a:lvl3pPr>
      <a:lvl4pPr algn="l" rtl="0" eaLnBrk="0" fontAlgn="base" hangingPunct="0">
        <a:spcBef>
          <a:spcPct val="0"/>
        </a:spcBef>
        <a:spcAft>
          <a:spcPct val="0"/>
        </a:spcAft>
        <a:defRPr sz="3600" b="1" i="1">
          <a:solidFill>
            <a:schemeClr val="bg1"/>
          </a:solidFill>
          <a:latin typeface="Arial" charset="0"/>
          <a:ea typeface="MS PGothic" pitchFamily="34" charset="-128"/>
        </a:defRPr>
      </a:lvl4pPr>
      <a:lvl5pPr algn="l" rtl="0" eaLnBrk="0" fontAlgn="base" hangingPunct="0">
        <a:spcBef>
          <a:spcPct val="0"/>
        </a:spcBef>
        <a:spcAft>
          <a:spcPct val="0"/>
        </a:spcAft>
        <a:defRPr sz="3600" b="1" i="1">
          <a:solidFill>
            <a:schemeClr val="bg1"/>
          </a:solidFill>
          <a:latin typeface="Arial" charset="0"/>
          <a:ea typeface="MS PGothic" pitchFamily="34" charset="-128"/>
        </a:defRPr>
      </a:lvl5pPr>
      <a:lvl6pPr marL="457200" algn="l" rtl="0" eaLnBrk="0" fontAlgn="base" hangingPunct="0">
        <a:spcBef>
          <a:spcPct val="0"/>
        </a:spcBef>
        <a:spcAft>
          <a:spcPct val="0"/>
        </a:spcAft>
        <a:defRPr sz="3600" b="1" i="1">
          <a:solidFill>
            <a:schemeClr val="bg1"/>
          </a:solidFill>
          <a:latin typeface="Arial" charset="0"/>
          <a:ea typeface="MS PGothic" pitchFamily="34" charset="-128"/>
        </a:defRPr>
      </a:lvl6pPr>
      <a:lvl7pPr marL="914400" algn="l" rtl="0" eaLnBrk="0" fontAlgn="base" hangingPunct="0">
        <a:spcBef>
          <a:spcPct val="0"/>
        </a:spcBef>
        <a:spcAft>
          <a:spcPct val="0"/>
        </a:spcAft>
        <a:defRPr sz="3600" b="1" i="1">
          <a:solidFill>
            <a:schemeClr val="bg1"/>
          </a:solidFill>
          <a:latin typeface="Arial" charset="0"/>
          <a:ea typeface="MS PGothic" pitchFamily="34" charset="-128"/>
        </a:defRPr>
      </a:lvl7pPr>
      <a:lvl8pPr marL="1371600" algn="l" rtl="0" eaLnBrk="0" fontAlgn="base" hangingPunct="0">
        <a:spcBef>
          <a:spcPct val="0"/>
        </a:spcBef>
        <a:spcAft>
          <a:spcPct val="0"/>
        </a:spcAft>
        <a:defRPr sz="3600" b="1" i="1">
          <a:solidFill>
            <a:schemeClr val="bg1"/>
          </a:solidFill>
          <a:latin typeface="Arial" charset="0"/>
          <a:ea typeface="MS PGothic" pitchFamily="34" charset="-128"/>
        </a:defRPr>
      </a:lvl8pPr>
      <a:lvl9pPr marL="1828800" algn="l" rtl="0" eaLnBrk="0" fontAlgn="base" hangingPunct="0">
        <a:spcBef>
          <a:spcPct val="0"/>
        </a:spcBef>
        <a:spcAft>
          <a:spcPct val="0"/>
        </a:spcAft>
        <a:defRPr sz="3600" b="1" i="1">
          <a:solidFill>
            <a:schemeClr val="bg1"/>
          </a:solidFill>
          <a:latin typeface="Arial" charset="0"/>
          <a:ea typeface="MS PGothic" pitchFamily="34" charset="-128"/>
        </a:defRPr>
      </a:lvl9pPr>
    </p:titleStyle>
    <p:bodyStyle>
      <a:lvl1pPr marL="292100" indent="-292100" algn="l" rtl="0" eaLnBrk="0" fontAlgn="base" hangingPunct="0">
        <a:spcBef>
          <a:spcPct val="10000"/>
        </a:spcBef>
        <a:spcAft>
          <a:spcPct val="40000"/>
        </a:spcAft>
        <a:buFont typeface="Wingdings" pitchFamily="2" charset="2"/>
        <a:buBlip>
          <a:blip r:embed="rId14"/>
        </a:buBlip>
        <a:defRPr sz="2800">
          <a:solidFill>
            <a:schemeClr val="tx1"/>
          </a:solidFill>
          <a:latin typeface="+mn-lt"/>
          <a:ea typeface="+mn-ea"/>
          <a:cs typeface="+mn-cs"/>
        </a:defRPr>
      </a:lvl1pPr>
      <a:lvl2pPr marL="673100" indent="-190500" algn="l" rtl="0" eaLnBrk="0" fontAlgn="base" hangingPunct="0">
        <a:spcBef>
          <a:spcPct val="10000"/>
        </a:spcBef>
        <a:spcAft>
          <a:spcPct val="40000"/>
        </a:spcAft>
        <a:buBlip>
          <a:blip r:embed="rId15"/>
        </a:buBlip>
        <a:defRPr sz="2400">
          <a:solidFill>
            <a:schemeClr val="tx1"/>
          </a:solidFill>
          <a:latin typeface="+mn-lt"/>
          <a:ea typeface="+mn-ea"/>
        </a:defRPr>
      </a:lvl2pPr>
      <a:lvl3pPr marL="1054100" indent="-190500" algn="l" rtl="0" eaLnBrk="0" fontAlgn="base" hangingPunct="0">
        <a:spcBef>
          <a:spcPct val="10000"/>
        </a:spcBef>
        <a:spcAft>
          <a:spcPct val="40000"/>
        </a:spcAft>
        <a:buClr>
          <a:srgbClr val="003399"/>
        </a:buClr>
        <a:buBlip>
          <a:blip r:embed="rId16"/>
        </a:buBlip>
        <a:defRPr sz="2000">
          <a:solidFill>
            <a:schemeClr val="tx1"/>
          </a:solidFill>
          <a:latin typeface="+mn-lt"/>
          <a:ea typeface="+mn-ea"/>
        </a:defRPr>
      </a:lvl3pPr>
      <a:lvl4pPr marL="1435100" indent="-190500" algn="l" rtl="0" eaLnBrk="0" fontAlgn="base" hangingPunct="0">
        <a:spcBef>
          <a:spcPct val="20000"/>
        </a:spcBef>
        <a:spcAft>
          <a:spcPct val="0"/>
        </a:spcAft>
        <a:buChar char="–"/>
        <a:defRPr sz="1700">
          <a:solidFill>
            <a:schemeClr val="tx1"/>
          </a:solidFill>
          <a:latin typeface="+mn-lt"/>
          <a:ea typeface="+mn-ea"/>
        </a:defRPr>
      </a:lvl4pPr>
      <a:lvl5pPr marL="1816100" indent="-190500" algn="l" rtl="0" eaLnBrk="0" fontAlgn="base" hangingPunct="0">
        <a:spcBef>
          <a:spcPct val="20000"/>
        </a:spcBef>
        <a:spcAft>
          <a:spcPct val="0"/>
        </a:spcAft>
        <a:buChar char="»"/>
        <a:defRPr sz="1600">
          <a:solidFill>
            <a:schemeClr val="tx1"/>
          </a:solidFill>
          <a:latin typeface="+mn-lt"/>
          <a:ea typeface="+mn-ea"/>
        </a:defRPr>
      </a:lvl5pPr>
      <a:lvl6pPr marL="2273300" indent="-190500" algn="l" rtl="0" eaLnBrk="0" fontAlgn="base" hangingPunct="0">
        <a:spcBef>
          <a:spcPct val="20000"/>
        </a:spcBef>
        <a:spcAft>
          <a:spcPct val="0"/>
        </a:spcAft>
        <a:buChar char="»"/>
        <a:defRPr sz="1600">
          <a:solidFill>
            <a:schemeClr val="tx1"/>
          </a:solidFill>
          <a:latin typeface="+mn-lt"/>
          <a:ea typeface="+mn-ea"/>
        </a:defRPr>
      </a:lvl6pPr>
      <a:lvl7pPr marL="2730500" indent="-190500" algn="l" rtl="0" eaLnBrk="0" fontAlgn="base" hangingPunct="0">
        <a:spcBef>
          <a:spcPct val="20000"/>
        </a:spcBef>
        <a:spcAft>
          <a:spcPct val="0"/>
        </a:spcAft>
        <a:buChar char="»"/>
        <a:defRPr sz="1600">
          <a:solidFill>
            <a:schemeClr val="tx1"/>
          </a:solidFill>
          <a:latin typeface="+mn-lt"/>
          <a:ea typeface="+mn-ea"/>
        </a:defRPr>
      </a:lvl7pPr>
      <a:lvl8pPr marL="3187700" indent="-190500" algn="l" rtl="0" eaLnBrk="0" fontAlgn="base" hangingPunct="0">
        <a:spcBef>
          <a:spcPct val="20000"/>
        </a:spcBef>
        <a:spcAft>
          <a:spcPct val="0"/>
        </a:spcAft>
        <a:buChar char="»"/>
        <a:defRPr sz="1600">
          <a:solidFill>
            <a:schemeClr val="tx1"/>
          </a:solidFill>
          <a:latin typeface="+mn-lt"/>
          <a:ea typeface="+mn-ea"/>
        </a:defRPr>
      </a:lvl8pPr>
      <a:lvl9pPr marL="3644900" indent="-190500" algn="l" rtl="0" eaLnBrk="0" fontAlgn="base" hangingPunct="0">
        <a:spcBef>
          <a:spcPct val="20000"/>
        </a:spcBef>
        <a:spcAft>
          <a:spcPct val="0"/>
        </a:spcAft>
        <a:buChar char="»"/>
        <a:defRPr sz="16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ChangeArrowheads="1"/>
          </p:cNvSpPr>
          <p:nvPr/>
        </p:nvSpPr>
        <p:spPr bwMode="ltGray">
          <a:xfrm rot="16198510">
            <a:off x="4064794" y="-4069557"/>
            <a:ext cx="1006475" cy="9145588"/>
          </a:xfrm>
          <a:prstGeom prst="rect">
            <a:avLst/>
          </a:prstGeom>
          <a:gradFill rotWithShape="0">
            <a:gsLst>
              <a:gs pos="0">
                <a:srgbClr val="284172"/>
              </a:gs>
              <a:gs pos="100000">
                <a:srgbClr val="5C7DBE"/>
              </a:gs>
            </a:gsLst>
            <a:lin ang="5400000" scaled="1"/>
          </a:gradFill>
          <a:ln w="12700">
            <a:noFill/>
            <a:miter lim="800000"/>
            <a:headEnd/>
            <a:tailEnd/>
          </a:ln>
          <a:effectLst/>
        </p:spPr>
        <p:txBody>
          <a:bodyPr wrap="none" anchor="ctr"/>
          <a:lstStyle/>
          <a:p>
            <a:pPr algn="l" eaLnBrk="0" hangingPunct="0">
              <a:defRPr/>
            </a:pPr>
            <a:endParaRPr lang="zh-CN" altLang="en-US"/>
          </a:p>
        </p:txBody>
      </p:sp>
      <p:sp>
        <p:nvSpPr>
          <p:cNvPr id="68611" name="Rectangle 3"/>
          <p:cNvSpPr>
            <a:spLocks noGrp="1" noChangeArrowheads="1"/>
          </p:cNvSpPr>
          <p:nvPr>
            <p:ph type="title"/>
          </p:nvPr>
        </p:nvSpPr>
        <p:spPr bwMode="auto">
          <a:xfrm>
            <a:off x="1193800" y="260349"/>
            <a:ext cx="7950200" cy="6096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altLang="ja-JP" smtClean="0"/>
              <a:t>title</a:t>
            </a:r>
            <a:endParaRPr lang="ja-JP" altLang="ja-JP" smtClean="0"/>
          </a:p>
        </p:txBody>
      </p:sp>
      <p:sp>
        <p:nvSpPr>
          <p:cNvPr id="342020" name="Rectangle 4"/>
          <p:cNvSpPr>
            <a:spLocks noGrp="1" noChangeArrowheads="1"/>
          </p:cNvSpPr>
          <p:nvPr>
            <p:ph type="body" idx="1"/>
          </p:nvPr>
        </p:nvSpPr>
        <p:spPr bwMode="auto">
          <a:xfrm>
            <a:off x="539750" y="1268413"/>
            <a:ext cx="8102600" cy="444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Headline</a:t>
            </a:r>
          </a:p>
          <a:p>
            <a:pPr lvl="1"/>
            <a:r>
              <a:rPr lang="en-US" altLang="ja-JP" smtClean="0"/>
              <a:t>Sub headline</a:t>
            </a:r>
          </a:p>
          <a:p>
            <a:pPr lvl="2"/>
            <a:r>
              <a:rPr lang="en-US" altLang="ja-JP" smtClean="0"/>
              <a:t>Sub headline</a:t>
            </a:r>
            <a:endParaRPr lang="ja-JP" altLang="ja-JP" smtClean="0"/>
          </a:p>
        </p:txBody>
      </p:sp>
      <p:pic>
        <p:nvPicPr>
          <p:cNvPr id="342021" name="Picture 14" descr="shakehand"/>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23" name="Rectangle 15"/>
          <p:cNvSpPr>
            <a:spLocks noChangeArrowheads="1"/>
          </p:cNvSpPr>
          <p:nvPr/>
        </p:nvSpPr>
        <p:spPr bwMode="ltGray">
          <a:xfrm rot="16203721">
            <a:off x="4462464" y="2178050"/>
            <a:ext cx="215900" cy="9144001"/>
          </a:xfrm>
          <a:prstGeom prst="rect">
            <a:avLst/>
          </a:prstGeom>
          <a:gradFill rotWithShape="0">
            <a:gsLst>
              <a:gs pos="0">
                <a:schemeClr val="bg1"/>
              </a:gs>
              <a:gs pos="100000">
                <a:srgbClr val="2F4776"/>
              </a:gs>
            </a:gsLst>
            <a:lin ang="5400000" scaled="1"/>
          </a:gradFill>
          <a:ln w="12700">
            <a:noFill/>
            <a:miter lim="800000"/>
            <a:headEnd/>
            <a:tailEnd/>
          </a:ln>
          <a:effectLst/>
        </p:spPr>
        <p:txBody>
          <a:bodyPr wrap="none" anchor="ctr"/>
          <a:lstStyle/>
          <a:p>
            <a:pPr algn="l" eaLnBrk="0" hangingPunct="0">
              <a:defRPr/>
            </a:pPr>
            <a:endParaRPr lang="zh-CN" altLang="en-US"/>
          </a:p>
        </p:txBody>
      </p:sp>
      <p:sp>
        <p:nvSpPr>
          <p:cNvPr id="68625" name="Text Box 17"/>
          <p:cNvSpPr txBox="1">
            <a:spLocks noChangeArrowheads="1"/>
          </p:cNvSpPr>
          <p:nvPr/>
        </p:nvSpPr>
        <p:spPr bwMode="ltGray">
          <a:xfrm>
            <a:off x="228600" y="6019801"/>
            <a:ext cx="1143000" cy="584775"/>
          </a:xfrm>
          <a:prstGeom prst="rect">
            <a:avLst/>
          </a:prstGeom>
          <a:noFill/>
          <a:ln w="12700">
            <a:noFill/>
            <a:miter lim="800000"/>
            <a:headEnd type="none" w="sm" len="sm"/>
            <a:tailEnd type="none" w="sm" len="sm"/>
          </a:ln>
          <a:effectLst/>
        </p:spPr>
        <p:txBody>
          <a:bodyPr>
            <a:spAutoFit/>
          </a:bodyPr>
          <a:lstStyle/>
          <a:p>
            <a:pPr algn="l" eaLnBrk="0" hangingPunct="0">
              <a:spcBef>
                <a:spcPct val="50000"/>
              </a:spcBef>
              <a:defRPr/>
            </a:pPr>
            <a:endParaRPr lang="zh-CN" altLang="en-US" sz="3200" i="0">
              <a:solidFill>
                <a:srgbClr val="FF9900"/>
              </a:solidFill>
              <a:latin typeface="Times New Roman" charset="0"/>
            </a:endParaRPr>
          </a:p>
        </p:txBody>
      </p:sp>
      <p:sp>
        <p:nvSpPr>
          <p:cNvPr id="68627" name="Text Box 19"/>
          <p:cNvSpPr txBox="1">
            <a:spLocks noChangeArrowheads="1"/>
          </p:cNvSpPr>
          <p:nvPr/>
        </p:nvSpPr>
        <p:spPr bwMode="ltGray">
          <a:xfrm>
            <a:off x="4419600" y="6248401"/>
            <a:ext cx="533400" cy="307777"/>
          </a:xfrm>
          <a:prstGeom prst="rect">
            <a:avLst/>
          </a:prstGeom>
          <a:noFill/>
          <a:ln w="12700">
            <a:noFill/>
            <a:miter lim="800000"/>
            <a:headEnd type="none" w="sm" len="sm"/>
            <a:tailEnd type="none" w="sm" len="sm"/>
          </a:ln>
          <a:effectLst/>
        </p:spPr>
        <p:txBody>
          <a:bodyPr>
            <a:spAutoFit/>
          </a:bodyPr>
          <a:lstStyle/>
          <a:p>
            <a:pPr algn="l" eaLnBrk="0" hangingPunct="0">
              <a:spcBef>
                <a:spcPct val="50000"/>
              </a:spcBef>
              <a:defRPr/>
            </a:pPr>
            <a:fld id="{A14D7A38-5153-45C7-9A86-993DA7F4606F}" type="slidenum">
              <a:rPr lang="zh-CN" altLang="en-US" sz="1400" b="0" i="0"/>
              <a:pPr algn="l" eaLnBrk="0" hangingPunct="0">
                <a:spcBef>
                  <a:spcPct val="50000"/>
                </a:spcBef>
                <a:defRPr/>
              </a:pPr>
              <a:t>‹#›</a:t>
            </a:fld>
            <a:endParaRPr lang="en-US" altLang="zh-CN" sz="1400" b="0" i="0"/>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ransition spd="med"/>
  <p:txStyles>
    <p:titleStyle>
      <a:lvl1pPr algn="l" rtl="0" eaLnBrk="0" fontAlgn="base" hangingPunct="0">
        <a:spcBef>
          <a:spcPct val="0"/>
        </a:spcBef>
        <a:spcAft>
          <a:spcPct val="0"/>
        </a:spcAft>
        <a:defRPr sz="3600" b="1">
          <a:solidFill>
            <a:schemeClr val="bg1"/>
          </a:solidFill>
          <a:latin typeface="+mj-lt"/>
          <a:ea typeface="+mj-ea"/>
          <a:cs typeface="+mj-cs"/>
        </a:defRPr>
      </a:lvl1pPr>
      <a:lvl2pPr algn="l" rtl="0" eaLnBrk="0" fontAlgn="base" hangingPunct="0">
        <a:spcBef>
          <a:spcPct val="0"/>
        </a:spcBef>
        <a:spcAft>
          <a:spcPct val="0"/>
        </a:spcAft>
        <a:defRPr sz="3600" b="1">
          <a:solidFill>
            <a:schemeClr val="bg1"/>
          </a:solidFill>
          <a:latin typeface="黑体" pitchFamily="2" charset="-122"/>
          <a:ea typeface="黑体" pitchFamily="2" charset="-122"/>
        </a:defRPr>
      </a:lvl2pPr>
      <a:lvl3pPr algn="l" rtl="0" eaLnBrk="0" fontAlgn="base" hangingPunct="0">
        <a:spcBef>
          <a:spcPct val="0"/>
        </a:spcBef>
        <a:spcAft>
          <a:spcPct val="0"/>
        </a:spcAft>
        <a:defRPr sz="3600" b="1">
          <a:solidFill>
            <a:schemeClr val="bg1"/>
          </a:solidFill>
          <a:latin typeface="黑体" pitchFamily="2" charset="-122"/>
          <a:ea typeface="黑体" pitchFamily="2" charset="-122"/>
        </a:defRPr>
      </a:lvl3pPr>
      <a:lvl4pPr algn="l" rtl="0" eaLnBrk="0" fontAlgn="base" hangingPunct="0">
        <a:spcBef>
          <a:spcPct val="0"/>
        </a:spcBef>
        <a:spcAft>
          <a:spcPct val="0"/>
        </a:spcAft>
        <a:defRPr sz="3600" b="1">
          <a:solidFill>
            <a:schemeClr val="bg1"/>
          </a:solidFill>
          <a:latin typeface="黑体" pitchFamily="2" charset="-122"/>
          <a:ea typeface="黑体" pitchFamily="2" charset="-122"/>
        </a:defRPr>
      </a:lvl4pPr>
      <a:lvl5pPr algn="l" rtl="0" eaLnBrk="0" fontAlgn="base" hangingPunct="0">
        <a:spcBef>
          <a:spcPct val="0"/>
        </a:spcBef>
        <a:spcAft>
          <a:spcPct val="0"/>
        </a:spcAft>
        <a:defRPr sz="3600" b="1">
          <a:solidFill>
            <a:schemeClr val="bg1"/>
          </a:solidFill>
          <a:latin typeface="黑体" pitchFamily="2" charset="-122"/>
          <a:ea typeface="黑体" pitchFamily="2" charset="-122"/>
        </a:defRPr>
      </a:lvl5pPr>
      <a:lvl6pPr marL="457200" algn="l" rtl="0" eaLnBrk="0" fontAlgn="base" hangingPunct="0">
        <a:spcBef>
          <a:spcPct val="0"/>
        </a:spcBef>
        <a:spcAft>
          <a:spcPct val="0"/>
        </a:spcAft>
        <a:defRPr sz="3600" b="1">
          <a:solidFill>
            <a:schemeClr val="bg1"/>
          </a:solidFill>
          <a:latin typeface="黑体" pitchFamily="2" charset="-122"/>
          <a:ea typeface="黑体" pitchFamily="2" charset="-122"/>
        </a:defRPr>
      </a:lvl6pPr>
      <a:lvl7pPr marL="914400" algn="l" rtl="0" eaLnBrk="0" fontAlgn="base" hangingPunct="0">
        <a:spcBef>
          <a:spcPct val="0"/>
        </a:spcBef>
        <a:spcAft>
          <a:spcPct val="0"/>
        </a:spcAft>
        <a:defRPr sz="3600" b="1">
          <a:solidFill>
            <a:schemeClr val="bg1"/>
          </a:solidFill>
          <a:latin typeface="黑体" pitchFamily="2" charset="-122"/>
          <a:ea typeface="黑体" pitchFamily="2" charset="-122"/>
        </a:defRPr>
      </a:lvl7pPr>
      <a:lvl8pPr marL="1371600" algn="l" rtl="0" eaLnBrk="0" fontAlgn="base" hangingPunct="0">
        <a:spcBef>
          <a:spcPct val="0"/>
        </a:spcBef>
        <a:spcAft>
          <a:spcPct val="0"/>
        </a:spcAft>
        <a:defRPr sz="3600" b="1">
          <a:solidFill>
            <a:schemeClr val="bg1"/>
          </a:solidFill>
          <a:latin typeface="黑体" pitchFamily="2" charset="-122"/>
          <a:ea typeface="黑体" pitchFamily="2" charset="-122"/>
        </a:defRPr>
      </a:lvl8pPr>
      <a:lvl9pPr marL="1828800" algn="l" rtl="0" eaLnBrk="0" fontAlgn="base" hangingPunct="0">
        <a:spcBef>
          <a:spcPct val="0"/>
        </a:spcBef>
        <a:spcAft>
          <a:spcPct val="0"/>
        </a:spcAft>
        <a:defRPr sz="3600" b="1">
          <a:solidFill>
            <a:schemeClr val="bg1"/>
          </a:solidFill>
          <a:latin typeface="黑体" pitchFamily="2" charset="-122"/>
          <a:ea typeface="黑体" pitchFamily="2" charset="-122"/>
        </a:defRPr>
      </a:lvl9pPr>
    </p:titleStyle>
    <p:bodyStyle>
      <a:lvl1pPr marL="292100" indent="-292100" algn="l" rtl="0" eaLnBrk="0" fontAlgn="base" hangingPunct="0">
        <a:spcBef>
          <a:spcPct val="10000"/>
        </a:spcBef>
        <a:spcAft>
          <a:spcPct val="40000"/>
        </a:spcAft>
        <a:buClr>
          <a:srgbClr val="0000FF"/>
        </a:buClr>
        <a:buFont typeface="Wingdings" pitchFamily="2" charset="2"/>
        <a:buChar char="u"/>
        <a:defRPr sz="3200">
          <a:solidFill>
            <a:srgbClr val="0000FF"/>
          </a:solidFill>
          <a:latin typeface="+mn-lt"/>
          <a:ea typeface="+mn-ea"/>
          <a:cs typeface="+mn-cs"/>
        </a:defRPr>
      </a:lvl1pPr>
      <a:lvl2pPr marL="673100" indent="-190500" algn="l" rtl="0" eaLnBrk="0" fontAlgn="base" hangingPunct="0">
        <a:spcBef>
          <a:spcPct val="10000"/>
        </a:spcBef>
        <a:spcAft>
          <a:spcPct val="40000"/>
        </a:spcAft>
        <a:buFont typeface="Wingdings" pitchFamily="2" charset="2"/>
        <a:buChar char="Ø"/>
        <a:defRPr sz="2800">
          <a:solidFill>
            <a:srgbClr val="0000FF"/>
          </a:solidFill>
          <a:latin typeface="+mn-lt"/>
          <a:ea typeface="+mn-ea"/>
        </a:defRPr>
      </a:lvl2pPr>
      <a:lvl3pPr marL="1054100" indent="-190500" algn="l" rtl="0" eaLnBrk="0" fontAlgn="base" hangingPunct="0">
        <a:spcBef>
          <a:spcPct val="10000"/>
        </a:spcBef>
        <a:spcAft>
          <a:spcPct val="40000"/>
        </a:spcAft>
        <a:buClr>
          <a:srgbClr val="003399"/>
        </a:buClr>
        <a:buBlip>
          <a:blip r:embed="rId15"/>
        </a:buBlip>
        <a:defRPr sz="2400">
          <a:solidFill>
            <a:srgbClr val="0000FF"/>
          </a:solidFill>
          <a:latin typeface="+mn-lt"/>
          <a:ea typeface="+mn-ea"/>
        </a:defRPr>
      </a:lvl3pPr>
      <a:lvl4pPr marL="1435100" indent="-190500" algn="l" rtl="0" eaLnBrk="0" fontAlgn="base" hangingPunct="0">
        <a:spcBef>
          <a:spcPct val="20000"/>
        </a:spcBef>
        <a:spcAft>
          <a:spcPct val="0"/>
        </a:spcAft>
        <a:buChar char="–"/>
        <a:defRPr sz="1700">
          <a:solidFill>
            <a:schemeClr val="tx1"/>
          </a:solidFill>
          <a:latin typeface="Arial" charset="0"/>
          <a:ea typeface="MS PGothic" pitchFamily="34" charset="-128"/>
        </a:defRPr>
      </a:lvl4pPr>
      <a:lvl5pPr marL="1816100" indent="-190500" algn="l" rtl="0" eaLnBrk="0" fontAlgn="base" hangingPunct="0">
        <a:spcBef>
          <a:spcPct val="20000"/>
        </a:spcBef>
        <a:spcAft>
          <a:spcPct val="0"/>
        </a:spcAft>
        <a:buChar char="»"/>
        <a:defRPr sz="1600">
          <a:solidFill>
            <a:schemeClr val="tx1"/>
          </a:solidFill>
          <a:latin typeface="Arial" charset="0"/>
          <a:ea typeface="MS PGothic" pitchFamily="34" charset="-128"/>
        </a:defRPr>
      </a:lvl5pPr>
      <a:lvl6pPr marL="2273300" indent="-190500" algn="l" rtl="0" eaLnBrk="0" fontAlgn="base" hangingPunct="0">
        <a:spcBef>
          <a:spcPct val="20000"/>
        </a:spcBef>
        <a:spcAft>
          <a:spcPct val="0"/>
        </a:spcAft>
        <a:buChar char="»"/>
        <a:defRPr sz="1600">
          <a:solidFill>
            <a:schemeClr val="tx1"/>
          </a:solidFill>
          <a:latin typeface="Arial" charset="0"/>
          <a:ea typeface="MS PGothic" pitchFamily="34" charset="-128"/>
        </a:defRPr>
      </a:lvl6pPr>
      <a:lvl7pPr marL="2730500" indent="-190500" algn="l" rtl="0" eaLnBrk="0" fontAlgn="base" hangingPunct="0">
        <a:spcBef>
          <a:spcPct val="20000"/>
        </a:spcBef>
        <a:spcAft>
          <a:spcPct val="0"/>
        </a:spcAft>
        <a:buChar char="»"/>
        <a:defRPr sz="1600">
          <a:solidFill>
            <a:schemeClr val="tx1"/>
          </a:solidFill>
          <a:latin typeface="Arial" charset="0"/>
          <a:ea typeface="MS PGothic" pitchFamily="34" charset="-128"/>
        </a:defRPr>
      </a:lvl7pPr>
      <a:lvl8pPr marL="3187700" indent="-190500" algn="l" rtl="0" eaLnBrk="0" fontAlgn="base" hangingPunct="0">
        <a:spcBef>
          <a:spcPct val="20000"/>
        </a:spcBef>
        <a:spcAft>
          <a:spcPct val="0"/>
        </a:spcAft>
        <a:buChar char="»"/>
        <a:defRPr sz="1600">
          <a:solidFill>
            <a:schemeClr val="tx1"/>
          </a:solidFill>
          <a:latin typeface="Arial" charset="0"/>
          <a:ea typeface="MS PGothic" pitchFamily="34" charset="-128"/>
        </a:defRPr>
      </a:lvl8pPr>
      <a:lvl9pPr marL="3644900" indent="-190500" algn="l" rtl="0" eaLnBrk="0" fontAlgn="base" hangingPunct="0">
        <a:spcBef>
          <a:spcPct val="20000"/>
        </a:spcBef>
        <a:spcAft>
          <a:spcPct val="0"/>
        </a:spcAft>
        <a:buChar char="»"/>
        <a:defRPr sz="1600">
          <a:solidFill>
            <a:schemeClr val="tx1"/>
          </a:solidFill>
          <a:latin typeface="Arial" charset="0"/>
          <a:ea typeface="MS PGothic" pitchFamily="34" charset="-128"/>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customXml" Target="../ink/ink1.xml"/><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339752" y="32784"/>
            <a:ext cx="6696744" cy="1800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altLang="zh-CN" sz="3800" i="0" dirty="0">
                <a:solidFill>
                  <a:srgbClr val="003399"/>
                </a:solidFill>
                <a:ea typeface="宋体" pitchFamily="2" charset="-122"/>
              </a:rPr>
              <a:t/>
            </a:r>
            <a:br>
              <a:rPr lang="en-US" altLang="zh-CN" sz="3800" i="0" dirty="0">
                <a:solidFill>
                  <a:srgbClr val="003399"/>
                </a:solidFill>
                <a:ea typeface="宋体" pitchFamily="2" charset="-122"/>
              </a:rPr>
            </a:br>
            <a:r>
              <a:rPr lang="zh-CN" altLang="en-US" sz="3800" i="0" dirty="0">
                <a:solidFill>
                  <a:srgbClr val="003399"/>
                </a:solidFill>
                <a:ea typeface="宋体" pitchFamily="2" charset="-122"/>
              </a:rPr>
              <a:t>民间非营利组织财务实务交流</a:t>
            </a:r>
          </a:p>
        </p:txBody>
      </p:sp>
      <p:sp>
        <p:nvSpPr>
          <p:cNvPr id="2051" name="Rectangle 3"/>
          <p:cNvSpPr>
            <a:spLocks noGrp="1" noChangeArrowheads="1"/>
          </p:cNvSpPr>
          <p:nvPr>
            <p:ph type="subTitle" idx="1"/>
          </p:nvPr>
        </p:nvSpPr>
        <p:spPr>
          <a:xfrm>
            <a:off x="2743200" y="4005064"/>
            <a:ext cx="6400800" cy="2592288"/>
          </a:xfrm>
        </p:spPr>
        <p:txBody>
          <a:bodyPr/>
          <a:lstStyle/>
          <a:p>
            <a:endParaRPr lang="en-US" altLang="zh-CN" sz="3200" b="1" dirty="0" smtClean="0">
              <a:solidFill>
                <a:srgbClr val="0000FF"/>
              </a:solidFill>
              <a:latin typeface="楷体" panose="02010609060101010101" pitchFamily="49" charset="-122"/>
              <a:ea typeface="楷体" panose="02010609060101010101" pitchFamily="49" charset="-122"/>
            </a:endParaRPr>
          </a:p>
          <a:p>
            <a:r>
              <a:rPr lang="zh-CN" altLang="en-US" sz="3200" b="1" dirty="0" smtClean="0">
                <a:solidFill>
                  <a:srgbClr val="0000FF"/>
                </a:solidFill>
                <a:latin typeface="楷体" panose="02010609060101010101" pitchFamily="49" charset="-122"/>
                <a:ea typeface="楷体" panose="02010609060101010101" pitchFamily="49" charset="-122"/>
              </a:rPr>
              <a:t>宁波</a:t>
            </a:r>
            <a:r>
              <a:rPr lang="zh-CN" altLang="en-US" sz="3200" b="1" dirty="0" smtClean="0">
                <a:solidFill>
                  <a:srgbClr val="0000FF"/>
                </a:solidFill>
                <a:latin typeface="楷体" panose="02010609060101010101" pitchFamily="49" charset="-122"/>
                <a:ea typeface="楷体" panose="02010609060101010101" pitchFamily="49" charset="-122"/>
              </a:rPr>
              <a:t>永敬会计师</a:t>
            </a:r>
            <a:r>
              <a:rPr lang="zh-CN" altLang="en-US" sz="3200" b="1" dirty="0" smtClean="0">
                <a:solidFill>
                  <a:srgbClr val="0000FF"/>
                </a:solidFill>
                <a:latin typeface="楷体" panose="02010609060101010101" pitchFamily="49" charset="-122"/>
                <a:ea typeface="楷体" panose="02010609060101010101" pitchFamily="49" charset="-122"/>
              </a:rPr>
              <a:t>事务所</a:t>
            </a:r>
            <a:endParaRPr lang="en-US" altLang="zh-CN" sz="3200" b="1" dirty="0" smtClean="0">
              <a:solidFill>
                <a:srgbClr val="0000FF"/>
              </a:solidFill>
              <a:latin typeface="楷体" panose="02010609060101010101" pitchFamily="49" charset="-122"/>
              <a:ea typeface="楷体" panose="02010609060101010101" pitchFamily="49" charset="-122"/>
            </a:endParaRPr>
          </a:p>
          <a:p>
            <a:pPr>
              <a:lnSpc>
                <a:spcPct val="80000"/>
              </a:lnSpc>
            </a:pPr>
            <a:r>
              <a:rPr lang="en-US" altLang="zh-CN" sz="3200" b="1" dirty="0" smtClean="0">
                <a:solidFill>
                  <a:srgbClr val="0000FF"/>
                </a:solidFill>
                <a:latin typeface="楷体" panose="02010609060101010101" pitchFamily="49" charset="-122"/>
                <a:ea typeface="楷体" panose="02010609060101010101" pitchFamily="49" charset="-122"/>
              </a:rPr>
              <a:t>2019</a:t>
            </a:r>
            <a:r>
              <a:rPr lang="zh-CN" altLang="en-US" sz="3200" b="1" dirty="0" smtClean="0">
                <a:solidFill>
                  <a:srgbClr val="0000FF"/>
                </a:solidFill>
                <a:latin typeface="楷体" panose="02010609060101010101" pitchFamily="49" charset="-122"/>
                <a:ea typeface="楷体" panose="02010609060101010101" pitchFamily="49" charset="-122"/>
              </a:rPr>
              <a:t>年</a:t>
            </a:r>
            <a:r>
              <a:rPr lang="en-US" altLang="zh-CN" sz="3200" b="1" dirty="0" smtClean="0">
                <a:solidFill>
                  <a:srgbClr val="0000FF"/>
                </a:solidFill>
                <a:latin typeface="楷体" panose="02010609060101010101" pitchFamily="49" charset="-122"/>
                <a:ea typeface="楷体" panose="02010609060101010101" pitchFamily="49" charset="-122"/>
              </a:rPr>
              <a:t>10</a:t>
            </a:r>
            <a:r>
              <a:rPr lang="zh-CN" altLang="en-US" sz="3200" b="1" dirty="0" smtClean="0">
                <a:solidFill>
                  <a:srgbClr val="0000FF"/>
                </a:solidFill>
                <a:latin typeface="楷体" panose="02010609060101010101" pitchFamily="49" charset="-122"/>
                <a:ea typeface="楷体" panose="02010609060101010101" pitchFamily="49" charset="-122"/>
              </a:rPr>
              <a:t>月</a:t>
            </a:r>
            <a:endParaRPr lang="zh-CN" altLang="en-US" sz="3200" b="1" dirty="0">
              <a:solidFill>
                <a:srgbClr val="0000FF"/>
              </a:solidFill>
              <a:latin typeface="楷体" panose="02010609060101010101" pitchFamily="49" charset="-122"/>
              <a:ea typeface="楷体" panose="02010609060101010101" pitchFamily="49" charset="-122"/>
            </a:endParaRPr>
          </a:p>
          <a:p>
            <a:pPr>
              <a:lnSpc>
                <a:spcPct val="80000"/>
              </a:lnSpc>
            </a:pPr>
            <a:endParaRPr lang="en-US" altLang="zh-CN" sz="3200" b="1" dirty="0">
              <a:solidFill>
                <a:srgbClr val="0000FF"/>
              </a:solidFill>
              <a:latin typeface="楷体" panose="02010609060101010101" pitchFamily="49" charset="-122"/>
              <a:ea typeface="楷体" panose="02010609060101010101" pitchFamily="49" charset="-122"/>
            </a:endParaRPr>
          </a:p>
        </p:txBody>
      </p:sp>
      <p:sp>
        <p:nvSpPr>
          <p:cNvPr id="4" name="Rectangle 5"/>
          <p:cNvSpPr>
            <a:spLocks noChangeArrowheads="1"/>
          </p:cNvSpPr>
          <p:nvPr/>
        </p:nvSpPr>
        <p:spPr bwMode="auto">
          <a:xfrm>
            <a:off x="2555776" y="2083754"/>
            <a:ext cx="2304256" cy="1008063"/>
          </a:xfrm>
          <a:prstGeom prst="rect">
            <a:avLst/>
          </a:prstGeom>
          <a:noFill/>
          <a:ln w="9525">
            <a:noFill/>
            <a:miter lim="800000"/>
            <a:headEnd/>
            <a:tailEnd/>
          </a:ln>
        </p:spPr>
        <p:txBody>
          <a:bodyPr/>
          <a:lstStyle/>
          <a:p>
            <a:pPr marL="342900" indent="-342900" algn="ctr">
              <a:spcBef>
                <a:spcPct val="20000"/>
              </a:spcBef>
            </a:pPr>
            <a:r>
              <a:rPr lang="zh-CN" altLang="en-US" sz="4400" i="0" dirty="0">
                <a:solidFill>
                  <a:srgbClr val="0000FF"/>
                </a:solidFill>
                <a:latin typeface="楷体" panose="02010609060101010101" pitchFamily="49" charset="-122"/>
                <a:ea typeface="楷体" panose="02010609060101010101" pitchFamily="49" charset="-122"/>
              </a:rPr>
              <a:t>李崇敏</a:t>
            </a:r>
          </a:p>
          <a:p>
            <a:pPr marL="342900" indent="-342900" algn="ctr">
              <a:spcBef>
                <a:spcPct val="20000"/>
              </a:spcBef>
            </a:pPr>
            <a:endParaRPr lang="en-US" altLang="zh-CN" sz="4400" i="0" dirty="0">
              <a:solidFill>
                <a:srgbClr val="0000FF"/>
              </a:solidFill>
              <a:latin typeface="楷体" panose="02010609060101010101" pitchFamily="49" charset="-122"/>
              <a:ea typeface="楷体" panose="02010609060101010101" pitchFamily="49" charset="-122"/>
            </a:endParaRPr>
          </a:p>
        </p:txBody>
      </p:sp>
      <p:sp>
        <p:nvSpPr>
          <p:cNvPr id="5" name="Rectangle 6"/>
          <p:cNvSpPr>
            <a:spLocks noChangeArrowheads="1"/>
          </p:cNvSpPr>
          <p:nvPr/>
        </p:nvSpPr>
        <p:spPr bwMode="auto">
          <a:xfrm>
            <a:off x="5049128" y="1575892"/>
            <a:ext cx="3529013" cy="2023785"/>
          </a:xfrm>
          <a:prstGeom prst="rect">
            <a:avLst/>
          </a:prstGeom>
          <a:noFill/>
          <a:ln w="9525">
            <a:noFill/>
            <a:miter lim="800000"/>
            <a:headEnd/>
            <a:tailEnd/>
          </a:ln>
        </p:spPr>
        <p:txBody>
          <a:bodyPr/>
          <a:lstStyle/>
          <a:p>
            <a:pPr marL="342900" indent="-342900" algn="ctr">
              <a:spcBef>
                <a:spcPct val="20000"/>
              </a:spcBef>
            </a:pPr>
            <a:r>
              <a:rPr lang="zh-CN" altLang="en-US" sz="2400" b="1" i="0" dirty="0" smtClean="0">
                <a:solidFill>
                  <a:srgbClr val="0000FF"/>
                </a:solidFill>
                <a:latin typeface="楷体" panose="02010609060101010101" pitchFamily="49" charset="-122"/>
                <a:ea typeface="楷体" panose="02010609060101010101" pitchFamily="49" charset="-122"/>
              </a:rPr>
              <a:t>全国会计领军人才</a:t>
            </a:r>
            <a:endParaRPr lang="en-US" altLang="zh-CN" sz="2400" b="1" i="0" dirty="0" smtClean="0">
              <a:solidFill>
                <a:srgbClr val="0000FF"/>
              </a:solidFill>
              <a:latin typeface="楷体" panose="02010609060101010101" pitchFamily="49" charset="-122"/>
              <a:ea typeface="楷体" panose="02010609060101010101" pitchFamily="49" charset="-122"/>
            </a:endParaRPr>
          </a:p>
          <a:p>
            <a:pPr marL="342900" indent="-342900" algn="ctr">
              <a:spcBef>
                <a:spcPct val="20000"/>
              </a:spcBef>
            </a:pPr>
            <a:r>
              <a:rPr lang="zh-CN" altLang="en-US" sz="2400" b="1" i="0" dirty="0" smtClean="0">
                <a:solidFill>
                  <a:srgbClr val="0000FF"/>
                </a:solidFill>
                <a:latin typeface="楷体" panose="02010609060101010101" pitchFamily="49" charset="-122"/>
                <a:ea typeface="楷体" panose="02010609060101010101" pitchFamily="49" charset="-122"/>
              </a:rPr>
              <a:t>高级</a:t>
            </a:r>
            <a:r>
              <a:rPr lang="zh-CN" altLang="en-US" sz="2400" b="1" i="0" dirty="0">
                <a:solidFill>
                  <a:srgbClr val="0000FF"/>
                </a:solidFill>
                <a:latin typeface="楷体" panose="02010609060101010101" pitchFamily="49" charset="-122"/>
                <a:ea typeface="楷体" panose="02010609060101010101" pitchFamily="49" charset="-122"/>
              </a:rPr>
              <a:t>会计师</a:t>
            </a:r>
          </a:p>
          <a:p>
            <a:pPr marL="342900" indent="-342900" algn="ctr">
              <a:spcBef>
                <a:spcPct val="20000"/>
              </a:spcBef>
            </a:pPr>
            <a:r>
              <a:rPr lang="zh-CN" altLang="en-US" sz="2400" b="1" i="0" dirty="0">
                <a:solidFill>
                  <a:srgbClr val="0000FF"/>
                </a:solidFill>
                <a:latin typeface="楷体" panose="02010609060101010101" pitchFamily="49" charset="-122"/>
                <a:ea typeface="楷体" panose="02010609060101010101" pitchFamily="49" charset="-122"/>
              </a:rPr>
              <a:t>注册会计师</a:t>
            </a:r>
          </a:p>
          <a:p>
            <a:pPr marL="342900" indent="-342900" algn="ctr">
              <a:spcBef>
                <a:spcPct val="20000"/>
              </a:spcBef>
            </a:pPr>
            <a:r>
              <a:rPr lang="zh-CN" altLang="en-US" sz="2400" b="1" i="0" dirty="0">
                <a:solidFill>
                  <a:srgbClr val="0000FF"/>
                </a:solidFill>
                <a:latin typeface="楷体" panose="02010609060101010101" pitchFamily="49" charset="-122"/>
                <a:ea typeface="楷体" panose="02010609060101010101" pitchFamily="49" charset="-122"/>
              </a:rPr>
              <a:t>注册税务师</a:t>
            </a:r>
          </a:p>
          <a:p>
            <a:pPr marL="342900" indent="-342900" algn="ctr">
              <a:spcBef>
                <a:spcPct val="20000"/>
              </a:spcBef>
            </a:pPr>
            <a:r>
              <a:rPr lang="zh-CN" altLang="en-US" sz="2400" b="1" i="0" dirty="0">
                <a:solidFill>
                  <a:srgbClr val="0000FF"/>
                </a:solidFill>
                <a:latin typeface="楷体" panose="02010609060101010101" pitchFamily="49" charset="-122"/>
                <a:ea typeface="楷体" panose="02010609060101010101" pitchFamily="49" charset="-122"/>
              </a:rPr>
              <a:t>法律职业资格</a:t>
            </a:r>
          </a:p>
          <a:p>
            <a:pPr marL="342900" indent="-342900" algn="ctr">
              <a:spcBef>
                <a:spcPct val="20000"/>
              </a:spcBef>
            </a:pPr>
            <a:endParaRPr lang="en-US" altLang="zh-CN" sz="2400" b="1" i="0" dirty="0">
              <a:solidFill>
                <a:srgbClr val="0000FF"/>
              </a:solidFill>
              <a:latin typeface="楷体" panose="02010609060101010101" pitchFamily="49" charset="-122"/>
              <a:ea typeface="楷体" panose="02010609060101010101" pitchFamily="49" charset="-122"/>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79512" y="1052736"/>
            <a:ext cx="8784976" cy="4824883"/>
          </a:xfrm>
        </p:spPr>
        <p:txBody>
          <a:bodyPr/>
          <a:lstStyle/>
          <a:p>
            <a:r>
              <a:rPr lang="zh-CN" altLang="en-US" dirty="0"/>
              <a:t>第八十八条　各单位应当建立</a:t>
            </a:r>
            <a:r>
              <a:rPr lang="zh-CN" altLang="en-US" dirty="0">
                <a:solidFill>
                  <a:srgbClr val="FF0000"/>
                </a:solidFill>
              </a:rPr>
              <a:t>帐务处理程序制度</a:t>
            </a:r>
            <a:r>
              <a:rPr lang="zh-CN" altLang="en-US" dirty="0"/>
              <a:t>。主要内容包括：会计科目及其明细科目的设置和使用；会计凭证的格式、审核要求和传递程序；会计核算方法；会计帐簿的设置；编制会计报表的种类和要求；单位会计指标体系</a:t>
            </a:r>
            <a:r>
              <a:rPr lang="zh-CN" altLang="en-US" dirty="0" smtClean="0"/>
              <a:t>。</a:t>
            </a:r>
            <a:endParaRPr lang="en-US" altLang="zh-CN" dirty="0" smtClean="0"/>
          </a:p>
          <a:p>
            <a:r>
              <a:rPr lang="zh-CN" altLang="en-US" dirty="0"/>
              <a:t>第八十九条　各单位应当建立</a:t>
            </a:r>
            <a:r>
              <a:rPr lang="zh-CN" altLang="en-US" dirty="0">
                <a:solidFill>
                  <a:srgbClr val="FF0000"/>
                </a:solidFill>
              </a:rPr>
              <a:t>内部牵制制度</a:t>
            </a:r>
            <a:r>
              <a:rPr lang="zh-CN" altLang="en-US" dirty="0"/>
              <a:t>。主要内容包括：内部牵制制度的原则；组织分工；出纳岗位的职责和限制条件；有关岗位的职责和权限</a:t>
            </a:r>
            <a:r>
              <a:rPr lang="zh-CN" altLang="en-US" dirty="0" smtClean="0"/>
              <a:t>。</a:t>
            </a:r>
            <a:endParaRPr lang="en-US" altLang="zh-CN" dirty="0" smtClean="0"/>
          </a:p>
          <a:p>
            <a:r>
              <a:rPr lang="zh-CN" altLang="en-US" dirty="0"/>
              <a:t>第九十条　各单位应当建立</a:t>
            </a:r>
            <a:r>
              <a:rPr lang="zh-CN" altLang="en-US" dirty="0">
                <a:solidFill>
                  <a:srgbClr val="FF0000"/>
                </a:solidFill>
              </a:rPr>
              <a:t>稽核制度</a:t>
            </a:r>
            <a:r>
              <a:rPr lang="zh-CN" altLang="en-US" dirty="0"/>
              <a:t>。主要内容包括：稽核工作的组织形式和具体分工；稽核工作的职责、权限；审核会计凭证和复核会计帐簿、会计报表的方法</a:t>
            </a:r>
            <a:r>
              <a:rPr lang="zh-CN" altLang="en-US" dirty="0" smtClean="0"/>
              <a:t>。</a:t>
            </a:r>
            <a:endParaRPr lang="en-US" altLang="zh-CN" dirty="0" smtClean="0"/>
          </a:p>
          <a:p>
            <a:r>
              <a:rPr lang="zh-CN" altLang="en-US" dirty="0"/>
              <a:t>第九十一条　各单位应当建立</a:t>
            </a:r>
            <a:r>
              <a:rPr lang="zh-CN" altLang="en-US" dirty="0">
                <a:solidFill>
                  <a:srgbClr val="FF0000"/>
                </a:solidFill>
              </a:rPr>
              <a:t>原始记录管理制度</a:t>
            </a:r>
            <a:r>
              <a:rPr lang="zh-CN" altLang="en-US" dirty="0"/>
              <a:t>。主要内容包括：原始记录的内容和填制方法；原始记录的格式；原始记录的审核；原始记录填制人的责任；原始记录签署、传递、汇集要求。</a:t>
            </a:r>
          </a:p>
        </p:txBody>
      </p:sp>
      <p:sp>
        <p:nvSpPr>
          <p:cNvPr id="3" name="标题 2"/>
          <p:cNvSpPr>
            <a:spLocks noGrp="1"/>
          </p:cNvSpPr>
          <p:nvPr>
            <p:ph type="title"/>
          </p:nvPr>
        </p:nvSpPr>
        <p:spPr/>
        <p:txBody>
          <a:bodyPr/>
          <a:lstStyle/>
          <a:p>
            <a:r>
              <a:rPr lang="en-US" altLang="zh-CN" dirty="0"/>
              <a:t>《</a:t>
            </a:r>
            <a:r>
              <a:rPr lang="zh-CN" altLang="en-US" dirty="0"/>
              <a:t>会计基础工作规范</a:t>
            </a:r>
            <a:r>
              <a:rPr lang="en-US" altLang="zh-CN" dirty="0" smtClean="0"/>
              <a:t>》</a:t>
            </a:r>
            <a:r>
              <a:rPr lang="zh-CN" altLang="en-US" dirty="0" smtClean="0"/>
              <a:t>的要求</a:t>
            </a:r>
            <a:endParaRPr lang="zh-CN" altLang="en-US" dirty="0"/>
          </a:p>
        </p:txBody>
      </p:sp>
    </p:spTree>
    <p:extLst>
      <p:ext uri="{BB962C8B-B14F-4D97-AF65-F5344CB8AC3E}">
        <p14:creationId xmlns:p14="http://schemas.microsoft.com/office/powerpoint/2010/main" val="1051905477"/>
      </p:ext>
    </p:extLst>
  </p:cSld>
  <p:clrMapOvr>
    <a:masterClrMapping/>
  </p:clrMapOvr>
  <p:transition spd="med"/>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标题 1"/>
          <p:cNvSpPr>
            <a:spLocks noGrp="1"/>
          </p:cNvSpPr>
          <p:nvPr>
            <p:ph type="title"/>
          </p:nvPr>
        </p:nvSpPr>
        <p:spPr/>
        <p:txBody>
          <a:bodyPr/>
          <a:lstStyle/>
          <a:p>
            <a:r>
              <a:rPr lang="zh-CN" altLang="zh-CN" smtClean="0"/>
              <a:t>投资收益</a:t>
            </a:r>
            <a:endParaRPr lang="zh-CN" altLang="en-US" smtClean="0"/>
          </a:p>
        </p:txBody>
      </p:sp>
      <p:sp>
        <p:nvSpPr>
          <p:cNvPr id="78851" name="内容占位符 2"/>
          <p:cNvSpPr>
            <a:spLocks noGrp="1"/>
          </p:cNvSpPr>
          <p:nvPr>
            <p:ph idx="1"/>
          </p:nvPr>
        </p:nvSpPr>
        <p:spPr/>
        <p:txBody>
          <a:bodyPr/>
          <a:lstStyle/>
          <a:p>
            <a:r>
              <a:rPr lang="zh-CN" altLang="zh-CN" dirty="0" smtClean="0"/>
              <a:t>“投资收益”项目，反映民间非营利组织以各种方式对外投资所取得的投资净损益。本项目应当根据“投资收益”科目的贷方发生额填列；如果为借方发生额，则以“－”号填列。</a:t>
            </a:r>
            <a:r>
              <a:rPr lang="zh-CN" altLang="en-US" dirty="0" smtClean="0">
                <a:solidFill>
                  <a:srgbClr val="FF0000"/>
                </a:solidFill>
              </a:rPr>
              <a:t>如理财产品收益</a:t>
            </a:r>
          </a:p>
        </p:txBody>
      </p:sp>
    </p:spTree>
    <p:extLst>
      <p:ext uri="{BB962C8B-B14F-4D97-AF65-F5344CB8AC3E}">
        <p14:creationId xmlns:p14="http://schemas.microsoft.com/office/powerpoint/2010/main" val="3730326585"/>
      </p:ext>
    </p:extLst>
  </p:cSld>
  <p:clrMapOvr>
    <a:masterClrMapping/>
  </p:clrMapOvr>
  <p:transition spd="med"/>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zh-CN" altLang="en-US" smtClean="0"/>
              <a:t>其他收入</a:t>
            </a:r>
          </a:p>
        </p:txBody>
      </p:sp>
      <p:sp>
        <p:nvSpPr>
          <p:cNvPr id="79875" name="Rectangle 3"/>
          <p:cNvSpPr>
            <a:spLocks noGrp="1" noChangeArrowheads="1"/>
          </p:cNvSpPr>
          <p:nvPr>
            <p:ph type="body" idx="1"/>
          </p:nvPr>
        </p:nvSpPr>
        <p:spPr/>
        <p:txBody>
          <a:bodyPr/>
          <a:lstStyle/>
          <a:p>
            <a:pPr eaLnBrk="1" hangingPunct="1"/>
            <a:r>
              <a:rPr lang="zh-CN" altLang="zh-CN" dirty="0" smtClean="0"/>
              <a:t>“其他收入”项目，反映民间非营利组织除上述收入项目之外所取得的其他收入总额。本项目应当根据“其他收入”科目的发生额填列。</a:t>
            </a:r>
            <a:endParaRPr lang="en-US" altLang="zh-CN" dirty="0" smtClean="0"/>
          </a:p>
          <a:p>
            <a:pPr eaLnBrk="1" hangingPunct="1"/>
            <a:r>
              <a:rPr lang="zh-CN" altLang="zh-CN" dirty="0" smtClean="0"/>
              <a:t>“其他收入”</a:t>
            </a:r>
            <a:r>
              <a:rPr lang="zh-CN" altLang="en-US" dirty="0" smtClean="0"/>
              <a:t>科目：核算民间非营利组织除捐赠收入、会费收入、提供服务收入、商品销售收入、政府补助收入、投资收益等主要业务活动收入以外的其他收入，</a:t>
            </a:r>
            <a:r>
              <a:rPr lang="zh-CN" altLang="en-US" dirty="0" smtClean="0">
                <a:solidFill>
                  <a:srgbClr val="FF0000"/>
                </a:solidFill>
              </a:rPr>
              <a:t>如确实无法支付的应付款项、存货盘盈、固定资产盘盈、固定资产处置净收入、无形资产处置净收入等</a:t>
            </a:r>
            <a:r>
              <a:rPr lang="zh-CN" altLang="en-US" dirty="0" smtClean="0">
                <a:solidFill>
                  <a:srgbClr val="0000FF"/>
                </a:solidFill>
              </a:rPr>
              <a:t>。</a:t>
            </a:r>
          </a:p>
          <a:p>
            <a:pPr eaLnBrk="1" hangingPunct="1"/>
            <a:r>
              <a:rPr lang="zh-CN" altLang="en-US" dirty="0" smtClean="0"/>
              <a:t>一般情况下，民间非营利组织的其他收入为非限定性收入，除非相关资产提供者对资产的使用设置了限制。 </a:t>
            </a:r>
          </a:p>
        </p:txBody>
      </p:sp>
    </p:spTree>
    <p:extLst>
      <p:ext uri="{BB962C8B-B14F-4D97-AF65-F5344CB8AC3E}">
        <p14:creationId xmlns:p14="http://schemas.microsoft.com/office/powerpoint/2010/main" val="3336911056"/>
      </p:ext>
    </p:extLst>
  </p:cSld>
  <p:clrMapOvr>
    <a:masterClrMapping/>
  </p:clrMapOvr>
  <p:transition spd="med" advTm="3000"/>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标题 1"/>
          <p:cNvSpPr>
            <a:spLocks noGrp="1"/>
          </p:cNvSpPr>
          <p:nvPr>
            <p:ph type="title"/>
          </p:nvPr>
        </p:nvSpPr>
        <p:spPr/>
        <p:txBody>
          <a:bodyPr/>
          <a:lstStyle/>
          <a:p>
            <a:r>
              <a:rPr lang="zh-CN" altLang="en-US" smtClean="0"/>
              <a:t>费用填报</a:t>
            </a:r>
          </a:p>
        </p:txBody>
      </p:sp>
      <p:sp>
        <p:nvSpPr>
          <p:cNvPr id="80899" name="内容占位符 2"/>
          <p:cNvSpPr>
            <a:spLocks noGrp="1"/>
          </p:cNvSpPr>
          <p:nvPr>
            <p:ph idx="1"/>
          </p:nvPr>
        </p:nvSpPr>
        <p:spPr/>
        <p:txBody>
          <a:bodyPr/>
          <a:lstStyle/>
          <a:p>
            <a:r>
              <a:rPr lang="zh-CN" altLang="zh-CN" smtClean="0"/>
              <a:t>费用按照其功能分为业务活动成本、管理费用、筹资费用和其他费用等。</a:t>
            </a:r>
            <a:endParaRPr lang="en-US" altLang="zh-CN" smtClean="0"/>
          </a:p>
          <a:p>
            <a:endParaRPr lang="zh-CN" altLang="en-US" smtClean="0"/>
          </a:p>
        </p:txBody>
      </p:sp>
      <p:graphicFrame>
        <p:nvGraphicFramePr>
          <p:cNvPr id="5" name="表格 4"/>
          <p:cNvGraphicFramePr>
            <a:graphicFrameLocks noGrp="1"/>
          </p:cNvGraphicFramePr>
          <p:nvPr/>
        </p:nvGraphicFramePr>
        <p:xfrm>
          <a:off x="2743200" y="1981200"/>
          <a:ext cx="4495800" cy="4025900"/>
        </p:xfrm>
        <a:graphic>
          <a:graphicData uri="http://schemas.openxmlformats.org/drawingml/2006/table">
            <a:tbl>
              <a:tblPr>
                <a:tableStyleId>{5C22544A-7EE6-4342-B048-85BDC9FD1C3A}</a:tableStyleId>
              </a:tblPr>
              <a:tblGrid>
                <a:gridCol w="4495800"/>
              </a:tblGrid>
              <a:tr h="190500">
                <a:tc>
                  <a:txBody>
                    <a:bodyPr/>
                    <a:lstStyle/>
                    <a:p>
                      <a:pPr algn="l" fontAlgn="b"/>
                      <a:r>
                        <a:rPr lang="zh-CN" altLang="en-US" sz="2600" b="1" u="none" strike="noStrike">
                          <a:effectLst/>
                        </a:rPr>
                        <a:t>二、费用</a:t>
                      </a:r>
                      <a:endParaRPr lang="zh-CN" altLang="en-US" sz="2600" b="1" i="0" u="none" strike="noStrike">
                        <a:effectLst/>
                        <a:latin typeface="宋体"/>
                      </a:endParaRPr>
                    </a:p>
                  </a:txBody>
                  <a:tcPr marL="6350" marR="6350" marT="6350" marB="0" anchor="b"/>
                </a:tc>
              </a:tr>
              <a:tr h="190500">
                <a:tc>
                  <a:txBody>
                    <a:bodyPr/>
                    <a:lstStyle/>
                    <a:p>
                      <a:pPr algn="l" fontAlgn="b"/>
                      <a:r>
                        <a:rPr lang="zh-CN" altLang="en-US" sz="2600" b="1" u="none" strike="noStrike">
                          <a:effectLst/>
                        </a:rPr>
                        <a:t>   （一）业务活动成本</a:t>
                      </a:r>
                      <a:endParaRPr lang="zh-CN" altLang="en-US" sz="2600" b="1" i="0" u="none" strike="noStrike">
                        <a:effectLst/>
                        <a:latin typeface="Times New Roman"/>
                      </a:endParaRPr>
                    </a:p>
                  </a:txBody>
                  <a:tcPr marL="6350" marR="6350" marT="6350" marB="0" anchor="b"/>
                </a:tc>
              </a:tr>
              <a:tr h="190500">
                <a:tc>
                  <a:txBody>
                    <a:bodyPr/>
                    <a:lstStyle/>
                    <a:p>
                      <a:pPr algn="l" fontAlgn="b"/>
                      <a:r>
                        <a:rPr lang="zh-CN" altLang="en-US" sz="2600" b="1" u="none" strike="noStrike">
                          <a:effectLst/>
                        </a:rPr>
                        <a:t>其中：</a:t>
                      </a:r>
                      <a:endParaRPr lang="zh-CN" altLang="en-US" sz="2600" b="1" i="0" u="none" strike="noStrike">
                        <a:effectLst/>
                        <a:latin typeface="宋体"/>
                      </a:endParaRPr>
                    </a:p>
                  </a:txBody>
                  <a:tcPr marL="742950" marR="6350" marT="6350" marB="0" anchor="b"/>
                </a:tc>
              </a:tr>
              <a:tr h="190500">
                <a:tc>
                  <a:txBody>
                    <a:bodyPr/>
                    <a:lstStyle/>
                    <a:p>
                      <a:pPr algn="l" fontAlgn="b"/>
                      <a:r>
                        <a:rPr lang="zh-CN" altLang="en-US" sz="2600" b="1" u="none" strike="noStrike">
                          <a:effectLst/>
                        </a:rPr>
                        <a:t>                               </a:t>
                      </a:r>
                      <a:endParaRPr lang="zh-CN" altLang="en-US" sz="2600" b="1" i="0" u="none" strike="noStrike">
                        <a:effectLst/>
                        <a:latin typeface="Times New Roman"/>
                      </a:endParaRPr>
                    </a:p>
                  </a:txBody>
                  <a:tcPr marL="6350" marR="6350" marT="6350" marB="0" anchor="b"/>
                </a:tc>
              </a:tr>
              <a:tr h="190500">
                <a:tc>
                  <a:txBody>
                    <a:bodyPr/>
                    <a:lstStyle/>
                    <a:p>
                      <a:pPr algn="l" fontAlgn="b"/>
                      <a:r>
                        <a:rPr lang="zh-CN" altLang="en-US" sz="2600" b="1" u="none" strike="noStrike">
                          <a:effectLst/>
                        </a:rPr>
                        <a:t>                              </a:t>
                      </a:r>
                      <a:endParaRPr lang="zh-CN" altLang="en-US" sz="2600" b="1" i="0" u="none" strike="noStrike">
                        <a:effectLst/>
                        <a:latin typeface="Times New Roman"/>
                      </a:endParaRPr>
                    </a:p>
                  </a:txBody>
                  <a:tcPr marL="6350" marR="6350" marT="6350" marB="0" anchor="b"/>
                </a:tc>
              </a:tr>
              <a:tr h="190500">
                <a:tc>
                  <a:txBody>
                    <a:bodyPr/>
                    <a:lstStyle/>
                    <a:p>
                      <a:pPr algn="l" fontAlgn="b"/>
                      <a:r>
                        <a:rPr lang="zh-CN" altLang="en-US" sz="2600" b="1" u="none" strike="noStrike">
                          <a:effectLst/>
                        </a:rPr>
                        <a:t>　</a:t>
                      </a:r>
                      <a:endParaRPr lang="zh-CN" altLang="en-US" sz="2600" b="1" i="0" u="none" strike="noStrike">
                        <a:effectLst/>
                        <a:latin typeface="Times New Roman"/>
                      </a:endParaRPr>
                    </a:p>
                  </a:txBody>
                  <a:tcPr marL="6350" marR="6350" marT="6350" marB="0" anchor="b"/>
                </a:tc>
              </a:tr>
              <a:tr h="190500">
                <a:tc>
                  <a:txBody>
                    <a:bodyPr/>
                    <a:lstStyle/>
                    <a:p>
                      <a:pPr algn="l" fontAlgn="b"/>
                      <a:r>
                        <a:rPr lang="zh-CN" altLang="en-US" sz="2600" b="1" u="none" strike="noStrike">
                          <a:effectLst/>
                        </a:rPr>
                        <a:t>   （二）管理费用</a:t>
                      </a:r>
                      <a:endParaRPr lang="zh-CN" altLang="en-US" sz="2600" b="1" i="0" u="none" strike="noStrike">
                        <a:effectLst/>
                        <a:latin typeface="Times New Roman"/>
                      </a:endParaRPr>
                    </a:p>
                  </a:txBody>
                  <a:tcPr marL="6350" marR="6350" marT="6350" marB="0" anchor="b"/>
                </a:tc>
              </a:tr>
              <a:tr h="190500">
                <a:tc>
                  <a:txBody>
                    <a:bodyPr/>
                    <a:lstStyle/>
                    <a:p>
                      <a:pPr algn="l" fontAlgn="b"/>
                      <a:r>
                        <a:rPr lang="zh-CN" altLang="en-US" sz="2600" b="1" u="none" strike="noStrike">
                          <a:effectLst/>
                        </a:rPr>
                        <a:t>   （三）筹资费用</a:t>
                      </a:r>
                      <a:endParaRPr lang="zh-CN" altLang="en-US" sz="2600" b="1" i="0" u="none" strike="noStrike">
                        <a:effectLst/>
                        <a:latin typeface="Times New Roman"/>
                      </a:endParaRPr>
                    </a:p>
                  </a:txBody>
                  <a:tcPr marL="6350" marR="6350" marT="6350" marB="0" anchor="b"/>
                </a:tc>
              </a:tr>
              <a:tr h="190500">
                <a:tc>
                  <a:txBody>
                    <a:bodyPr/>
                    <a:lstStyle/>
                    <a:p>
                      <a:pPr algn="l" fontAlgn="b"/>
                      <a:r>
                        <a:rPr lang="zh-CN" altLang="en-US" sz="2600" b="1" u="none" strike="noStrike">
                          <a:effectLst/>
                        </a:rPr>
                        <a:t>   （四）其他费用</a:t>
                      </a:r>
                      <a:endParaRPr lang="zh-CN" altLang="en-US" sz="2600" b="1" i="0" u="none" strike="noStrike">
                        <a:effectLst/>
                        <a:latin typeface="Times New Roman"/>
                      </a:endParaRPr>
                    </a:p>
                  </a:txBody>
                  <a:tcPr marL="6350" marR="6350" marT="6350" marB="0" anchor="b"/>
                </a:tc>
              </a:tr>
              <a:tr h="190500">
                <a:tc>
                  <a:txBody>
                    <a:bodyPr/>
                    <a:lstStyle/>
                    <a:p>
                      <a:pPr algn="l" fontAlgn="b"/>
                      <a:r>
                        <a:rPr lang="zh-CN" altLang="en-US" sz="2600" b="1" u="none" strike="noStrike" dirty="0">
                          <a:effectLst/>
                        </a:rPr>
                        <a:t>         费用合计</a:t>
                      </a:r>
                      <a:endParaRPr lang="zh-CN" altLang="en-US" sz="2600" b="1" i="0" u="none" strike="noStrike" dirty="0">
                        <a:effectLst/>
                        <a:latin typeface="Times New Roman"/>
                      </a:endParaRPr>
                    </a:p>
                  </a:txBody>
                  <a:tcPr marL="6350" marR="6350" marT="6350" marB="0" anchor="b"/>
                </a:tc>
              </a:tr>
            </a:tbl>
          </a:graphicData>
        </a:graphic>
      </p:graphicFrame>
    </p:spTree>
    <p:extLst>
      <p:ext uri="{BB962C8B-B14F-4D97-AF65-F5344CB8AC3E}">
        <p14:creationId xmlns:p14="http://schemas.microsoft.com/office/powerpoint/2010/main" val="224560938"/>
      </p:ext>
    </p:extLst>
  </p:cSld>
  <p:clrMapOvr>
    <a:masterClrMapping/>
  </p:clrMapOvr>
  <p:transition spd="med"/>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152400" y="274638"/>
            <a:ext cx="8534400" cy="412750"/>
          </a:xfrm>
        </p:spPr>
        <p:txBody>
          <a:bodyPr/>
          <a:lstStyle/>
          <a:p>
            <a:pPr eaLnBrk="1" hangingPunct="1"/>
            <a:r>
              <a:rPr lang="zh-CN" altLang="en-US" smtClean="0"/>
              <a:t>业务活动成本</a:t>
            </a:r>
          </a:p>
        </p:txBody>
      </p:sp>
      <p:sp>
        <p:nvSpPr>
          <p:cNvPr id="81923" name="Rectangle 3"/>
          <p:cNvSpPr>
            <a:spLocks noGrp="1" noChangeArrowheads="1"/>
          </p:cNvSpPr>
          <p:nvPr>
            <p:ph type="body" idx="1"/>
          </p:nvPr>
        </p:nvSpPr>
        <p:spPr>
          <a:xfrm>
            <a:off x="-16864" y="1052736"/>
            <a:ext cx="9144000" cy="5562600"/>
          </a:xfrm>
        </p:spPr>
        <p:txBody>
          <a:bodyPr/>
          <a:lstStyle/>
          <a:p>
            <a:pPr>
              <a:spcBef>
                <a:spcPts val="200"/>
              </a:spcBef>
              <a:spcAft>
                <a:spcPts val="200"/>
              </a:spcAft>
            </a:pPr>
            <a:r>
              <a:rPr lang="zh-CN" altLang="zh-CN" dirty="0" smtClean="0"/>
              <a:t>“业务活动成本”项目，反映民间非营利组织为了实现其业务活动目标、开展其项目活动或者提供服务所发生的费用。本项目应当根据“业务活动成本”科目的发生额填列。</a:t>
            </a:r>
          </a:p>
          <a:p>
            <a:pPr>
              <a:spcBef>
                <a:spcPts val="200"/>
              </a:spcBef>
              <a:spcAft>
                <a:spcPts val="200"/>
              </a:spcAft>
            </a:pPr>
            <a:r>
              <a:rPr lang="zh-CN" altLang="zh-CN" dirty="0" smtClean="0"/>
              <a:t>民间非营利组织应当根据其所从事的项目、提供的服务或者开展的业务等具体情况，</a:t>
            </a:r>
            <a:r>
              <a:rPr lang="zh-CN" altLang="zh-CN" dirty="0" smtClean="0">
                <a:solidFill>
                  <a:srgbClr val="FF0000"/>
                </a:solidFill>
              </a:rPr>
              <a:t>按照“业务活动成本”科目中各明细科目的发生额，在本表第</a:t>
            </a:r>
            <a:r>
              <a:rPr lang="en-US" altLang="zh-CN" dirty="0" smtClean="0">
                <a:solidFill>
                  <a:srgbClr val="FF0000"/>
                </a:solidFill>
              </a:rPr>
              <a:t>12</a:t>
            </a:r>
            <a:r>
              <a:rPr lang="zh-CN" altLang="zh-CN" dirty="0" smtClean="0">
                <a:solidFill>
                  <a:srgbClr val="FF0000"/>
                </a:solidFill>
              </a:rPr>
              <a:t>行至第</a:t>
            </a:r>
            <a:r>
              <a:rPr lang="en-US" altLang="zh-CN" dirty="0" smtClean="0">
                <a:solidFill>
                  <a:srgbClr val="FF0000"/>
                </a:solidFill>
              </a:rPr>
              <a:t>21</a:t>
            </a:r>
            <a:r>
              <a:rPr lang="zh-CN" altLang="zh-CN" dirty="0" smtClean="0">
                <a:solidFill>
                  <a:srgbClr val="FF0000"/>
                </a:solidFill>
              </a:rPr>
              <a:t>行之间填列业务活动成本的各组成部分</a:t>
            </a:r>
            <a:r>
              <a:rPr lang="zh-CN" altLang="zh-CN" dirty="0" smtClean="0">
                <a:solidFill>
                  <a:srgbClr val="0000FF"/>
                </a:solidFill>
              </a:rPr>
              <a:t>。</a:t>
            </a:r>
            <a:endParaRPr lang="en-US" altLang="zh-CN" dirty="0" smtClean="0">
              <a:solidFill>
                <a:srgbClr val="0000FF"/>
              </a:solidFill>
            </a:endParaRPr>
          </a:p>
          <a:p>
            <a:pPr eaLnBrk="1" hangingPunct="1">
              <a:spcBef>
                <a:spcPts val="200"/>
              </a:spcBef>
              <a:spcAft>
                <a:spcPts val="200"/>
              </a:spcAft>
              <a:buFontTx/>
              <a:buNone/>
            </a:pPr>
            <a:r>
              <a:rPr lang="zh-CN" altLang="zh-CN" dirty="0" smtClean="0"/>
              <a:t>“业务活动成本”</a:t>
            </a:r>
            <a:r>
              <a:rPr lang="zh-CN" altLang="en-US" dirty="0" smtClean="0"/>
              <a:t>科目：核算民间非营利组织为了实现其业务活动目标、开展其项目活动或者提供服务所发生的费用。 </a:t>
            </a:r>
          </a:p>
          <a:p>
            <a:pPr eaLnBrk="1" hangingPunct="1">
              <a:spcBef>
                <a:spcPts val="200"/>
              </a:spcBef>
              <a:spcAft>
                <a:spcPts val="200"/>
              </a:spcAft>
              <a:buFontTx/>
              <a:buNone/>
            </a:pPr>
            <a:r>
              <a:rPr lang="zh-CN" altLang="en-US" dirty="0" smtClean="0"/>
              <a:t>如果民间非营利组织从事的项目、提供的服务或者开展的业务比较</a:t>
            </a:r>
            <a:r>
              <a:rPr lang="zh-CN" altLang="en-US" dirty="0" smtClean="0">
                <a:solidFill>
                  <a:srgbClr val="FF0000"/>
                </a:solidFill>
              </a:rPr>
              <a:t>单一</a:t>
            </a:r>
            <a:r>
              <a:rPr lang="zh-CN" altLang="en-US" dirty="0" smtClean="0"/>
              <a:t>，可以将相关费用</a:t>
            </a:r>
            <a:r>
              <a:rPr lang="zh-CN" altLang="en-US" dirty="0" smtClean="0">
                <a:solidFill>
                  <a:srgbClr val="FF0000"/>
                </a:solidFill>
              </a:rPr>
              <a:t>全部归集在“业务活动成本”</a:t>
            </a:r>
            <a:r>
              <a:rPr lang="zh-CN" altLang="en-US" dirty="0" smtClean="0"/>
              <a:t>项目下进行核算和列报；如果民间非营利组织从事的项目、提供的服务或者开展的业务</a:t>
            </a:r>
            <a:r>
              <a:rPr lang="zh-CN" altLang="en-US" dirty="0" smtClean="0">
                <a:solidFill>
                  <a:srgbClr val="FF0000"/>
                </a:solidFill>
              </a:rPr>
              <a:t>种类较多</a:t>
            </a:r>
            <a:r>
              <a:rPr lang="zh-CN" altLang="en-US" dirty="0" smtClean="0"/>
              <a:t>，民间非营利组织应当在“业务活动成本”项目下</a:t>
            </a:r>
            <a:r>
              <a:rPr lang="zh-CN" altLang="en-US" dirty="0" smtClean="0">
                <a:solidFill>
                  <a:srgbClr val="FF0000"/>
                </a:solidFill>
              </a:rPr>
              <a:t>分别项目、服务或者业务大类进行核算和列报</a:t>
            </a:r>
            <a:r>
              <a:rPr lang="zh-CN" altLang="en-US" dirty="0" smtClean="0">
                <a:solidFill>
                  <a:srgbClr val="0000FF"/>
                </a:solidFill>
              </a:rPr>
              <a:t>。 </a:t>
            </a:r>
          </a:p>
        </p:txBody>
      </p:sp>
    </p:spTree>
    <p:extLst>
      <p:ext uri="{BB962C8B-B14F-4D97-AF65-F5344CB8AC3E}">
        <p14:creationId xmlns:p14="http://schemas.microsoft.com/office/powerpoint/2010/main" val="3360435369"/>
      </p:ext>
    </p:extLst>
  </p:cSld>
  <p:clrMapOvr>
    <a:masterClrMapping/>
  </p:clrMapOvr>
  <p:transition spd="med" advTm="3000"/>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152400" y="274638"/>
            <a:ext cx="8534400" cy="412750"/>
          </a:xfrm>
        </p:spPr>
        <p:txBody>
          <a:bodyPr/>
          <a:lstStyle/>
          <a:p>
            <a:pPr eaLnBrk="1" hangingPunct="1"/>
            <a:r>
              <a:rPr lang="zh-CN" altLang="en-US" smtClean="0"/>
              <a:t>业务活动成本</a:t>
            </a:r>
          </a:p>
        </p:txBody>
      </p:sp>
      <p:sp>
        <p:nvSpPr>
          <p:cNvPr id="82947" name="Rectangle 3"/>
          <p:cNvSpPr>
            <a:spLocks noGrp="1" noChangeArrowheads="1"/>
          </p:cNvSpPr>
          <p:nvPr>
            <p:ph type="body" idx="1"/>
          </p:nvPr>
        </p:nvSpPr>
        <p:spPr>
          <a:xfrm>
            <a:off x="0" y="980728"/>
            <a:ext cx="9144000" cy="5562600"/>
          </a:xfrm>
        </p:spPr>
        <p:txBody>
          <a:bodyPr/>
          <a:lstStyle/>
          <a:p>
            <a:pPr eaLnBrk="1" hangingPunct="1">
              <a:buFontTx/>
              <a:buNone/>
            </a:pPr>
            <a:r>
              <a:rPr lang="zh-CN" altLang="en-US" sz="2600" dirty="0" smtClean="0"/>
              <a:t>例如，</a:t>
            </a:r>
            <a:r>
              <a:rPr lang="zh-CN" altLang="en-US" sz="2600" dirty="0" smtClean="0">
                <a:solidFill>
                  <a:srgbClr val="FF0000"/>
                </a:solidFill>
              </a:rPr>
              <a:t>民办学校</a:t>
            </a:r>
            <a:r>
              <a:rPr lang="zh-CN" altLang="en-US" sz="2600" dirty="0" smtClean="0"/>
              <a:t>可以将“业务活动成本”分为</a:t>
            </a:r>
            <a:r>
              <a:rPr lang="zh-CN" altLang="en-US" sz="2600" dirty="0" smtClean="0">
                <a:solidFill>
                  <a:srgbClr val="FF0000"/>
                </a:solidFill>
              </a:rPr>
              <a:t>学生教育成本、科研</a:t>
            </a:r>
            <a:r>
              <a:rPr lang="zh-CN" altLang="en-US" sz="2600" dirty="0" smtClean="0">
                <a:solidFill>
                  <a:srgbClr val="FF0000"/>
                </a:solidFill>
              </a:rPr>
              <a:t>成本</a:t>
            </a:r>
            <a:r>
              <a:rPr lang="zh-CN" altLang="en-US" sz="2600" dirty="0" smtClean="0"/>
              <a:t>等</a:t>
            </a:r>
            <a:r>
              <a:rPr lang="zh-CN" altLang="en-US" sz="2600" dirty="0" smtClean="0"/>
              <a:t>进行核算，并在业务活动表的“业务活动成本”项目下分别列示；社会团体可以将“业务活动成本”分为项目服务费、会员服务费、商品（如出版物）销售成本等进行核算，并在业务活动表的“业务活动成本”项目下分别列示；基金会可以将“业务活动成本”分为资助项目服务费、商品销售成本等进行核算，并在业务活动表的“业务活动成本”项目下分别列示；</a:t>
            </a:r>
            <a:r>
              <a:rPr lang="zh-CN" altLang="en-US" sz="2600" dirty="0" smtClean="0">
                <a:solidFill>
                  <a:srgbClr val="FF0000"/>
                </a:solidFill>
              </a:rPr>
              <a:t>民办医疗机构</a:t>
            </a:r>
            <a:r>
              <a:rPr lang="zh-CN" altLang="en-US" sz="2400" dirty="0" smtClean="0"/>
              <a:t>可以将“业务活动成本”</a:t>
            </a:r>
            <a:r>
              <a:rPr lang="zh-CN" altLang="en-US" sz="2400" dirty="0" smtClean="0">
                <a:solidFill>
                  <a:srgbClr val="FF0000"/>
                </a:solidFill>
              </a:rPr>
              <a:t>分为医疗成本和药品成本</a:t>
            </a:r>
            <a:r>
              <a:rPr lang="zh-CN" altLang="en-US" sz="2600" dirty="0" smtClean="0"/>
              <a:t>等进行核算，并在业务活动表的“业务活动成本”项目下分别列示。</a:t>
            </a:r>
          </a:p>
          <a:p>
            <a:pPr eaLnBrk="1" hangingPunct="1">
              <a:buFontTx/>
              <a:buNone/>
            </a:pPr>
            <a:endParaRPr lang="en-US" altLang="zh-CN" sz="2600" dirty="0" smtClean="0"/>
          </a:p>
        </p:txBody>
      </p:sp>
    </p:spTree>
    <p:extLst>
      <p:ext uri="{BB962C8B-B14F-4D97-AF65-F5344CB8AC3E}">
        <p14:creationId xmlns:p14="http://schemas.microsoft.com/office/powerpoint/2010/main" val="561924157"/>
      </p:ext>
    </p:extLst>
  </p:cSld>
  <p:clrMapOvr>
    <a:masterClrMapping/>
  </p:clrMapOvr>
  <p:transition spd="med" advTm="3000"/>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r>
              <a:rPr lang="zh-CN" altLang="en-US" smtClean="0"/>
              <a:t>业务活动成本</a:t>
            </a:r>
          </a:p>
        </p:txBody>
      </p:sp>
      <p:sp>
        <p:nvSpPr>
          <p:cNvPr id="83971" name="Rectangle 3"/>
          <p:cNvSpPr>
            <a:spLocks noGrp="1" noChangeArrowheads="1"/>
          </p:cNvSpPr>
          <p:nvPr>
            <p:ph type="body" idx="1"/>
          </p:nvPr>
        </p:nvSpPr>
        <p:spPr>
          <a:xfrm>
            <a:off x="107504" y="1052736"/>
            <a:ext cx="8640960" cy="4445000"/>
          </a:xfrm>
        </p:spPr>
        <p:txBody>
          <a:bodyPr/>
          <a:lstStyle/>
          <a:p>
            <a:pPr algn="l" eaLnBrk="1" hangingPunct="1">
              <a:lnSpc>
                <a:spcPct val="90000"/>
              </a:lnSpc>
              <a:spcBef>
                <a:spcPts val="200"/>
              </a:spcBef>
              <a:spcAft>
                <a:spcPts val="200"/>
              </a:spcAft>
            </a:pPr>
            <a:r>
              <a:rPr lang="en-US" altLang="zh-CN" sz="2400" dirty="0" smtClean="0"/>
              <a:t>【</a:t>
            </a:r>
            <a:r>
              <a:rPr lang="zh-CN" altLang="en-US" sz="2400" dirty="0" smtClean="0"/>
              <a:t>例</a:t>
            </a:r>
            <a:r>
              <a:rPr lang="en-US" altLang="zh-CN" sz="2400" dirty="0" smtClean="0"/>
              <a:t>1】 20x9</a:t>
            </a:r>
            <a:r>
              <a:rPr lang="zh-CN" altLang="en-US" sz="2400" dirty="0" smtClean="0"/>
              <a:t>年</a:t>
            </a:r>
            <a:r>
              <a:rPr lang="en-US" altLang="zh-CN" sz="2400" dirty="0" smtClean="0"/>
              <a:t>8</a:t>
            </a:r>
            <a:r>
              <a:rPr lang="zh-CN" altLang="en-US" sz="2400" dirty="0" smtClean="0"/>
              <a:t>月</a:t>
            </a:r>
            <a:r>
              <a:rPr lang="en-US" altLang="zh-CN" sz="2400" dirty="0" smtClean="0"/>
              <a:t>5</a:t>
            </a:r>
            <a:r>
              <a:rPr lang="zh-CN" altLang="en-US" sz="2400" dirty="0" smtClean="0"/>
              <a:t>日，某社会团体对外售出杂志</a:t>
            </a:r>
            <a:r>
              <a:rPr lang="en-US" altLang="zh-CN" sz="2400" dirty="0" smtClean="0"/>
              <a:t>2</a:t>
            </a:r>
            <a:r>
              <a:rPr lang="zh-CN" altLang="en-US" sz="2400" dirty="0" smtClean="0"/>
              <a:t>万份，每份售价</a:t>
            </a:r>
            <a:r>
              <a:rPr lang="en-US" altLang="zh-CN" sz="2400" dirty="0" smtClean="0"/>
              <a:t>5</a:t>
            </a:r>
            <a:r>
              <a:rPr lang="zh-CN" altLang="en-US" sz="2400" dirty="0" smtClean="0"/>
              <a:t>元，款项已于当日收到</a:t>
            </a:r>
            <a:r>
              <a:rPr lang="en-US" altLang="zh-CN" sz="2400" dirty="0" smtClean="0"/>
              <a:t>(</a:t>
            </a:r>
            <a:r>
              <a:rPr lang="zh-CN" altLang="en-US" sz="2400" dirty="0" smtClean="0"/>
              <a:t>假定均为银行存款</a:t>
            </a:r>
            <a:r>
              <a:rPr lang="en-US" altLang="zh-CN" sz="2400" dirty="0" smtClean="0"/>
              <a:t>)</a:t>
            </a:r>
            <a:r>
              <a:rPr lang="zh-CN" altLang="en-US" sz="2400" dirty="0" smtClean="0"/>
              <a:t>，每份杂志的成本为</a:t>
            </a:r>
            <a:r>
              <a:rPr lang="en-US" altLang="zh-CN" sz="2400" dirty="0" smtClean="0"/>
              <a:t>4</a:t>
            </a:r>
            <a:r>
              <a:rPr lang="zh-CN" altLang="en-US" sz="2400" dirty="0" smtClean="0"/>
              <a:t>元。假定销售符合收入确认条件，不考虑相关税费。该社会团体的账务处理如下：</a:t>
            </a:r>
          </a:p>
          <a:p>
            <a:pPr marL="0" indent="0" algn="l" eaLnBrk="1" hangingPunct="1">
              <a:lnSpc>
                <a:spcPct val="90000"/>
              </a:lnSpc>
              <a:spcBef>
                <a:spcPts val="200"/>
              </a:spcBef>
              <a:spcAft>
                <a:spcPts val="200"/>
              </a:spcAft>
              <a:buNone/>
            </a:pPr>
            <a:r>
              <a:rPr lang="zh-CN" altLang="en-US" sz="2400" dirty="0" smtClean="0"/>
              <a:t>按照配比原则，在确认销售收入时，应当结转相应的成本。</a:t>
            </a:r>
          </a:p>
          <a:p>
            <a:pPr marL="0" indent="0" algn="l" eaLnBrk="1" hangingPunct="1">
              <a:lnSpc>
                <a:spcPct val="90000"/>
              </a:lnSpc>
              <a:spcBef>
                <a:spcPts val="200"/>
              </a:spcBef>
              <a:spcAft>
                <a:spcPts val="200"/>
              </a:spcAft>
              <a:buNone/>
            </a:pPr>
            <a:r>
              <a:rPr lang="zh-CN" altLang="en-US" sz="2400" dirty="0" smtClean="0"/>
              <a:t>借：银行存款                             </a:t>
            </a:r>
            <a:r>
              <a:rPr lang="en-US" altLang="zh-CN" sz="2400" dirty="0" smtClean="0"/>
              <a:t>100 000</a:t>
            </a:r>
          </a:p>
          <a:p>
            <a:pPr marL="0" indent="0" algn="l" eaLnBrk="1" hangingPunct="1">
              <a:lnSpc>
                <a:spcPct val="90000"/>
              </a:lnSpc>
              <a:spcBef>
                <a:spcPts val="200"/>
              </a:spcBef>
              <a:spcAft>
                <a:spcPts val="200"/>
              </a:spcAft>
              <a:buNone/>
            </a:pPr>
            <a:r>
              <a:rPr lang="en-US" altLang="zh-CN" sz="2400" dirty="0" smtClean="0"/>
              <a:t>    </a:t>
            </a:r>
            <a:r>
              <a:rPr lang="zh-CN" altLang="en-US" sz="2400" dirty="0" smtClean="0"/>
              <a:t>贷：商品销售收入                      </a:t>
            </a:r>
            <a:r>
              <a:rPr lang="en-US" altLang="zh-CN" sz="2400" dirty="0" smtClean="0"/>
              <a:t>100 000</a:t>
            </a:r>
          </a:p>
          <a:p>
            <a:pPr marL="0" indent="0" algn="l" eaLnBrk="1" hangingPunct="1">
              <a:lnSpc>
                <a:spcPct val="90000"/>
              </a:lnSpc>
              <a:spcBef>
                <a:spcPts val="200"/>
              </a:spcBef>
              <a:spcAft>
                <a:spcPts val="200"/>
              </a:spcAft>
              <a:buNone/>
            </a:pPr>
            <a:r>
              <a:rPr lang="zh-CN" altLang="en-US" sz="2400" dirty="0" smtClean="0"/>
              <a:t>借：业务活动成本</a:t>
            </a:r>
            <a:r>
              <a:rPr lang="en-US" altLang="zh-CN" sz="2400" dirty="0" smtClean="0"/>
              <a:t>--</a:t>
            </a:r>
            <a:r>
              <a:rPr lang="zh-CN" altLang="en-US" sz="2400" dirty="0" smtClean="0"/>
              <a:t>商品销售成本           </a:t>
            </a:r>
            <a:r>
              <a:rPr lang="en-US" altLang="zh-CN" sz="2400" dirty="0" smtClean="0"/>
              <a:t>80 000</a:t>
            </a:r>
          </a:p>
          <a:p>
            <a:pPr marL="0" indent="0" algn="l" eaLnBrk="1" hangingPunct="1">
              <a:lnSpc>
                <a:spcPct val="90000"/>
              </a:lnSpc>
              <a:spcBef>
                <a:spcPts val="200"/>
              </a:spcBef>
              <a:spcAft>
                <a:spcPts val="200"/>
              </a:spcAft>
              <a:buNone/>
            </a:pPr>
            <a:r>
              <a:rPr lang="en-US" altLang="zh-CN" sz="2400" dirty="0" smtClean="0"/>
              <a:t>    </a:t>
            </a:r>
            <a:r>
              <a:rPr lang="zh-CN" altLang="en-US" sz="2400" dirty="0" smtClean="0"/>
              <a:t>贷：存货                                </a:t>
            </a:r>
            <a:r>
              <a:rPr lang="en-US" altLang="zh-CN" sz="2400" dirty="0" smtClean="0"/>
              <a:t>80 000</a:t>
            </a:r>
          </a:p>
          <a:p>
            <a:pPr algn="l" eaLnBrk="1" hangingPunct="1">
              <a:lnSpc>
                <a:spcPct val="90000"/>
              </a:lnSpc>
              <a:spcBef>
                <a:spcPts val="200"/>
              </a:spcBef>
              <a:spcAft>
                <a:spcPts val="200"/>
              </a:spcAft>
            </a:pPr>
            <a:r>
              <a:rPr lang="en-US" altLang="zh-CN" sz="2400" dirty="0" smtClean="0"/>
              <a:t>【</a:t>
            </a:r>
            <a:r>
              <a:rPr lang="zh-CN" altLang="en-US" sz="2400" dirty="0" smtClean="0"/>
              <a:t>例</a:t>
            </a:r>
            <a:r>
              <a:rPr lang="en-US" altLang="zh-CN" sz="2400" dirty="0" smtClean="0"/>
              <a:t>2】 20x9</a:t>
            </a:r>
            <a:r>
              <a:rPr lang="zh-CN" altLang="en-US" sz="2400" dirty="0" smtClean="0"/>
              <a:t>年</a:t>
            </a:r>
            <a:r>
              <a:rPr lang="en-US" altLang="zh-CN" sz="2400" dirty="0" smtClean="0"/>
              <a:t>12</a:t>
            </a:r>
            <a:r>
              <a:rPr lang="zh-CN" altLang="en-US" sz="2400" dirty="0" smtClean="0"/>
              <a:t>月</a:t>
            </a:r>
            <a:r>
              <a:rPr lang="en-US" altLang="zh-CN" sz="2400" dirty="0" smtClean="0"/>
              <a:t>31</a:t>
            </a:r>
            <a:r>
              <a:rPr lang="zh-CN" altLang="en-US" sz="2400" dirty="0" smtClean="0"/>
              <a:t>日，某民间非营利组织“业务活动成本”科目的借方余额为</a:t>
            </a:r>
            <a:r>
              <a:rPr lang="en-US" altLang="zh-CN" sz="2400" dirty="0" smtClean="0"/>
              <a:t>230 000</a:t>
            </a:r>
            <a:r>
              <a:rPr lang="zh-CN" altLang="en-US" sz="2400" dirty="0" smtClean="0"/>
              <a:t>元。该民间非营利组织的账务处理如下：</a:t>
            </a:r>
          </a:p>
          <a:p>
            <a:pPr marL="0" indent="0" algn="l" eaLnBrk="1" hangingPunct="1">
              <a:lnSpc>
                <a:spcPct val="90000"/>
              </a:lnSpc>
              <a:spcBef>
                <a:spcPts val="200"/>
              </a:spcBef>
              <a:spcAft>
                <a:spcPts val="200"/>
              </a:spcAft>
              <a:buNone/>
            </a:pPr>
            <a:r>
              <a:rPr lang="zh-CN" altLang="en-US" sz="2400" dirty="0" smtClean="0"/>
              <a:t>借：非限定性净资产                   </a:t>
            </a:r>
            <a:r>
              <a:rPr lang="en-US" altLang="zh-CN" sz="2400" dirty="0" smtClean="0"/>
              <a:t>230 000</a:t>
            </a:r>
          </a:p>
          <a:p>
            <a:pPr marL="0" indent="0" algn="l" eaLnBrk="1" hangingPunct="1">
              <a:lnSpc>
                <a:spcPct val="90000"/>
              </a:lnSpc>
              <a:spcBef>
                <a:spcPts val="200"/>
              </a:spcBef>
              <a:spcAft>
                <a:spcPts val="200"/>
              </a:spcAft>
              <a:buNone/>
            </a:pPr>
            <a:r>
              <a:rPr lang="en-US" altLang="zh-CN" sz="2400" dirty="0" smtClean="0"/>
              <a:t>    </a:t>
            </a:r>
            <a:r>
              <a:rPr lang="zh-CN" altLang="en-US" sz="2400" dirty="0" smtClean="0"/>
              <a:t>贷：业务活动成本                    </a:t>
            </a:r>
            <a:r>
              <a:rPr lang="en-US" altLang="zh-CN" sz="2400" dirty="0" smtClean="0"/>
              <a:t>230 000 </a:t>
            </a:r>
          </a:p>
        </p:txBody>
      </p:sp>
    </p:spTree>
    <p:extLst>
      <p:ext uri="{BB962C8B-B14F-4D97-AF65-F5344CB8AC3E}">
        <p14:creationId xmlns:p14="http://schemas.microsoft.com/office/powerpoint/2010/main" val="1196596098"/>
      </p:ext>
    </p:extLst>
  </p:cSld>
  <p:clrMapOvr>
    <a:masterClrMapping/>
  </p:clrMapOvr>
  <p:transition spd="med"/>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1043608" y="260648"/>
            <a:ext cx="7632848" cy="412750"/>
          </a:xfrm>
        </p:spPr>
        <p:txBody>
          <a:bodyPr/>
          <a:lstStyle/>
          <a:p>
            <a:pPr eaLnBrk="1" hangingPunct="1"/>
            <a:r>
              <a:rPr lang="zh-CN" altLang="en-US" smtClean="0"/>
              <a:t>业务活动成本</a:t>
            </a:r>
          </a:p>
        </p:txBody>
      </p:sp>
      <p:sp>
        <p:nvSpPr>
          <p:cNvPr id="84995" name="Rectangle 3"/>
          <p:cNvSpPr>
            <a:spLocks noGrp="1" noChangeArrowheads="1"/>
          </p:cNvSpPr>
          <p:nvPr>
            <p:ph type="body" idx="1"/>
          </p:nvPr>
        </p:nvSpPr>
        <p:spPr>
          <a:xfrm>
            <a:off x="0" y="914400"/>
            <a:ext cx="9144000" cy="5638800"/>
          </a:xfrm>
        </p:spPr>
        <p:txBody>
          <a:bodyPr/>
          <a:lstStyle/>
          <a:p>
            <a:pPr eaLnBrk="1" hangingPunct="1">
              <a:spcBef>
                <a:spcPts val="200"/>
              </a:spcBef>
              <a:spcAft>
                <a:spcPts val="200"/>
              </a:spcAft>
            </a:pPr>
            <a:r>
              <a:rPr lang="zh-CN" altLang="en-US" sz="2200" dirty="0" smtClean="0"/>
              <a:t>某民办学校的下列事项及处理举例：</a:t>
            </a:r>
          </a:p>
          <a:p>
            <a:pPr eaLnBrk="1" hangingPunct="1">
              <a:spcBef>
                <a:spcPts val="200"/>
              </a:spcBef>
              <a:spcAft>
                <a:spcPts val="200"/>
              </a:spcAft>
            </a:pPr>
            <a:r>
              <a:rPr lang="en-US" altLang="zh-CN" sz="2200" dirty="0" smtClean="0"/>
              <a:t>【</a:t>
            </a:r>
            <a:r>
              <a:rPr lang="zh-CN" altLang="en-US" sz="2200" dirty="0" smtClean="0"/>
              <a:t>例</a:t>
            </a:r>
            <a:r>
              <a:rPr lang="en-US" altLang="zh-CN" sz="2200" dirty="0" smtClean="0"/>
              <a:t>3】</a:t>
            </a:r>
            <a:r>
              <a:rPr lang="zh-CN" altLang="en-US" sz="2200" dirty="0" smtClean="0"/>
              <a:t>结转本月教师和班主任工资</a:t>
            </a:r>
            <a:r>
              <a:rPr lang="en-US" altLang="zh-CN" sz="2200" dirty="0" smtClean="0"/>
              <a:t>266000</a:t>
            </a:r>
            <a:r>
              <a:rPr lang="zh-CN" altLang="en-US" sz="2200" dirty="0" smtClean="0"/>
              <a:t>。</a:t>
            </a:r>
          </a:p>
          <a:p>
            <a:pPr marL="0" indent="0" eaLnBrk="1" hangingPunct="1">
              <a:spcBef>
                <a:spcPts val="200"/>
              </a:spcBef>
              <a:spcAft>
                <a:spcPts val="200"/>
              </a:spcAft>
              <a:buNone/>
            </a:pPr>
            <a:r>
              <a:rPr lang="zh-CN" altLang="en-US" sz="2200" dirty="0" smtClean="0"/>
              <a:t>          借：业务活动成本</a:t>
            </a:r>
            <a:r>
              <a:rPr lang="en-US" altLang="zh-CN" sz="2200" dirty="0" smtClean="0"/>
              <a:t>——</a:t>
            </a:r>
            <a:r>
              <a:rPr lang="zh-CN" altLang="en-US" sz="2200" dirty="0" smtClean="0"/>
              <a:t>教师工资  </a:t>
            </a:r>
            <a:r>
              <a:rPr lang="en-US" altLang="zh-CN" sz="2200" dirty="0" smtClean="0"/>
              <a:t>266000</a:t>
            </a:r>
          </a:p>
          <a:p>
            <a:pPr marL="0" indent="0" eaLnBrk="1" hangingPunct="1">
              <a:spcBef>
                <a:spcPts val="200"/>
              </a:spcBef>
              <a:spcAft>
                <a:spcPts val="200"/>
              </a:spcAft>
              <a:buNone/>
            </a:pPr>
            <a:r>
              <a:rPr lang="en-US" altLang="zh-CN" sz="2200" dirty="0" smtClean="0"/>
              <a:t>              </a:t>
            </a:r>
            <a:r>
              <a:rPr lang="zh-CN" altLang="en-US" sz="2200" dirty="0" smtClean="0"/>
              <a:t>贷：应付工资                 </a:t>
            </a:r>
            <a:r>
              <a:rPr lang="en-US" altLang="zh-CN" sz="2200" dirty="0" smtClean="0"/>
              <a:t>266000</a:t>
            </a:r>
          </a:p>
          <a:p>
            <a:pPr eaLnBrk="1" hangingPunct="1">
              <a:spcBef>
                <a:spcPts val="200"/>
              </a:spcBef>
              <a:spcAft>
                <a:spcPts val="200"/>
              </a:spcAft>
            </a:pPr>
            <a:r>
              <a:rPr lang="en-US" altLang="zh-CN" sz="2200" dirty="0" smtClean="0"/>
              <a:t>【</a:t>
            </a:r>
            <a:r>
              <a:rPr lang="zh-CN" altLang="en-US" sz="2200" dirty="0" smtClean="0"/>
              <a:t>例</a:t>
            </a:r>
            <a:r>
              <a:rPr lang="en-US" altLang="zh-CN" sz="2200" dirty="0" smtClean="0"/>
              <a:t>4】</a:t>
            </a:r>
            <a:r>
              <a:rPr lang="zh-CN" altLang="en-US" sz="2200" dirty="0" smtClean="0"/>
              <a:t>以现金</a:t>
            </a:r>
            <a:r>
              <a:rPr lang="en-US" altLang="zh-CN" sz="2200" dirty="0" smtClean="0"/>
              <a:t>460</a:t>
            </a:r>
            <a:r>
              <a:rPr lang="zh-CN" altLang="en-US" sz="2200" dirty="0" smtClean="0"/>
              <a:t>元购买教学实验用玻璃器皿及试剂，当即投入使用。</a:t>
            </a:r>
          </a:p>
          <a:p>
            <a:pPr marL="0" indent="0" eaLnBrk="1" hangingPunct="1">
              <a:spcBef>
                <a:spcPts val="200"/>
              </a:spcBef>
              <a:spcAft>
                <a:spcPts val="200"/>
              </a:spcAft>
              <a:buNone/>
            </a:pPr>
            <a:r>
              <a:rPr lang="zh-CN" altLang="en-US" sz="2200" dirty="0" smtClean="0"/>
              <a:t>          借：业务活动成本</a:t>
            </a:r>
            <a:r>
              <a:rPr lang="en-US" altLang="zh-CN" sz="2200" dirty="0" smtClean="0"/>
              <a:t>——</a:t>
            </a:r>
            <a:r>
              <a:rPr lang="zh-CN" altLang="en-US" sz="2200" dirty="0" smtClean="0"/>
              <a:t>教学用品    </a:t>
            </a:r>
            <a:r>
              <a:rPr lang="en-US" altLang="zh-CN" sz="2200" dirty="0" smtClean="0"/>
              <a:t>460</a:t>
            </a:r>
          </a:p>
          <a:p>
            <a:pPr marL="0" indent="0" eaLnBrk="1" hangingPunct="1">
              <a:spcBef>
                <a:spcPts val="200"/>
              </a:spcBef>
              <a:spcAft>
                <a:spcPts val="200"/>
              </a:spcAft>
              <a:buNone/>
            </a:pPr>
            <a:r>
              <a:rPr lang="en-US" altLang="zh-CN" sz="2200" dirty="0" smtClean="0"/>
              <a:t>              </a:t>
            </a:r>
            <a:r>
              <a:rPr lang="zh-CN" altLang="en-US" sz="2200" dirty="0" smtClean="0"/>
              <a:t>贷：现金                      </a:t>
            </a:r>
            <a:r>
              <a:rPr lang="en-US" altLang="zh-CN" sz="2200" dirty="0" smtClean="0"/>
              <a:t>460 </a:t>
            </a:r>
          </a:p>
          <a:p>
            <a:pPr eaLnBrk="1" hangingPunct="1">
              <a:spcBef>
                <a:spcPts val="200"/>
              </a:spcBef>
              <a:spcAft>
                <a:spcPts val="200"/>
              </a:spcAft>
            </a:pPr>
            <a:r>
              <a:rPr lang="en-US" altLang="zh-CN" sz="2200" dirty="0" smtClean="0"/>
              <a:t>【</a:t>
            </a:r>
            <a:r>
              <a:rPr lang="zh-CN" altLang="en-US" sz="2200" dirty="0" smtClean="0"/>
              <a:t>例</a:t>
            </a:r>
            <a:r>
              <a:rPr lang="en-US" altLang="zh-CN" sz="2200" dirty="0" smtClean="0"/>
              <a:t>5】</a:t>
            </a:r>
            <a:r>
              <a:rPr lang="zh-CN" altLang="en-US" sz="2200" dirty="0" smtClean="0"/>
              <a:t>摊销本月应负担的教室租金</a:t>
            </a:r>
          </a:p>
          <a:p>
            <a:pPr marL="0" indent="0" eaLnBrk="1" hangingPunct="1">
              <a:spcBef>
                <a:spcPts val="200"/>
              </a:spcBef>
              <a:spcAft>
                <a:spcPts val="200"/>
              </a:spcAft>
              <a:buNone/>
            </a:pPr>
            <a:r>
              <a:rPr lang="zh-CN" altLang="en-US" sz="2200" dirty="0" smtClean="0"/>
              <a:t>        借：业务活动成本</a:t>
            </a:r>
            <a:r>
              <a:rPr lang="en-US" altLang="zh-CN" sz="2200" dirty="0" smtClean="0"/>
              <a:t>——</a:t>
            </a:r>
            <a:r>
              <a:rPr lang="zh-CN" altLang="en-US" sz="2200" dirty="0" smtClean="0"/>
              <a:t>租赁费 </a:t>
            </a:r>
            <a:r>
              <a:rPr lang="en-US" altLang="zh-CN" sz="2200" dirty="0" smtClean="0"/>
              <a:t>25000  </a:t>
            </a:r>
          </a:p>
          <a:p>
            <a:pPr marL="0" indent="0" eaLnBrk="1" hangingPunct="1">
              <a:spcBef>
                <a:spcPts val="200"/>
              </a:spcBef>
              <a:spcAft>
                <a:spcPts val="200"/>
              </a:spcAft>
              <a:buNone/>
            </a:pPr>
            <a:r>
              <a:rPr lang="en-US" altLang="zh-CN" sz="2200" dirty="0" smtClean="0"/>
              <a:t>            </a:t>
            </a:r>
            <a:r>
              <a:rPr lang="zh-CN" altLang="en-US" sz="2200" dirty="0" smtClean="0"/>
              <a:t>贷：待摊费用</a:t>
            </a:r>
            <a:r>
              <a:rPr lang="en-US" altLang="zh-CN" sz="2200" dirty="0" smtClean="0"/>
              <a:t>——</a:t>
            </a:r>
            <a:r>
              <a:rPr lang="zh-CN" altLang="en-US" sz="2200" dirty="0" smtClean="0"/>
              <a:t>房屋租金  </a:t>
            </a:r>
            <a:r>
              <a:rPr lang="en-US" altLang="zh-CN" sz="2200" dirty="0" smtClean="0"/>
              <a:t>25000</a:t>
            </a:r>
          </a:p>
          <a:p>
            <a:pPr eaLnBrk="1" hangingPunct="1">
              <a:spcBef>
                <a:spcPts val="200"/>
              </a:spcBef>
              <a:spcAft>
                <a:spcPts val="200"/>
              </a:spcAft>
            </a:pPr>
            <a:r>
              <a:rPr lang="en-US" altLang="zh-CN" sz="2200" dirty="0" smtClean="0"/>
              <a:t>【</a:t>
            </a:r>
            <a:r>
              <a:rPr lang="zh-CN" altLang="en-US" sz="2200" dirty="0" smtClean="0"/>
              <a:t>例</a:t>
            </a:r>
            <a:r>
              <a:rPr lang="en-US" altLang="zh-CN" sz="2200" dirty="0" smtClean="0"/>
              <a:t>6】 2006</a:t>
            </a:r>
            <a:r>
              <a:rPr lang="zh-CN" altLang="en-US" sz="2200" dirty="0" smtClean="0"/>
              <a:t>年</a:t>
            </a:r>
            <a:r>
              <a:rPr lang="en-US" altLang="zh-CN" sz="2200" dirty="0" smtClean="0"/>
              <a:t>9</a:t>
            </a:r>
            <a:r>
              <a:rPr lang="zh-CN" altLang="en-US" sz="2200" dirty="0" smtClean="0"/>
              <a:t>月</a:t>
            </a:r>
            <a:r>
              <a:rPr lang="en-US" altLang="zh-CN" sz="2200" dirty="0" smtClean="0"/>
              <a:t>30</a:t>
            </a:r>
            <a:r>
              <a:rPr lang="zh-CN" altLang="en-US" sz="2200" dirty="0" smtClean="0"/>
              <a:t>日，从银星商厦购进外语教学用收录机</a:t>
            </a:r>
            <a:r>
              <a:rPr lang="en-US" altLang="zh-CN" sz="2200" dirty="0" smtClean="0"/>
              <a:t>10</a:t>
            </a:r>
            <a:r>
              <a:rPr lang="zh-CN" altLang="en-US" sz="2200" dirty="0" smtClean="0"/>
              <a:t>台，每台</a:t>
            </a:r>
            <a:r>
              <a:rPr lang="en-US" altLang="zh-CN" sz="2200" dirty="0" smtClean="0"/>
              <a:t>125</a:t>
            </a:r>
            <a:r>
              <a:rPr lang="zh-CN" altLang="en-US" sz="2200" dirty="0" smtClean="0"/>
              <a:t>元，共</a:t>
            </a:r>
            <a:r>
              <a:rPr lang="en-US" altLang="zh-CN" sz="2200" dirty="0" smtClean="0"/>
              <a:t>1250</a:t>
            </a:r>
            <a:r>
              <a:rPr lang="zh-CN" altLang="en-US" sz="2200" dirty="0" smtClean="0"/>
              <a:t>元，货款尚未支付。</a:t>
            </a:r>
          </a:p>
          <a:p>
            <a:pPr marL="0" indent="0" eaLnBrk="1" hangingPunct="1">
              <a:spcBef>
                <a:spcPts val="200"/>
              </a:spcBef>
              <a:spcAft>
                <a:spcPts val="200"/>
              </a:spcAft>
              <a:buNone/>
            </a:pPr>
            <a:r>
              <a:rPr lang="zh-CN" altLang="en-US" sz="2200" dirty="0" smtClean="0"/>
              <a:t>         借：业务活动成本</a:t>
            </a:r>
            <a:r>
              <a:rPr lang="en-US" altLang="zh-CN" sz="2200" dirty="0" smtClean="0"/>
              <a:t>——</a:t>
            </a:r>
            <a:r>
              <a:rPr lang="zh-CN" altLang="en-US" sz="2200" dirty="0" smtClean="0"/>
              <a:t>低值易耗品摊销 </a:t>
            </a:r>
            <a:r>
              <a:rPr lang="en-US" altLang="zh-CN" sz="2200" dirty="0" smtClean="0"/>
              <a:t>1250</a:t>
            </a:r>
          </a:p>
          <a:p>
            <a:pPr marL="0" indent="0" eaLnBrk="1" hangingPunct="1">
              <a:spcBef>
                <a:spcPts val="200"/>
              </a:spcBef>
              <a:spcAft>
                <a:spcPts val="200"/>
              </a:spcAft>
              <a:buNone/>
            </a:pPr>
            <a:r>
              <a:rPr lang="en-US" altLang="zh-CN" sz="2200" dirty="0" smtClean="0"/>
              <a:t>             </a:t>
            </a:r>
            <a:r>
              <a:rPr lang="zh-CN" altLang="en-US" sz="2200" dirty="0" smtClean="0"/>
              <a:t>贷：应付账款</a:t>
            </a:r>
            <a:r>
              <a:rPr lang="en-US" altLang="zh-CN" sz="2200" dirty="0" smtClean="0"/>
              <a:t>——</a:t>
            </a:r>
            <a:r>
              <a:rPr lang="zh-CN" altLang="en-US" sz="2200" dirty="0" smtClean="0"/>
              <a:t>银星商厦         </a:t>
            </a:r>
            <a:r>
              <a:rPr lang="en-US" altLang="zh-CN" sz="2200" dirty="0" smtClean="0"/>
              <a:t>1250</a:t>
            </a:r>
          </a:p>
        </p:txBody>
      </p:sp>
    </p:spTree>
    <p:extLst>
      <p:ext uri="{BB962C8B-B14F-4D97-AF65-F5344CB8AC3E}">
        <p14:creationId xmlns:p14="http://schemas.microsoft.com/office/powerpoint/2010/main" val="785826775"/>
      </p:ext>
    </p:extLst>
  </p:cSld>
  <p:clrMapOvr>
    <a:masterClrMapping/>
  </p:clrMapOvr>
  <p:transition spd="med" advTm="3000"/>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1043608" y="332656"/>
            <a:ext cx="7848872" cy="412750"/>
          </a:xfrm>
        </p:spPr>
        <p:txBody>
          <a:bodyPr/>
          <a:lstStyle/>
          <a:p>
            <a:pPr eaLnBrk="1" hangingPunct="1"/>
            <a:r>
              <a:rPr lang="zh-CN" altLang="en-US" smtClean="0"/>
              <a:t>业务活动成本</a:t>
            </a:r>
          </a:p>
        </p:txBody>
      </p:sp>
      <p:sp>
        <p:nvSpPr>
          <p:cNvPr id="86019" name="Rectangle 3"/>
          <p:cNvSpPr>
            <a:spLocks noGrp="1" noChangeArrowheads="1"/>
          </p:cNvSpPr>
          <p:nvPr>
            <p:ph type="body" idx="1"/>
          </p:nvPr>
        </p:nvSpPr>
        <p:spPr>
          <a:xfrm>
            <a:off x="301625" y="1219200"/>
            <a:ext cx="8540750" cy="5334000"/>
          </a:xfrm>
        </p:spPr>
        <p:txBody>
          <a:bodyPr/>
          <a:lstStyle/>
          <a:p>
            <a:pPr eaLnBrk="1" hangingPunct="1"/>
            <a:r>
              <a:rPr lang="en-US" altLang="zh-CN" sz="2400" dirty="0" smtClean="0"/>
              <a:t>【</a:t>
            </a:r>
            <a:r>
              <a:rPr lang="zh-CN" altLang="en-US" sz="2400" dirty="0" smtClean="0"/>
              <a:t>例</a:t>
            </a:r>
            <a:r>
              <a:rPr lang="en-US" altLang="zh-CN" sz="2400" dirty="0" smtClean="0"/>
              <a:t>7】</a:t>
            </a:r>
            <a:r>
              <a:rPr lang="zh-CN" altLang="en-US" sz="2400" dirty="0" smtClean="0"/>
              <a:t>月末，计提本月直接用于教育教学的固定资产折旧</a:t>
            </a:r>
            <a:r>
              <a:rPr lang="en-US" altLang="zh-CN" sz="2400" dirty="0" smtClean="0"/>
              <a:t>34300</a:t>
            </a:r>
            <a:r>
              <a:rPr lang="zh-CN" altLang="en-US" sz="2400" dirty="0" smtClean="0"/>
              <a:t>元。</a:t>
            </a:r>
          </a:p>
          <a:p>
            <a:pPr marL="0" indent="0" eaLnBrk="1" hangingPunct="1">
              <a:buNone/>
            </a:pPr>
            <a:r>
              <a:rPr lang="zh-CN" altLang="en-US" sz="2400" dirty="0" smtClean="0"/>
              <a:t>         借：业务活动成本</a:t>
            </a:r>
            <a:r>
              <a:rPr lang="en-US" altLang="zh-CN" sz="2400" dirty="0" smtClean="0"/>
              <a:t>——</a:t>
            </a:r>
            <a:r>
              <a:rPr lang="zh-CN" altLang="en-US" sz="2400" dirty="0" smtClean="0"/>
              <a:t>折旧费        </a:t>
            </a:r>
            <a:r>
              <a:rPr lang="en-US" altLang="zh-CN" sz="2400" dirty="0" smtClean="0"/>
              <a:t>34300</a:t>
            </a:r>
          </a:p>
          <a:p>
            <a:pPr marL="0" indent="0" eaLnBrk="1" hangingPunct="1">
              <a:buNone/>
            </a:pPr>
            <a:r>
              <a:rPr lang="en-US" altLang="zh-CN" sz="2400" dirty="0" smtClean="0"/>
              <a:t>             </a:t>
            </a:r>
            <a:r>
              <a:rPr lang="zh-CN" altLang="en-US" sz="2400" dirty="0" smtClean="0"/>
              <a:t>贷：累计折旧                    </a:t>
            </a:r>
            <a:r>
              <a:rPr lang="en-US" altLang="zh-CN" sz="2400" dirty="0" smtClean="0"/>
              <a:t>34300</a:t>
            </a:r>
          </a:p>
          <a:p>
            <a:pPr eaLnBrk="1" hangingPunct="1"/>
            <a:r>
              <a:rPr lang="en-US" altLang="zh-CN" sz="2400" dirty="0" smtClean="0"/>
              <a:t>【</a:t>
            </a:r>
            <a:r>
              <a:rPr lang="zh-CN" altLang="en-US" sz="2400" dirty="0" smtClean="0"/>
              <a:t>例</a:t>
            </a:r>
            <a:r>
              <a:rPr lang="en-US" altLang="zh-CN" sz="2400" dirty="0" smtClean="0"/>
              <a:t>8】 9</a:t>
            </a:r>
            <a:r>
              <a:rPr lang="zh-CN" altLang="en-US" sz="2400" dirty="0" smtClean="0"/>
              <a:t>月</a:t>
            </a:r>
            <a:r>
              <a:rPr lang="en-US" altLang="zh-CN" sz="2400" dirty="0" smtClean="0"/>
              <a:t>30</a:t>
            </a:r>
            <a:r>
              <a:rPr lang="zh-CN" altLang="en-US" sz="2400" dirty="0" smtClean="0"/>
              <a:t>日，结出本月“业务活动成本”账户的借方发生额合计为</a:t>
            </a:r>
            <a:r>
              <a:rPr lang="en-US" altLang="zh-CN" sz="2400" dirty="0" smtClean="0"/>
              <a:t>327010</a:t>
            </a:r>
            <a:r>
              <a:rPr lang="zh-CN" altLang="en-US" sz="2400" dirty="0" smtClean="0"/>
              <a:t>元。结转“非限定性净资产</a:t>
            </a:r>
            <a:r>
              <a:rPr lang="en-US" altLang="zh-CN" sz="2400" dirty="0" smtClean="0"/>
              <a:t>——</a:t>
            </a:r>
            <a:r>
              <a:rPr lang="zh-CN" altLang="en-US" sz="2400" dirty="0" smtClean="0"/>
              <a:t>本年净资产”账户。</a:t>
            </a:r>
          </a:p>
          <a:p>
            <a:pPr marL="0" indent="0" eaLnBrk="1" hangingPunct="1">
              <a:buNone/>
            </a:pPr>
            <a:r>
              <a:rPr lang="zh-CN" altLang="en-US" sz="2400" dirty="0" smtClean="0"/>
              <a:t>         借：非限定性净资产</a:t>
            </a:r>
            <a:r>
              <a:rPr lang="en-US" altLang="zh-CN" sz="2400" dirty="0" smtClean="0"/>
              <a:t>——</a:t>
            </a:r>
            <a:r>
              <a:rPr lang="zh-CN" altLang="en-US" sz="2400" dirty="0" smtClean="0"/>
              <a:t>本年净资产 </a:t>
            </a:r>
            <a:r>
              <a:rPr lang="en-US" altLang="zh-CN" sz="2400" dirty="0" smtClean="0"/>
              <a:t>327010</a:t>
            </a:r>
          </a:p>
          <a:p>
            <a:pPr marL="0" indent="0" eaLnBrk="1" hangingPunct="1">
              <a:buNone/>
            </a:pPr>
            <a:r>
              <a:rPr lang="en-US" altLang="zh-CN" sz="2400" dirty="0" smtClean="0"/>
              <a:t>            </a:t>
            </a:r>
            <a:r>
              <a:rPr lang="zh-CN" altLang="en-US" sz="2400" dirty="0" smtClean="0"/>
              <a:t>贷：业务活动成本         </a:t>
            </a:r>
            <a:r>
              <a:rPr lang="en-US" altLang="zh-CN" sz="2400" dirty="0" smtClean="0"/>
              <a:t>327010</a:t>
            </a:r>
          </a:p>
        </p:txBody>
      </p:sp>
    </p:spTree>
    <p:extLst>
      <p:ext uri="{BB962C8B-B14F-4D97-AF65-F5344CB8AC3E}">
        <p14:creationId xmlns:p14="http://schemas.microsoft.com/office/powerpoint/2010/main" val="3554136035"/>
      </p:ext>
    </p:extLst>
  </p:cSld>
  <p:clrMapOvr>
    <a:masterClrMapping/>
  </p:clrMapOvr>
  <p:transition spd="med" advTm="3000"/>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eaLnBrk="1" hangingPunct="1"/>
            <a:r>
              <a:rPr lang="zh-CN" altLang="en-US" smtClean="0"/>
              <a:t>管理费用</a:t>
            </a:r>
          </a:p>
        </p:txBody>
      </p:sp>
      <p:sp>
        <p:nvSpPr>
          <p:cNvPr id="87043" name="Rectangle 3"/>
          <p:cNvSpPr>
            <a:spLocks noGrp="1" noChangeArrowheads="1"/>
          </p:cNvSpPr>
          <p:nvPr>
            <p:ph type="body" idx="1"/>
          </p:nvPr>
        </p:nvSpPr>
        <p:spPr>
          <a:xfrm>
            <a:off x="0" y="1052736"/>
            <a:ext cx="9144000" cy="5715000"/>
          </a:xfrm>
        </p:spPr>
        <p:txBody>
          <a:bodyPr/>
          <a:lstStyle/>
          <a:p>
            <a:pPr eaLnBrk="1" hangingPunct="1">
              <a:buFontTx/>
              <a:buNone/>
            </a:pPr>
            <a:r>
              <a:rPr lang="zh-CN" altLang="zh-CN" dirty="0" smtClean="0"/>
              <a:t>“管理费用”项目，反映民间非营利组织为组织和管理其业务活动所发生的各项费用总额。本项目应当根据“管理费用”科目的发生额填列。</a:t>
            </a:r>
            <a:endParaRPr lang="en-US" altLang="zh-CN" dirty="0" smtClean="0"/>
          </a:p>
          <a:p>
            <a:pPr eaLnBrk="1" hangingPunct="1">
              <a:buFontTx/>
              <a:buNone/>
            </a:pPr>
            <a:r>
              <a:rPr lang="zh-CN" altLang="zh-CN" dirty="0" smtClean="0"/>
              <a:t>“管理费用”</a:t>
            </a:r>
            <a:r>
              <a:rPr lang="zh-CN" altLang="en-US" dirty="0" smtClean="0"/>
              <a:t>科目：核算民间非营利组织为组织和管理其业务活动所发生的各项费用，包括民间非营利组织</a:t>
            </a:r>
            <a:r>
              <a:rPr lang="zh-CN" altLang="en-US" dirty="0" smtClean="0">
                <a:solidFill>
                  <a:srgbClr val="FF0000"/>
                </a:solidFill>
              </a:rPr>
              <a:t>董事会</a:t>
            </a:r>
            <a:r>
              <a:rPr lang="zh-CN" altLang="en-US" dirty="0" smtClean="0"/>
              <a:t>（或者理事会或者类似权力机构）</a:t>
            </a:r>
            <a:r>
              <a:rPr lang="zh-CN" altLang="en-US" dirty="0" smtClean="0">
                <a:solidFill>
                  <a:srgbClr val="FF0000"/>
                </a:solidFill>
              </a:rPr>
              <a:t>经费</a:t>
            </a:r>
            <a:r>
              <a:rPr lang="zh-CN" altLang="en-US" dirty="0" smtClean="0"/>
              <a:t>和行政管理人员的</a:t>
            </a:r>
            <a:r>
              <a:rPr lang="zh-CN" altLang="en-US" dirty="0" smtClean="0">
                <a:solidFill>
                  <a:srgbClr val="FF0000"/>
                </a:solidFill>
              </a:rPr>
              <a:t>工资、奖金、津贴、福利费、住房公积金、住房补贴、社会保障费、离退休人员工资与补助，以及办公费、水电费、邮电费、物业管理费、差旅费、折旧费、修理费、无形资产摊销费、存货盘亏损失、资产减值损失、因预计负债所产生的损失、聘请中介机构费和应偿还的受赠资产等</a:t>
            </a:r>
            <a:r>
              <a:rPr lang="zh-CN" altLang="en-US" dirty="0" smtClean="0">
                <a:solidFill>
                  <a:srgbClr val="0000FF"/>
                </a:solidFill>
              </a:rPr>
              <a:t>。 </a:t>
            </a:r>
          </a:p>
        </p:txBody>
      </p:sp>
    </p:spTree>
    <p:extLst>
      <p:ext uri="{BB962C8B-B14F-4D97-AF65-F5344CB8AC3E}">
        <p14:creationId xmlns:p14="http://schemas.microsoft.com/office/powerpoint/2010/main" val="4233205712"/>
      </p:ext>
    </p:extLst>
  </p:cSld>
  <p:clrMapOvr>
    <a:masterClrMapping/>
  </p:clrMapOvr>
  <p:transition spd="med" advTm="3000"/>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1043608" y="188640"/>
            <a:ext cx="7488832" cy="762000"/>
          </a:xfrm>
        </p:spPr>
        <p:txBody>
          <a:bodyPr/>
          <a:lstStyle/>
          <a:p>
            <a:pPr eaLnBrk="1" hangingPunct="1"/>
            <a:r>
              <a:rPr lang="zh-CN" altLang="en-US" dirty="0" smtClean="0"/>
              <a:t>管理费用</a:t>
            </a:r>
          </a:p>
        </p:txBody>
      </p:sp>
      <p:sp>
        <p:nvSpPr>
          <p:cNvPr id="88067" name="Rectangle 3"/>
          <p:cNvSpPr>
            <a:spLocks noGrp="1" noChangeArrowheads="1"/>
          </p:cNvSpPr>
          <p:nvPr>
            <p:ph type="body" idx="1"/>
          </p:nvPr>
        </p:nvSpPr>
        <p:spPr>
          <a:xfrm>
            <a:off x="107504" y="914400"/>
            <a:ext cx="8928992" cy="5638800"/>
          </a:xfrm>
        </p:spPr>
        <p:txBody>
          <a:bodyPr/>
          <a:lstStyle/>
          <a:p>
            <a:pPr eaLnBrk="1" hangingPunct="1">
              <a:lnSpc>
                <a:spcPct val="95000"/>
              </a:lnSpc>
              <a:spcBef>
                <a:spcPts val="200"/>
              </a:spcBef>
              <a:spcAft>
                <a:spcPts val="200"/>
              </a:spcAft>
            </a:pPr>
            <a:r>
              <a:rPr lang="en-US" altLang="zh-CN" sz="2200" dirty="0" smtClean="0"/>
              <a:t>1</a:t>
            </a:r>
            <a:r>
              <a:rPr lang="zh-CN" altLang="en-US" sz="2200" dirty="0" smtClean="0"/>
              <a:t>、以现金支付招待费</a:t>
            </a:r>
            <a:r>
              <a:rPr lang="en-US" altLang="zh-CN" sz="2200" dirty="0" smtClean="0"/>
              <a:t>1200</a:t>
            </a:r>
            <a:r>
              <a:rPr lang="zh-CN" altLang="en-US" sz="2200" dirty="0" smtClean="0"/>
              <a:t>元。</a:t>
            </a:r>
          </a:p>
          <a:p>
            <a:pPr marL="0" indent="0" eaLnBrk="1" hangingPunct="1">
              <a:lnSpc>
                <a:spcPct val="95000"/>
              </a:lnSpc>
              <a:spcBef>
                <a:spcPts val="200"/>
              </a:spcBef>
              <a:spcAft>
                <a:spcPts val="200"/>
              </a:spcAft>
              <a:buNone/>
            </a:pPr>
            <a:r>
              <a:rPr lang="zh-CN" altLang="en-US" sz="2200" dirty="0" smtClean="0"/>
              <a:t>           借：管理费用</a:t>
            </a:r>
            <a:r>
              <a:rPr lang="en-US" altLang="zh-CN" sz="2200" dirty="0" smtClean="0"/>
              <a:t>——</a:t>
            </a:r>
            <a:r>
              <a:rPr lang="zh-CN" altLang="en-US" sz="2200" dirty="0" smtClean="0"/>
              <a:t>招待费  </a:t>
            </a:r>
            <a:r>
              <a:rPr lang="en-US" altLang="zh-CN" sz="2200" dirty="0" smtClean="0"/>
              <a:t>1200 </a:t>
            </a:r>
          </a:p>
          <a:p>
            <a:pPr marL="0" indent="0" eaLnBrk="1" hangingPunct="1">
              <a:lnSpc>
                <a:spcPct val="95000"/>
              </a:lnSpc>
              <a:spcBef>
                <a:spcPts val="200"/>
              </a:spcBef>
              <a:spcAft>
                <a:spcPts val="200"/>
              </a:spcAft>
              <a:buNone/>
            </a:pPr>
            <a:r>
              <a:rPr lang="en-US" altLang="zh-CN" sz="2200" dirty="0" smtClean="0"/>
              <a:t>               </a:t>
            </a:r>
            <a:r>
              <a:rPr lang="zh-CN" altLang="en-US" sz="2200" dirty="0" smtClean="0"/>
              <a:t>贷：现金               </a:t>
            </a:r>
            <a:r>
              <a:rPr lang="en-US" altLang="zh-CN" sz="2200" dirty="0" smtClean="0"/>
              <a:t>1200 </a:t>
            </a:r>
          </a:p>
          <a:p>
            <a:pPr eaLnBrk="1" hangingPunct="1">
              <a:lnSpc>
                <a:spcPct val="95000"/>
              </a:lnSpc>
              <a:spcBef>
                <a:spcPts val="200"/>
              </a:spcBef>
              <a:spcAft>
                <a:spcPts val="200"/>
              </a:spcAft>
            </a:pPr>
            <a:r>
              <a:rPr lang="en-US" altLang="zh-CN" sz="2200" dirty="0" smtClean="0"/>
              <a:t>2</a:t>
            </a:r>
            <a:r>
              <a:rPr lang="zh-CN" altLang="en-US" sz="2200" dirty="0" smtClean="0"/>
              <a:t>、用支票在超市购买办公用品</a:t>
            </a:r>
            <a:r>
              <a:rPr lang="en-US" altLang="zh-CN" sz="2200" dirty="0" smtClean="0"/>
              <a:t>2450</a:t>
            </a:r>
            <a:r>
              <a:rPr lang="zh-CN" altLang="en-US" sz="2200" dirty="0" smtClean="0"/>
              <a:t>。</a:t>
            </a:r>
          </a:p>
          <a:p>
            <a:pPr marL="0" indent="0" eaLnBrk="1" hangingPunct="1">
              <a:lnSpc>
                <a:spcPct val="95000"/>
              </a:lnSpc>
              <a:spcBef>
                <a:spcPts val="200"/>
              </a:spcBef>
              <a:spcAft>
                <a:spcPts val="200"/>
              </a:spcAft>
              <a:buNone/>
            </a:pPr>
            <a:r>
              <a:rPr lang="zh-CN" altLang="en-US" sz="2200" dirty="0" smtClean="0"/>
              <a:t>           借：管理费用</a:t>
            </a:r>
            <a:r>
              <a:rPr lang="en-US" altLang="zh-CN" sz="2200" dirty="0" smtClean="0"/>
              <a:t>——</a:t>
            </a:r>
            <a:r>
              <a:rPr lang="zh-CN" altLang="en-US" sz="2200" dirty="0" smtClean="0"/>
              <a:t>办公费   </a:t>
            </a:r>
            <a:r>
              <a:rPr lang="en-US" altLang="zh-CN" sz="2200" dirty="0" smtClean="0"/>
              <a:t>2450 </a:t>
            </a:r>
          </a:p>
          <a:p>
            <a:pPr marL="0" indent="0" eaLnBrk="1" hangingPunct="1">
              <a:lnSpc>
                <a:spcPct val="95000"/>
              </a:lnSpc>
              <a:spcBef>
                <a:spcPts val="200"/>
              </a:spcBef>
              <a:spcAft>
                <a:spcPts val="200"/>
              </a:spcAft>
              <a:buNone/>
            </a:pPr>
            <a:r>
              <a:rPr lang="en-US" altLang="zh-CN" sz="2200" dirty="0" smtClean="0"/>
              <a:t>               </a:t>
            </a:r>
            <a:r>
              <a:rPr lang="zh-CN" altLang="en-US" sz="2200" dirty="0" smtClean="0"/>
              <a:t>贷：银行存款           </a:t>
            </a:r>
            <a:r>
              <a:rPr lang="en-US" altLang="zh-CN" sz="2200" dirty="0" smtClean="0"/>
              <a:t>2450 </a:t>
            </a:r>
          </a:p>
          <a:p>
            <a:pPr eaLnBrk="1" hangingPunct="1">
              <a:lnSpc>
                <a:spcPct val="95000"/>
              </a:lnSpc>
              <a:spcBef>
                <a:spcPts val="200"/>
              </a:spcBef>
              <a:spcAft>
                <a:spcPts val="200"/>
              </a:spcAft>
            </a:pPr>
            <a:r>
              <a:rPr lang="en-US" altLang="zh-CN" sz="2200" dirty="0" smtClean="0"/>
              <a:t>3</a:t>
            </a:r>
            <a:r>
              <a:rPr lang="zh-CN" altLang="en-US" sz="2200" dirty="0" smtClean="0"/>
              <a:t>、上月，王某外出考察预借差旅费</a:t>
            </a:r>
            <a:r>
              <a:rPr lang="en-US" altLang="zh-CN" sz="2200" dirty="0" smtClean="0"/>
              <a:t>8000</a:t>
            </a:r>
            <a:r>
              <a:rPr lang="zh-CN" altLang="en-US" sz="2200" dirty="0" smtClean="0"/>
              <a:t>元，已记入“其他应收款</a:t>
            </a:r>
            <a:r>
              <a:rPr lang="en-US" altLang="zh-CN" sz="2200" dirty="0" smtClean="0"/>
              <a:t>——</a:t>
            </a:r>
            <a:r>
              <a:rPr lang="zh-CN" altLang="en-US" sz="2200" dirty="0" smtClean="0"/>
              <a:t>备用金”账户。本月，王某出差回校，凭各种原始单据报销差旅费</a:t>
            </a:r>
            <a:r>
              <a:rPr lang="en-US" altLang="zh-CN" sz="2200" dirty="0" smtClean="0"/>
              <a:t>7300</a:t>
            </a:r>
            <a:r>
              <a:rPr lang="zh-CN" altLang="en-US" sz="2200" dirty="0" smtClean="0"/>
              <a:t>元，其余</a:t>
            </a:r>
            <a:r>
              <a:rPr lang="en-US" altLang="zh-CN" sz="2200" dirty="0" smtClean="0"/>
              <a:t>700</a:t>
            </a:r>
            <a:r>
              <a:rPr lang="zh-CN" altLang="en-US" sz="2200" dirty="0" smtClean="0"/>
              <a:t>元现金交回。</a:t>
            </a:r>
          </a:p>
          <a:p>
            <a:pPr marL="0" indent="0" eaLnBrk="1" hangingPunct="1">
              <a:lnSpc>
                <a:spcPct val="95000"/>
              </a:lnSpc>
              <a:spcBef>
                <a:spcPts val="200"/>
              </a:spcBef>
              <a:spcAft>
                <a:spcPts val="200"/>
              </a:spcAft>
              <a:buNone/>
            </a:pPr>
            <a:r>
              <a:rPr lang="zh-CN" altLang="en-US" sz="2200" dirty="0" smtClean="0"/>
              <a:t>           借：管理费用</a:t>
            </a:r>
            <a:r>
              <a:rPr lang="en-US" altLang="zh-CN" sz="2200" dirty="0" smtClean="0"/>
              <a:t>——</a:t>
            </a:r>
            <a:r>
              <a:rPr lang="zh-CN" altLang="en-US" sz="2200" dirty="0" smtClean="0"/>
              <a:t>差旅费     </a:t>
            </a:r>
            <a:r>
              <a:rPr lang="en-US" altLang="zh-CN" sz="2200" dirty="0" smtClean="0"/>
              <a:t>7300</a:t>
            </a:r>
          </a:p>
          <a:p>
            <a:pPr marL="0" indent="0" eaLnBrk="1" hangingPunct="1">
              <a:lnSpc>
                <a:spcPct val="95000"/>
              </a:lnSpc>
              <a:spcBef>
                <a:spcPts val="200"/>
              </a:spcBef>
              <a:spcAft>
                <a:spcPts val="200"/>
              </a:spcAft>
              <a:buNone/>
            </a:pPr>
            <a:r>
              <a:rPr lang="en-US" altLang="zh-CN" sz="2200" dirty="0" smtClean="0"/>
              <a:t>               </a:t>
            </a:r>
            <a:r>
              <a:rPr lang="zh-CN" altLang="en-US" sz="2200" dirty="0" smtClean="0"/>
              <a:t>现金                    </a:t>
            </a:r>
            <a:r>
              <a:rPr lang="en-US" altLang="zh-CN" sz="2200" dirty="0" smtClean="0"/>
              <a:t>700</a:t>
            </a:r>
          </a:p>
          <a:p>
            <a:pPr marL="0" indent="0" eaLnBrk="1" hangingPunct="1">
              <a:lnSpc>
                <a:spcPct val="95000"/>
              </a:lnSpc>
              <a:spcBef>
                <a:spcPts val="200"/>
              </a:spcBef>
              <a:spcAft>
                <a:spcPts val="200"/>
              </a:spcAft>
              <a:buNone/>
            </a:pPr>
            <a:r>
              <a:rPr lang="en-US" altLang="zh-CN" sz="2200" dirty="0" smtClean="0"/>
              <a:t>               </a:t>
            </a:r>
            <a:r>
              <a:rPr lang="zh-CN" altLang="en-US" sz="2200" dirty="0" smtClean="0"/>
              <a:t>贷：其他应收款</a:t>
            </a:r>
            <a:r>
              <a:rPr lang="en-US" altLang="zh-CN" sz="2200" dirty="0" smtClean="0"/>
              <a:t>——</a:t>
            </a:r>
            <a:r>
              <a:rPr lang="zh-CN" altLang="en-US" sz="2200" dirty="0" smtClean="0"/>
              <a:t>备用金  </a:t>
            </a:r>
            <a:r>
              <a:rPr lang="en-US" altLang="zh-CN" sz="2200" dirty="0" smtClean="0"/>
              <a:t>8000</a:t>
            </a:r>
          </a:p>
          <a:p>
            <a:pPr eaLnBrk="1" hangingPunct="1">
              <a:lnSpc>
                <a:spcPct val="95000"/>
              </a:lnSpc>
              <a:spcBef>
                <a:spcPts val="200"/>
              </a:spcBef>
              <a:spcAft>
                <a:spcPts val="200"/>
              </a:spcAft>
            </a:pPr>
            <a:r>
              <a:rPr lang="en-US" altLang="zh-CN" sz="2200" dirty="0" smtClean="0"/>
              <a:t>4</a:t>
            </a:r>
            <a:r>
              <a:rPr lang="zh-CN" altLang="en-US" sz="2200" dirty="0" smtClean="0"/>
              <a:t>、修理速印复印一体机</a:t>
            </a:r>
            <a:r>
              <a:rPr lang="en-US" altLang="zh-CN" sz="2200" dirty="0" smtClean="0"/>
              <a:t>650</a:t>
            </a:r>
            <a:r>
              <a:rPr lang="zh-CN" altLang="en-US" sz="2200" dirty="0" smtClean="0"/>
              <a:t>元，以银行存款支付。</a:t>
            </a:r>
          </a:p>
          <a:p>
            <a:pPr marL="0" indent="0" eaLnBrk="1" hangingPunct="1">
              <a:lnSpc>
                <a:spcPct val="95000"/>
              </a:lnSpc>
              <a:spcBef>
                <a:spcPts val="200"/>
              </a:spcBef>
              <a:spcAft>
                <a:spcPts val="200"/>
              </a:spcAft>
              <a:buNone/>
            </a:pPr>
            <a:r>
              <a:rPr lang="zh-CN" altLang="en-US" sz="2200" dirty="0" smtClean="0"/>
              <a:t>           借：管理费用</a:t>
            </a:r>
            <a:r>
              <a:rPr lang="en-US" altLang="zh-CN" sz="2200" dirty="0" smtClean="0"/>
              <a:t>——</a:t>
            </a:r>
            <a:r>
              <a:rPr lang="zh-CN" altLang="en-US" sz="2200" dirty="0" smtClean="0"/>
              <a:t>修理费     </a:t>
            </a:r>
            <a:r>
              <a:rPr lang="en-US" altLang="zh-CN" sz="2200" dirty="0" smtClean="0"/>
              <a:t>650</a:t>
            </a:r>
          </a:p>
          <a:p>
            <a:pPr marL="0" indent="0" eaLnBrk="1" hangingPunct="1">
              <a:lnSpc>
                <a:spcPct val="95000"/>
              </a:lnSpc>
              <a:spcBef>
                <a:spcPts val="200"/>
              </a:spcBef>
              <a:spcAft>
                <a:spcPts val="200"/>
              </a:spcAft>
              <a:buNone/>
            </a:pPr>
            <a:r>
              <a:rPr lang="en-US" altLang="zh-CN" sz="2200" dirty="0" smtClean="0"/>
              <a:t>               </a:t>
            </a:r>
            <a:r>
              <a:rPr lang="zh-CN" altLang="en-US" sz="2200" dirty="0" smtClean="0"/>
              <a:t>贷：银行存款             </a:t>
            </a:r>
            <a:r>
              <a:rPr lang="en-US" altLang="zh-CN" sz="2200" dirty="0" smtClean="0"/>
              <a:t>650 </a:t>
            </a:r>
          </a:p>
        </p:txBody>
      </p:sp>
    </p:spTree>
    <p:extLst>
      <p:ext uri="{BB962C8B-B14F-4D97-AF65-F5344CB8AC3E}">
        <p14:creationId xmlns:p14="http://schemas.microsoft.com/office/powerpoint/2010/main" val="2267560478"/>
      </p:ext>
    </p:extLst>
  </p:cSld>
  <p:clrMapOvr>
    <a:masterClrMapping/>
  </p:clrMapOvr>
  <p:transition spd="med" advTm="3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79512" y="1052736"/>
            <a:ext cx="8784976" cy="4824883"/>
          </a:xfrm>
        </p:spPr>
        <p:txBody>
          <a:bodyPr/>
          <a:lstStyle/>
          <a:p>
            <a:r>
              <a:rPr lang="zh-CN" altLang="en-US" dirty="0"/>
              <a:t>第九十四条　各单位应当建立</a:t>
            </a:r>
            <a:r>
              <a:rPr lang="zh-CN" altLang="en-US" dirty="0">
                <a:solidFill>
                  <a:srgbClr val="FF0000"/>
                </a:solidFill>
              </a:rPr>
              <a:t>财产清查制度</a:t>
            </a:r>
            <a:r>
              <a:rPr lang="zh-CN" altLang="en-US" dirty="0"/>
              <a:t>。主要内容包括：财产清查的范围；财产清查的组织；财产清查的</a:t>
            </a:r>
            <a:r>
              <a:rPr lang="zh-CN" altLang="en-US" dirty="0">
                <a:solidFill>
                  <a:srgbClr val="FF0000"/>
                </a:solidFill>
              </a:rPr>
              <a:t>期限和方法</a:t>
            </a:r>
            <a:r>
              <a:rPr lang="zh-CN" altLang="en-US" dirty="0"/>
              <a:t>；对财产清查中</a:t>
            </a:r>
            <a:r>
              <a:rPr lang="zh-CN" altLang="en-US" dirty="0">
                <a:solidFill>
                  <a:srgbClr val="FF0000"/>
                </a:solidFill>
              </a:rPr>
              <a:t>发现问题的处理办法</a:t>
            </a:r>
            <a:r>
              <a:rPr lang="zh-CN" altLang="en-US" dirty="0"/>
              <a:t>；对财产管理人员的</a:t>
            </a:r>
            <a:r>
              <a:rPr lang="zh-CN" altLang="en-US" dirty="0">
                <a:solidFill>
                  <a:srgbClr val="FF0000"/>
                </a:solidFill>
              </a:rPr>
              <a:t>奖惩办法</a:t>
            </a:r>
            <a:r>
              <a:rPr lang="zh-CN" altLang="en-US" dirty="0" smtClean="0"/>
              <a:t>。</a:t>
            </a:r>
            <a:endParaRPr lang="zh-CN" altLang="en-US" dirty="0"/>
          </a:p>
          <a:p>
            <a:r>
              <a:rPr lang="zh-CN" altLang="en-US" dirty="0" smtClean="0"/>
              <a:t>第九十五</a:t>
            </a:r>
            <a:r>
              <a:rPr lang="zh-CN" altLang="en-US" dirty="0"/>
              <a:t>条　各单位应当建立</a:t>
            </a:r>
            <a:r>
              <a:rPr lang="zh-CN" altLang="en-US" dirty="0">
                <a:solidFill>
                  <a:srgbClr val="FF0000"/>
                </a:solidFill>
              </a:rPr>
              <a:t>财务收支审批制度</a:t>
            </a:r>
            <a:r>
              <a:rPr lang="zh-CN" altLang="en-US" dirty="0"/>
              <a:t>。主要内容包括：财务收支</a:t>
            </a:r>
            <a:r>
              <a:rPr lang="zh-CN" altLang="en-US" dirty="0">
                <a:solidFill>
                  <a:srgbClr val="FF0000"/>
                </a:solidFill>
              </a:rPr>
              <a:t>审批人员和审批权限</a:t>
            </a:r>
            <a:r>
              <a:rPr lang="zh-CN" altLang="en-US" dirty="0"/>
              <a:t>；</a:t>
            </a:r>
            <a:r>
              <a:rPr lang="zh-CN" altLang="en-US" dirty="0">
                <a:solidFill>
                  <a:srgbClr val="FF0000"/>
                </a:solidFill>
              </a:rPr>
              <a:t>财务收支审批程序</a:t>
            </a:r>
            <a:r>
              <a:rPr lang="zh-CN" altLang="en-US" dirty="0"/>
              <a:t>；财务收支审批人员的</a:t>
            </a:r>
            <a:r>
              <a:rPr lang="zh-CN" altLang="en-US" dirty="0">
                <a:solidFill>
                  <a:srgbClr val="FF0000"/>
                </a:solidFill>
              </a:rPr>
              <a:t>责任</a:t>
            </a:r>
            <a:r>
              <a:rPr lang="zh-CN" altLang="en-US" dirty="0"/>
              <a:t>。</a:t>
            </a:r>
          </a:p>
          <a:p>
            <a:r>
              <a:rPr lang="zh-CN" altLang="en-US" dirty="0" smtClean="0"/>
              <a:t>第九十七</a:t>
            </a:r>
            <a:r>
              <a:rPr lang="zh-CN" altLang="en-US" dirty="0"/>
              <a:t>条　各单位应当建立</a:t>
            </a:r>
            <a:r>
              <a:rPr lang="zh-CN" altLang="en-US" dirty="0">
                <a:solidFill>
                  <a:srgbClr val="FF0000"/>
                </a:solidFill>
              </a:rPr>
              <a:t>财务会计分析制度</a:t>
            </a:r>
            <a:r>
              <a:rPr lang="zh-CN" altLang="en-US" dirty="0"/>
              <a:t>。主要内容包括：财务会计分析的主要内容；财务会计分析的基本要求和组织程序；财务会计分析的具体方法；财务会计分析报告的编写要求等。</a:t>
            </a:r>
          </a:p>
        </p:txBody>
      </p:sp>
      <p:sp>
        <p:nvSpPr>
          <p:cNvPr id="3" name="标题 2"/>
          <p:cNvSpPr>
            <a:spLocks noGrp="1"/>
          </p:cNvSpPr>
          <p:nvPr>
            <p:ph type="title"/>
          </p:nvPr>
        </p:nvSpPr>
        <p:spPr/>
        <p:txBody>
          <a:bodyPr/>
          <a:lstStyle/>
          <a:p>
            <a:r>
              <a:rPr lang="en-US" altLang="zh-CN" dirty="0"/>
              <a:t>《</a:t>
            </a:r>
            <a:r>
              <a:rPr lang="zh-CN" altLang="en-US" dirty="0"/>
              <a:t>会计基础工作规范</a:t>
            </a:r>
            <a:r>
              <a:rPr lang="en-US" altLang="zh-CN" dirty="0" smtClean="0"/>
              <a:t>》</a:t>
            </a:r>
            <a:r>
              <a:rPr lang="zh-CN" altLang="en-US" dirty="0" smtClean="0"/>
              <a:t>的要求</a:t>
            </a:r>
            <a:endParaRPr lang="zh-CN" altLang="en-US" dirty="0"/>
          </a:p>
        </p:txBody>
      </p:sp>
    </p:spTree>
    <p:extLst>
      <p:ext uri="{BB962C8B-B14F-4D97-AF65-F5344CB8AC3E}">
        <p14:creationId xmlns:p14="http://schemas.microsoft.com/office/powerpoint/2010/main" val="2377798561"/>
      </p:ext>
    </p:extLst>
  </p:cSld>
  <p:clrMapOvr>
    <a:masterClrMapping/>
  </p:clrMapOvr>
  <p:transition spd="med"/>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971600" y="31898"/>
            <a:ext cx="7344816" cy="1143000"/>
          </a:xfrm>
        </p:spPr>
        <p:txBody>
          <a:bodyPr/>
          <a:lstStyle/>
          <a:p>
            <a:pPr eaLnBrk="1" hangingPunct="1"/>
            <a:r>
              <a:rPr lang="zh-CN" altLang="en-US" dirty="0" smtClean="0"/>
              <a:t>管理费用</a:t>
            </a:r>
          </a:p>
        </p:txBody>
      </p:sp>
      <p:sp>
        <p:nvSpPr>
          <p:cNvPr id="89091" name="Rectangle 3"/>
          <p:cNvSpPr>
            <a:spLocks noGrp="1" noChangeArrowheads="1"/>
          </p:cNvSpPr>
          <p:nvPr>
            <p:ph type="body" idx="1"/>
          </p:nvPr>
        </p:nvSpPr>
        <p:spPr>
          <a:xfrm>
            <a:off x="0" y="914400"/>
            <a:ext cx="9144000" cy="5715000"/>
          </a:xfrm>
        </p:spPr>
        <p:txBody>
          <a:bodyPr/>
          <a:lstStyle/>
          <a:p>
            <a:pPr eaLnBrk="1" hangingPunct="1">
              <a:spcBef>
                <a:spcPts val="200"/>
              </a:spcBef>
              <a:spcAft>
                <a:spcPts val="200"/>
              </a:spcAft>
            </a:pPr>
            <a:r>
              <a:rPr lang="en-US" altLang="zh-CN" sz="2400" dirty="0" smtClean="0"/>
              <a:t>5</a:t>
            </a:r>
            <a:r>
              <a:rPr lang="zh-CN" altLang="en-US" sz="2400" dirty="0" smtClean="0"/>
              <a:t>、付给华颂会计师事务所审计费</a:t>
            </a:r>
            <a:r>
              <a:rPr lang="en-US" altLang="zh-CN" sz="2400" dirty="0" smtClean="0"/>
              <a:t>6600</a:t>
            </a:r>
            <a:r>
              <a:rPr lang="zh-CN" altLang="en-US" sz="2400" dirty="0" smtClean="0"/>
              <a:t>元，以银行存款支付。</a:t>
            </a:r>
          </a:p>
          <a:p>
            <a:pPr marL="0" indent="0" eaLnBrk="1" hangingPunct="1">
              <a:spcBef>
                <a:spcPts val="200"/>
              </a:spcBef>
              <a:spcAft>
                <a:spcPts val="200"/>
              </a:spcAft>
              <a:buNone/>
            </a:pPr>
            <a:r>
              <a:rPr lang="zh-CN" altLang="en-US" sz="2400" dirty="0" smtClean="0"/>
              <a:t>      借：管理费用</a:t>
            </a:r>
            <a:r>
              <a:rPr lang="en-US" altLang="zh-CN" sz="2400" dirty="0" smtClean="0"/>
              <a:t>——</a:t>
            </a:r>
            <a:r>
              <a:rPr lang="zh-CN" altLang="en-US" sz="2400" dirty="0" smtClean="0"/>
              <a:t>中介机构审计费    </a:t>
            </a:r>
            <a:r>
              <a:rPr lang="en-US" altLang="zh-CN" sz="2400" dirty="0" smtClean="0"/>
              <a:t>6600</a:t>
            </a:r>
          </a:p>
          <a:p>
            <a:pPr marL="0" indent="0" eaLnBrk="1" hangingPunct="1">
              <a:spcBef>
                <a:spcPts val="200"/>
              </a:spcBef>
              <a:spcAft>
                <a:spcPts val="200"/>
              </a:spcAft>
              <a:buNone/>
            </a:pPr>
            <a:r>
              <a:rPr lang="en-US" altLang="zh-CN" sz="2400" dirty="0" smtClean="0"/>
              <a:t>         </a:t>
            </a:r>
            <a:r>
              <a:rPr lang="zh-CN" altLang="en-US" sz="2400" dirty="0" smtClean="0"/>
              <a:t>贷：银行存款                      </a:t>
            </a:r>
            <a:r>
              <a:rPr lang="en-US" altLang="zh-CN" sz="2400" dirty="0" smtClean="0"/>
              <a:t>6600 </a:t>
            </a:r>
          </a:p>
          <a:p>
            <a:pPr eaLnBrk="1" hangingPunct="1">
              <a:spcBef>
                <a:spcPts val="200"/>
              </a:spcBef>
              <a:spcAft>
                <a:spcPts val="200"/>
              </a:spcAft>
            </a:pPr>
            <a:r>
              <a:rPr lang="en-US" altLang="zh-CN" sz="2400" dirty="0" smtClean="0"/>
              <a:t>6</a:t>
            </a:r>
            <a:r>
              <a:rPr lang="zh-CN" altLang="en-US" sz="2400" dirty="0" smtClean="0"/>
              <a:t>、月末，结转管理人员工资</a:t>
            </a:r>
            <a:r>
              <a:rPr lang="en-US" altLang="zh-CN" sz="2400" dirty="0" smtClean="0"/>
              <a:t>60000</a:t>
            </a:r>
            <a:r>
              <a:rPr lang="zh-CN" altLang="en-US" sz="2400" dirty="0" smtClean="0"/>
              <a:t>元。</a:t>
            </a:r>
          </a:p>
          <a:p>
            <a:pPr marL="0" indent="0" eaLnBrk="1" hangingPunct="1">
              <a:spcBef>
                <a:spcPts val="200"/>
              </a:spcBef>
              <a:spcAft>
                <a:spcPts val="200"/>
              </a:spcAft>
              <a:buNone/>
            </a:pPr>
            <a:r>
              <a:rPr lang="zh-CN" altLang="en-US" sz="2400" dirty="0" smtClean="0"/>
              <a:t>        借：管理费用 </a:t>
            </a:r>
            <a:r>
              <a:rPr lang="en-US" altLang="zh-CN" sz="2400" dirty="0" smtClean="0"/>
              <a:t>—— </a:t>
            </a:r>
            <a:r>
              <a:rPr lang="zh-CN" altLang="en-US" sz="2400" dirty="0" smtClean="0"/>
              <a:t>工资         </a:t>
            </a:r>
            <a:r>
              <a:rPr lang="en-US" altLang="zh-CN" sz="2400" dirty="0" smtClean="0"/>
              <a:t>60000</a:t>
            </a:r>
          </a:p>
          <a:p>
            <a:pPr marL="0" indent="0" eaLnBrk="1" hangingPunct="1">
              <a:spcBef>
                <a:spcPts val="200"/>
              </a:spcBef>
              <a:spcAft>
                <a:spcPts val="200"/>
              </a:spcAft>
              <a:buNone/>
            </a:pPr>
            <a:r>
              <a:rPr lang="en-US" altLang="zh-CN" sz="2400" dirty="0" smtClean="0"/>
              <a:t>            </a:t>
            </a:r>
            <a:r>
              <a:rPr lang="zh-CN" altLang="en-US" sz="2400" dirty="0" smtClean="0"/>
              <a:t>贷：应付工资                  </a:t>
            </a:r>
            <a:r>
              <a:rPr lang="en-US" altLang="zh-CN" sz="2400" dirty="0" smtClean="0"/>
              <a:t>60000</a:t>
            </a:r>
          </a:p>
          <a:p>
            <a:pPr eaLnBrk="1" hangingPunct="1">
              <a:spcBef>
                <a:spcPts val="200"/>
              </a:spcBef>
              <a:spcAft>
                <a:spcPts val="200"/>
              </a:spcAft>
            </a:pPr>
            <a:r>
              <a:rPr lang="en-US" altLang="zh-CN" sz="2400" dirty="0" smtClean="0"/>
              <a:t>7</a:t>
            </a:r>
            <a:r>
              <a:rPr lang="zh-CN" altLang="en-US" sz="2400" dirty="0" smtClean="0"/>
              <a:t>、月末，计提管理部门使用的固定资产折旧费</a:t>
            </a:r>
            <a:r>
              <a:rPr lang="en-US" altLang="zh-CN" sz="2400" dirty="0" smtClean="0"/>
              <a:t>14580</a:t>
            </a:r>
            <a:r>
              <a:rPr lang="zh-CN" altLang="en-US" sz="2400" dirty="0" smtClean="0"/>
              <a:t>元。</a:t>
            </a:r>
          </a:p>
          <a:p>
            <a:pPr marL="0" indent="0" eaLnBrk="1" hangingPunct="1">
              <a:spcBef>
                <a:spcPts val="200"/>
              </a:spcBef>
              <a:spcAft>
                <a:spcPts val="200"/>
              </a:spcAft>
              <a:buNone/>
            </a:pPr>
            <a:r>
              <a:rPr lang="zh-CN" altLang="en-US" sz="2400" dirty="0" smtClean="0"/>
              <a:t>        借：管理费用</a:t>
            </a:r>
            <a:r>
              <a:rPr lang="en-US" altLang="zh-CN" sz="2400" dirty="0" smtClean="0"/>
              <a:t>——</a:t>
            </a:r>
            <a:r>
              <a:rPr lang="zh-CN" altLang="en-US" sz="2400" dirty="0" smtClean="0"/>
              <a:t>折旧费     </a:t>
            </a:r>
            <a:r>
              <a:rPr lang="en-US" altLang="zh-CN" sz="2400" dirty="0" smtClean="0"/>
              <a:t>14580 </a:t>
            </a:r>
          </a:p>
          <a:p>
            <a:pPr marL="0" indent="0" eaLnBrk="1" hangingPunct="1">
              <a:spcBef>
                <a:spcPts val="200"/>
              </a:spcBef>
              <a:spcAft>
                <a:spcPts val="200"/>
              </a:spcAft>
              <a:buNone/>
            </a:pPr>
            <a:r>
              <a:rPr lang="en-US" altLang="zh-CN" sz="2400" dirty="0" smtClean="0"/>
              <a:t>           </a:t>
            </a:r>
            <a:r>
              <a:rPr lang="zh-CN" altLang="en-US" sz="2400" dirty="0" smtClean="0"/>
              <a:t>贷：累计折旧              </a:t>
            </a:r>
            <a:r>
              <a:rPr lang="en-US" altLang="zh-CN" sz="2400" dirty="0" smtClean="0"/>
              <a:t>14580 </a:t>
            </a:r>
          </a:p>
          <a:p>
            <a:pPr eaLnBrk="1" hangingPunct="1">
              <a:spcBef>
                <a:spcPts val="200"/>
              </a:spcBef>
              <a:spcAft>
                <a:spcPts val="200"/>
              </a:spcAft>
            </a:pPr>
            <a:r>
              <a:rPr lang="en-US" altLang="zh-CN" sz="2400" dirty="0" smtClean="0"/>
              <a:t>8</a:t>
            </a:r>
            <a:r>
              <a:rPr lang="zh-CN" altLang="en-US" sz="2400" dirty="0" smtClean="0"/>
              <a:t>、</a:t>
            </a:r>
            <a:r>
              <a:rPr lang="en-US" altLang="zh-CN" sz="2400" dirty="0" smtClean="0"/>
              <a:t>9</a:t>
            </a:r>
            <a:r>
              <a:rPr lang="zh-CN" altLang="en-US" sz="2400" dirty="0" smtClean="0"/>
              <a:t>月</a:t>
            </a:r>
            <a:r>
              <a:rPr lang="en-US" altLang="zh-CN" sz="2400" dirty="0" smtClean="0"/>
              <a:t>30</a:t>
            </a:r>
            <a:r>
              <a:rPr lang="zh-CN" altLang="en-US" sz="2400" dirty="0" smtClean="0"/>
              <a:t>日，结出本月“管理费用”账户的借方发生额合计为</a:t>
            </a:r>
            <a:r>
              <a:rPr lang="en-US" altLang="zh-CN" sz="2400" dirty="0" smtClean="0"/>
              <a:t>143150</a:t>
            </a:r>
            <a:r>
              <a:rPr lang="zh-CN" altLang="en-US" sz="2400" dirty="0" smtClean="0"/>
              <a:t>元，结转“非限定性净资产</a:t>
            </a:r>
            <a:r>
              <a:rPr lang="en-US" altLang="zh-CN" sz="2400" dirty="0" smtClean="0"/>
              <a:t>——</a:t>
            </a:r>
            <a:r>
              <a:rPr lang="zh-CN" altLang="en-US" sz="2400" dirty="0" smtClean="0"/>
              <a:t>本年净资产”账户。</a:t>
            </a:r>
          </a:p>
          <a:p>
            <a:pPr marL="0" indent="0" eaLnBrk="1" hangingPunct="1">
              <a:spcBef>
                <a:spcPts val="200"/>
              </a:spcBef>
              <a:spcAft>
                <a:spcPts val="200"/>
              </a:spcAft>
              <a:buNone/>
            </a:pPr>
            <a:r>
              <a:rPr lang="zh-CN" altLang="en-US" sz="2400" dirty="0" smtClean="0"/>
              <a:t>         借：非限定性净资产</a:t>
            </a:r>
            <a:r>
              <a:rPr lang="en-US" altLang="zh-CN" sz="2400" dirty="0" smtClean="0"/>
              <a:t>——</a:t>
            </a:r>
            <a:r>
              <a:rPr lang="zh-CN" altLang="en-US" sz="2400" dirty="0" smtClean="0"/>
              <a:t>本年净资产  </a:t>
            </a:r>
            <a:r>
              <a:rPr lang="en-US" altLang="zh-CN" sz="2400" dirty="0" smtClean="0"/>
              <a:t>143150</a:t>
            </a:r>
          </a:p>
          <a:p>
            <a:pPr marL="0" indent="0" eaLnBrk="1" hangingPunct="1">
              <a:spcBef>
                <a:spcPts val="200"/>
              </a:spcBef>
              <a:spcAft>
                <a:spcPts val="200"/>
              </a:spcAft>
              <a:buNone/>
            </a:pPr>
            <a:r>
              <a:rPr lang="en-US" altLang="zh-CN" sz="2400" dirty="0" smtClean="0"/>
              <a:t>            </a:t>
            </a:r>
            <a:r>
              <a:rPr lang="zh-CN" altLang="en-US" sz="2400" dirty="0" smtClean="0"/>
              <a:t>贷：管理费用                     </a:t>
            </a:r>
            <a:r>
              <a:rPr lang="en-US" altLang="zh-CN" sz="2400" dirty="0" smtClean="0"/>
              <a:t>143150</a:t>
            </a:r>
          </a:p>
        </p:txBody>
      </p:sp>
    </p:spTree>
    <p:extLst>
      <p:ext uri="{BB962C8B-B14F-4D97-AF65-F5344CB8AC3E}">
        <p14:creationId xmlns:p14="http://schemas.microsoft.com/office/powerpoint/2010/main" val="4290456159"/>
      </p:ext>
    </p:extLst>
  </p:cSld>
  <p:clrMapOvr>
    <a:masterClrMapping/>
  </p:clrMapOvr>
  <p:transition spd="med" advTm="3000"/>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pPr eaLnBrk="1" hangingPunct="1"/>
            <a:r>
              <a:rPr lang="zh-CN" altLang="en-US" smtClean="0"/>
              <a:t>筹资费用</a:t>
            </a:r>
          </a:p>
        </p:txBody>
      </p:sp>
      <p:sp>
        <p:nvSpPr>
          <p:cNvPr id="90115" name="Rectangle 3"/>
          <p:cNvSpPr>
            <a:spLocks noGrp="1" noChangeArrowheads="1"/>
          </p:cNvSpPr>
          <p:nvPr>
            <p:ph type="body" idx="1"/>
          </p:nvPr>
        </p:nvSpPr>
        <p:spPr>
          <a:xfrm>
            <a:off x="0" y="914400"/>
            <a:ext cx="9144000" cy="5486400"/>
          </a:xfrm>
        </p:spPr>
        <p:txBody>
          <a:bodyPr/>
          <a:lstStyle/>
          <a:p>
            <a:pPr eaLnBrk="1" hangingPunct="1">
              <a:spcBef>
                <a:spcPts val="300"/>
              </a:spcBef>
              <a:spcAft>
                <a:spcPts val="300"/>
              </a:spcAft>
            </a:pPr>
            <a:r>
              <a:rPr lang="zh-CN" altLang="zh-CN" sz="2400" dirty="0" smtClean="0"/>
              <a:t>“筹资费用”项目，反映民间非营利组织为筹集业务活动所需资金而发生的各项费用总额，包括</a:t>
            </a:r>
            <a:r>
              <a:rPr lang="zh-CN" altLang="zh-CN" sz="2400" dirty="0" smtClean="0">
                <a:solidFill>
                  <a:srgbClr val="FF0000"/>
                </a:solidFill>
              </a:rPr>
              <a:t>利息支出（减利息收入）、汇兑损失（减汇兑收益）以及相关手续费</a:t>
            </a:r>
            <a:r>
              <a:rPr lang="zh-CN" altLang="zh-CN" sz="2400" dirty="0" smtClean="0"/>
              <a:t>等。本项目应当根据“筹资费用”科目的发生额填列。</a:t>
            </a:r>
            <a:endParaRPr lang="en-US" altLang="zh-CN" sz="2400" dirty="0" smtClean="0"/>
          </a:p>
          <a:p>
            <a:pPr eaLnBrk="1" hangingPunct="1">
              <a:spcBef>
                <a:spcPts val="300"/>
              </a:spcBef>
              <a:spcAft>
                <a:spcPts val="300"/>
              </a:spcAft>
            </a:pPr>
            <a:r>
              <a:rPr lang="zh-CN" altLang="zh-CN" sz="2400" dirty="0" smtClean="0"/>
              <a:t>“筹资费用”</a:t>
            </a:r>
            <a:r>
              <a:rPr lang="zh-CN" altLang="en-US" sz="2400" dirty="0" smtClean="0"/>
              <a:t>科目：核算民间非营利组织为筹集业务活动所需资金而发生的费用，包括民间非营利组织获得捐赠资产而发生的费用以及应当计入当期费用的借款费用、汇兑损失（减汇兑收益）等。</a:t>
            </a:r>
          </a:p>
          <a:p>
            <a:pPr eaLnBrk="1" hangingPunct="1">
              <a:spcBef>
                <a:spcPts val="300"/>
              </a:spcBef>
              <a:spcAft>
                <a:spcPts val="300"/>
              </a:spcAft>
            </a:pPr>
            <a:r>
              <a:rPr lang="zh-CN" altLang="en-US" sz="2400" dirty="0" smtClean="0"/>
              <a:t>民间非营利组织为了获得捐赠资产而发生的费用包括</a:t>
            </a:r>
            <a:r>
              <a:rPr lang="zh-CN" altLang="en-US" sz="2400" dirty="0" smtClean="0">
                <a:solidFill>
                  <a:srgbClr val="FF0000"/>
                </a:solidFill>
              </a:rPr>
              <a:t>举办募款活动费，准备、印刷和发放募款宣传资料费以及其他与募款或者争取捐赠有关的费用</a:t>
            </a:r>
            <a:r>
              <a:rPr lang="zh-CN" altLang="en-US" sz="2400" dirty="0" smtClean="0">
                <a:solidFill>
                  <a:srgbClr val="0000FF"/>
                </a:solidFill>
              </a:rPr>
              <a:t>。 </a:t>
            </a:r>
          </a:p>
          <a:p>
            <a:pPr eaLnBrk="1" hangingPunct="1">
              <a:spcBef>
                <a:spcPts val="300"/>
              </a:spcBef>
              <a:spcAft>
                <a:spcPts val="300"/>
              </a:spcAft>
              <a:buFontTx/>
              <a:buNone/>
            </a:pPr>
            <a:r>
              <a:rPr lang="zh-CN" altLang="en-US" sz="2400" dirty="0" smtClean="0"/>
              <a:t>发生的筹资费用，借记本科目，贷记“预提费用”、“银行存款”、“长期借款”等科目。发生的应冲减筹资费用的利息收入、汇兑收益，借记“银行存款”、“长期借款”等科目，贷记本科目。</a:t>
            </a:r>
          </a:p>
        </p:txBody>
      </p:sp>
    </p:spTree>
    <p:extLst>
      <p:ext uri="{BB962C8B-B14F-4D97-AF65-F5344CB8AC3E}">
        <p14:creationId xmlns:p14="http://schemas.microsoft.com/office/powerpoint/2010/main" val="4085266427"/>
      </p:ext>
    </p:extLst>
  </p:cSld>
  <p:clrMapOvr>
    <a:masterClrMapping/>
  </p:clrMapOvr>
  <p:transition spd="med" advTm="3000"/>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r>
              <a:rPr lang="zh-CN" altLang="en-US" smtClean="0"/>
              <a:t>筹资费用</a:t>
            </a:r>
          </a:p>
        </p:txBody>
      </p:sp>
      <p:sp>
        <p:nvSpPr>
          <p:cNvPr id="91139" name="Rectangle 3"/>
          <p:cNvSpPr>
            <a:spLocks noGrp="1" noChangeArrowheads="1"/>
          </p:cNvSpPr>
          <p:nvPr>
            <p:ph type="body" idx="1"/>
          </p:nvPr>
        </p:nvSpPr>
        <p:spPr>
          <a:xfrm>
            <a:off x="0" y="914400"/>
            <a:ext cx="9144000" cy="5638800"/>
          </a:xfrm>
        </p:spPr>
        <p:txBody>
          <a:bodyPr/>
          <a:lstStyle/>
          <a:p>
            <a:pPr eaLnBrk="1" hangingPunct="1">
              <a:spcBef>
                <a:spcPts val="300"/>
              </a:spcBef>
              <a:spcAft>
                <a:spcPts val="300"/>
              </a:spcAft>
            </a:pPr>
            <a:r>
              <a:rPr lang="en-US" altLang="zh-CN" sz="2400" dirty="0" smtClean="0"/>
              <a:t>1</a:t>
            </a:r>
            <a:r>
              <a:rPr lang="zh-CN" altLang="en-US" sz="2400" dirty="0" smtClean="0"/>
              <a:t>、预提银行借款利息</a:t>
            </a:r>
            <a:r>
              <a:rPr lang="en-US" altLang="zh-CN" sz="2400" dirty="0" smtClean="0"/>
              <a:t>1000</a:t>
            </a:r>
            <a:r>
              <a:rPr lang="zh-CN" altLang="en-US" sz="2400" dirty="0" smtClean="0"/>
              <a:t>元。</a:t>
            </a:r>
          </a:p>
          <a:p>
            <a:pPr marL="0" indent="0" eaLnBrk="1" hangingPunct="1">
              <a:spcBef>
                <a:spcPts val="300"/>
              </a:spcBef>
              <a:spcAft>
                <a:spcPts val="300"/>
              </a:spcAft>
              <a:buNone/>
            </a:pPr>
            <a:r>
              <a:rPr lang="zh-CN" altLang="en-US" sz="2400" dirty="0" smtClean="0"/>
              <a:t>借：筹资费用</a:t>
            </a:r>
            <a:r>
              <a:rPr lang="en-US" altLang="zh-CN" sz="2400" dirty="0" smtClean="0"/>
              <a:t>——</a:t>
            </a:r>
            <a:r>
              <a:rPr lang="zh-CN" altLang="en-US" sz="2400" dirty="0" smtClean="0"/>
              <a:t>利息          </a:t>
            </a:r>
            <a:r>
              <a:rPr lang="en-US" altLang="zh-CN" sz="2400" dirty="0" smtClean="0"/>
              <a:t>1000</a:t>
            </a:r>
          </a:p>
          <a:p>
            <a:pPr marL="0" indent="0" eaLnBrk="1" hangingPunct="1">
              <a:spcBef>
                <a:spcPts val="300"/>
              </a:spcBef>
              <a:spcAft>
                <a:spcPts val="300"/>
              </a:spcAft>
              <a:buNone/>
            </a:pPr>
            <a:r>
              <a:rPr lang="zh-CN" altLang="en-US" sz="2400" dirty="0" smtClean="0"/>
              <a:t>       贷：预提费用</a:t>
            </a:r>
            <a:r>
              <a:rPr lang="en-US" altLang="zh-CN" sz="2400" dirty="0" smtClean="0"/>
              <a:t>——</a:t>
            </a:r>
            <a:r>
              <a:rPr lang="zh-CN" altLang="en-US" sz="2400" dirty="0" smtClean="0"/>
              <a:t>银行存款利息 </a:t>
            </a:r>
            <a:r>
              <a:rPr lang="en-US" altLang="zh-CN" sz="2400" dirty="0" smtClean="0"/>
              <a:t>1000</a:t>
            </a:r>
          </a:p>
          <a:p>
            <a:pPr eaLnBrk="1" hangingPunct="1">
              <a:spcBef>
                <a:spcPts val="300"/>
              </a:spcBef>
              <a:spcAft>
                <a:spcPts val="300"/>
              </a:spcAft>
            </a:pPr>
            <a:r>
              <a:rPr lang="en-US" altLang="zh-CN" sz="2400" dirty="0" smtClean="0"/>
              <a:t>2</a:t>
            </a:r>
            <a:r>
              <a:rPr lang="zh-CN" altLang="en-US" sz="2400" dirty="0" smtClean="0"/>
              <a:t>、据银行通知，本季银行存款利息</a:t>
            </a:r>
            <a:r>
              <a:rPr lang="en-US" altLang="zh-CN" sz="2400" dirty="0" smtClean="0"/>
              <a:t>200</a:t>
            </a:r>
            <a:r>
              <a:rPr lang="zh-CN" altLang="en-US" sz="2400" dirty="0" smtClean="0"/>
              <a:t>元已经入账。</a:t>
            </a:r>
          </a:p>
          <a:p>
            <a:pPr marL="0" indent="0" eaLnBrk="1" hangingPunct="1">
              <a:spcBef>
                <a:spcPts val="300"/>
              </a:spcBef>
              <a:spcAft>
                <a:spcPts val="300"/>
              </a:spcAft>
              <a:buNone/>
            </a:pPr>
            <a:r>
              <a:rPr lang="zh-CN" altLang="en-US" sz="2400" dirty="0" smtClean="0"/>
              <a:t>关于银行存款利息，不要错误地计入“其他收入”账户，而应当在“筹资费用”账户中进行冲减。</a:t>
            </a:r>
          </a:p>
          <a:p>
            <a:pPr marL="0" indent="0" eaLnBrk="1" hangingPunct="1">
              <a:spcBef>
                <a:spcPts val="300"/>
              </a:spcBef>
              <a:spcAft>
                <a:spcPts val="300"/>
              </a:spcAft>
              <a:buNone/>
            </a:pPr>
            <a:r>
              <a:rPr lang="zh-CN" altLang="en-US" sz="2400" dirty="0" smtClean="0"/>
              <a:t>借：银行存款           </a:t>
            </a:r>
            <a:r>
              <a:rPr lang="en-US" altLang="zh-CN" sz="2400" dirty="0" smtClean="0"/>
              <a:t>200</a:t>
            </a:r>
          </a:p>
          <a:p>
            <a:pPr marL="0" indent="0" eaLnBrk="1" hangingPunct="1">
              <a:spcBef>
                <a:spcPts val="300"/>
              </a:spcBef>
              <a:spcAft>
                <a:spcPts val="300"/>
              </a:spcAft>
              <a:buNone/>
            </a:pPr>
            <a:r>
              <a:rPr lang="zh-CN" altLang="en-US" sz="2400" dirty="0" smtClean="0"/>
              <a:t>       贷：筹资费用</a:t>
            </a:r>
            <a:r>
              <a:rPr lang="en-US" altLang="zh-CN" sz="2400" dirty="0" smtClean="0"/>
              <a:t>——</a:t>
            </a:r>
            <a:r>
              <a:rPr lang="zh-CN" altLang="en-US" sz="2400" dirty="0" smtClean="0"/>
              <a:t>利息   </a:t>
            </a:r>
            <a:r>
              <a:rPr lang="en-US" altLang="zh-CN" sz="2400" dirty="0" smtClean="0"/>
              <a:t>200</a:t>
            </a:r>
          </a:p>
          <a:p>
            <a:pPr eaLnBrk="1" hangingPunct="1">
              <a:spcBef>
                <a:spcPts val="300"/>
              </a:spcBef>
              <a:spcAft>
                <a:spcPts val="300"/>
              </a:spcAft>
            </a:pPr>
            <a:r>
              <a:rPr lang="en-US" altLang="zh-CN" sz="2400" dirty="0" smtClean="0"/>
              <a:t>3</a:t>
            </a:r>
            <a:r>
              <a:rPr lang="zh-CN" altLang="en-US" sz="2400" dirty="0" smtClean="0"/>
              <a:t>、</a:t>
            </a:r>
            <a:r>
              <a:rPr lang="en-US" altLang="zh-CN" sz="2400" dirty="0" smtClean="0"/>
              <a:t>9</a:t>
            </a:r>
            <a:r>
              <a:rPr lang="zh-CN" altLang="en-US" sz="2400" dirty="0" smtClean="0"/>
              <a:t>月</a:t>
            </a:r>
            <a:r>
              <a:rPr lang="en-US" altLang="zh-CN" sz="2400" dirty="0" smtClean="0"/>
              <a:t>30</a:t>
            </a:r>
            <a:r>
              <a:rPr lang="zh-CN" altLang="en-US" sz="2400" dirty="0" smtClean="0"/>
              <a:t>日，结出本月“筹资费用”账户的借方发生额合计为</a:t>
            </a:r>
            <a:r>
              <a:rPr lang="en-US" altLang="zh-CN" sz="2400" dirty="0" smtClean="0"/>
              <a:t>1100</a:t>
            </a:r>
            <a:r>
              <a:rPr lang="zh-CN" altLang="en-US" sz="2400" dirty="0" smtClean="0"/>
              <a:t>元，结转“非限定性净资产</a:t>
            </a:r>
            <a:r>
              <a:rPr lang="en-US" altLang="zh-CN" sz="2400" dirty="0" smtClean="0"/>
              <a:t>——</a:t>
            </a:r>
            <a:r>
              <a:rPr lang="zh-CN" altLang="en-US" sz="2400" dirty="0" smtClean="0"/>
              <a:t>本年净资产”账户。</a:t>
            </a:r>
          </a:p>
          <a:p>
            <a:pPr marL="0" indent="0" eaLnBrk="1" hangingPunct="1">
              <a:spcBef>
                <a:spcPts val="300"/>
              </a:spcBef>
              <a:spcAft>
                <a:spcPts val="300"/>
              </a:spcAft>
              <a:buNone/>
            </a:pPr>
            <a:r>
              <a:rPr lang="zh-CN" altLang="en-US" sz="2400" dirty="0" smtClean="0"/>
              <a:t>借：非限定性净资产</a:t>
            </a:r>
            <a:r>
              <a:rPr lang="en-US" altLang="zh-CN" sz="2400" dirty="0" smtClean="0"/>
              <a:t>——</a:t>
            </a:r>
            <a:r>
              <a:rPr lang="zh-CN" altLang="en-US" sz="2400" dirty="0" smtClean="0"/>
              <a:t>本年净资产  </a:t>
            </a:r>
            <a:r>
              <a:rPr lang="en-US" altLang="zh-CN" sz="2400" dirty="0" smtClean="0"/>
              <a:t>1100</a:t>
            </a:r>
          </a:p>
          <a:p>
            <a:pPr marL="0" indent="0" eaLnBrk="1" hangingPunct="1">
              <a:spcBef>
                <a:spcPts val="300"/>
              </a:spcBef>
              <a:spcAft>
                <a:spcPts val="300"/>
              </a:spcAft>
              <a:buNone/>
            </a:pPr>
            <a:r>
              <a:rPr lang="zh-CN" altLang="en-US" sz="2400" dirty="0" smtClean="0"/>
              <a:t>      贷：筹资费用                     </a:t>
            </a:r>
            <a:r>
              <a:rPr lang="en-US" altLang="zh-CN" sz="2400" dirty="0" smtClean="0"/>
              <a:t>1100</a:t>
            </a:r>
          </a:p>
        </p:txBody>
      </p:sp>
    </p:spTree>
    <p:extLst>
      <p:ext uri="{BB962C8B-B14F-4D97-AF65-F5344CB8AC3E}">
        <p14:creationId xmlns:p14="http://schemas.microsoft.com/office/powerpoint/2010/main" val="4277237153"/>
      </p:ext>
    </p:extLst>
  </p:cSld>
  <p:clrMapOvr>
    <a:masterClrMapping/>
  </p:clrMapOvr>
  <p:transition spd="med" advTm="3000"/>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eaLnBrk="1" hangingPunct="1"/>
            <a:r>
              <a:rPr lang="zh-CN" altLang="en-US" smtClean="0"/>
              <a:t>其他费用</a:t>
            </a:r>
          </a:p>
        </p:txBody>
      </p:sp>
      <p:sp>
        <p:nvSpPr>
          <p:cNvPr id="92163" name="Rectangle 3"/>
          <p:cNvSpPr>
            <a:spLocks noGrp="1" noChangeArrowheads="1"/>
          </p:cNvSpPr>
          <p:nvPr>
            <p:ph type="body" idx="1"/>
          </p:nvPr>
        </p:nvSpPr>
        <p:spPr>
          <a:xfrm>
            <a:off x="0" y="914400"/>
            <a:ext cx="9144000" cy="5486400"/>
          </a:xfrm>
        </p:spPr>
        <p:txBody>
          <a:bodyPr/>
          <a:lstStyle/>
          <a:p>
            <a:pPr eaLnBrk="1" hangingPunct="1"/>
            <a:r>
              <a:rPr lang="zh-CN" altLang="zh-CN" sz="2400" dirty="0" smtClean="0"/>
              <a:t>“其他费用”项目，反映民间非营利组织除以上费用项目之外发生的其他费用总额。本项目应当根据有关科目的发生额填列。</a:t>
            </a:r>
            <a:endParaRPr lang="en-US" altLang="zh-CN" sz="2400" dirty="0" smtClean="0"/>
          </a:p>
          <a:p>
            <a:pPr eaLnBrk="1" hangingPunct="1"/>
            <a:r>
              <a:rPr lang="zh-CN" altLang="zh-CN" sz="2400" dirty="0" smtClean="0"/>
              <a:t>“其他费用”</a:t>
            </a:r>
            <a:r>
              <a:rPr lang="zh-CN" altLang="en-US" sz="2400" dirty="0" smtClean="0"/>
              <a:t>科目：核算民间非营利组织发生的、无法归属到上述业务活动成本、管理费用或者筹资费用中的费用，</a:t>
            </a:r>
            <a:r>
              <a:rPr lang="zh-CN" altLang="en-US" sz="2400" dirty="0" smtClean="0">
                <a:solidFill>
                  <a:srgbClr val="FF0000"/>
                </a:solidFill>
              </a:rPr>
              <a:t>包括固定资产处置净损失、无形资产处置净损失等。所得税费用、罚款支出、捐赠支出（慈善组织以外的民非组织）</a:t>
            </a:r>
            <a:r>
              <a:rPr lang="zh-CN" altLang="en-US" sz="2400" dirty="0" smtClean="0">
                <a:solidFill>
                  <a:srgbClr val="0000FF"/>
                </a:solidFill>
              </a:rPr>
              <a:t> </a:t>
            </a:r>
          </a:p>
        </p:txBody>
      </p:sp>
    </p:spTree>
    <p:extLst>
      <p:ext uri="{BB962C8B-B14F-4D97-AF65-F5344CB8AC3E}">
        <p14:creationId xmlns:p14="http://schemas.microsoft.com/office/powerpoint/2010/main" val="1128401916"/>
      </p:ext>
    </p:extLst>
  </p:cSld>
  <p:clrMapOvr>
    <a:masterClrMapping/>
  </p:clrMapOvr>
  <p:transition spd="med" advTm="3000"/>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eaLnBrk="1" hangingPunct="1"/>
            <a:r>
              <a:rPr lang="zh-CN" altLang="en-US" smtClean="0"/>
              <a:t>其他费用</a:t>
            </a:r>
          </a:p>
        </p:txBody>
      </p:sp>
      <p:sp>
        <p:nvSpPr>
          <p:cNvPr id="93187" name="Rectangle 3"/>
          <p:cNvSpPr>
            <a:spLocks noGrp="1" noChangeArrowheads="1"/>
          </p:cNvSpPr>
          <p:nvPr>
            <p:ph type="body" idx="1"/>
          </p:nvPr>
        </p:nvSpPr>
        <p:spPr>
          <a:xfrm>
            <a:off x="0" y="914400"/>
            <a:ext cx="9144000" cy="5562600"/>
          </a:xfrm>
        </p:spPr>
        <p:txBody>
          <a:bodyPr/>
          <a:lstStyle/>
          <a:p>
            <a:pPr eaLnBrk="1" hangingPunct="1">
              <a:lnSpc>
                <a:spcPct val="90000"/>
              </a:lnSpc>
            </a:pPr>
            <a:r>
              <a:rPr lang="en-US" altLang="zh-CN" sz="2600" dirty="0" smtClean="0"/>
              <a:t>1</a:t>
            </a:r>
            <a:r>
              <a:rPr lang="zh-CN" altLang="en-US" sz="2600" dirty="0" smtClean="0"/>
              <a:t>、某校支付城管机构罚款</a:t>
            </a:r>
            <a:r>
              <a:rPr lang="en-US" altLang="zh-CN" sz="2600" dirty="0" smtClean="0"/>
              <a:t>800</a:t>
            </a:r>
            <a:r>
              <a:rPr lang="zh-CN" altLang="en-US" sz="2600" dirty="0" smtClean="0"/>
              <a:t>元。</a:t>
            </a:r>
          </a:p>
          <a:p>
            <a:pPr marL="0" indent="0" eaLnBrk="1" hangingPunct="1">
              <a:lnSpc>
                <a:spcPct val="90000"/>
              </a:lnSpc>
              <a:buNone/>
            </a:pPr>
            <a:r>
              <a:rPr lang="zh-CN" altLang="en-US" sz="2600" dirty="0" smtClean="0"/>
              <a:t>借：其他费用     </a:t>
            </a:r>
            <a:r>
              <a:rPr lang="en-US" altLang="zh-CN" sz="2600" dirty="0" smtClean="0"/>
              <a:t>800</a:t>
            </a:r>
          </a:p>
          <a:p>
            <a:pPr marL="0" indent="0" eaLnBrk="1" hangingPunct="1">
              <a:lnSpc>
                <a:spcPct val="90000"/>
              </a:lnSpc>
              <a:buNone/>
            </a:pPr>
            <a:r>
              <a:rPr lang="zh-CN" altLang="en-US" sz="2600" dirty="0" smtClean="0"/>
              <a:t>      贷：现金       </a:t>
            </a:r>
            <a:r>
              <a:rPr lang="en-US" altLang="zh-CN" sz="2600" dirty="0" smtClean="0"/>
              <a:t>800     </a:t>
            </a:r>
          </a:p>
          <a:p>
            <a:pPr eaLnBrk="1" hangingPunct="1">
              <a:lnSpc>
                <a:spcPct val="90000"/>
              </a:lnSpc>
            </a:pPr>
            <a:r>
              <a:rPr lang="en-US" altLang="zh-CN" sz="2600" dirty="0" smtClean="0"/>
              <a:t>2</a:t>
            </a:r>
            <a:r>
              <a:rPr lang="zh-CN" altLang="en-US" sz="2600" dirty="0" smtClean="0"/>
              <a:t>、某校报废一项固定资产，结转清理损失</a:t>
            </a:r>
            <a:r>
              <a:rPr lang="en-US" altLang="zh-CN" sz="2600" dirty="0" smtClean="0"/>
              <a:t>1200</a:t>
            </a:r>
            <a:r>
              <a:rPr lang="zh-CN" altLang="en-US" sz="2600" dirty="0" smtClean="0"/>
              <a:t>元。（原值</a:t>
            </a:r>
            <a:r>
              <a:rPr lang="en-US" altLang="zh-CN" sz="2600" dirty="0" smtClean="0"/>
              <a:t>80000</a:t>
            </a:r>
            <a:r>
              <a:rPr lang="zh-CN" altLang="en-US" sz="2600" dirty="0" smtClean="0"/>
              <a:t>元，已提折旧</a:t>
            </a:r>
            <a:r>
              <a:rPr lang="en-US" altLang="zh-CN" sz="2600" dirty="0" smtClean="0"/>
              <a:t>76000</a:t>
            </a:r>
            <a:r>
              <a:rPr lang="zh-CN" altLang="en-US" sz="2600" dirty="0" smtClean="0"/>
              <a:t>元，残值收入</a:t>
            </a:r>
            <a:r>
              <a:rPr lang="en-US" altLang="zh-CN" sz="2600" dirty="0" smtClean="0"/>
              <a:t>3200</a:t>
            </a:r>
            <a:r>
              <a:rPr lang="zh-CN" altLang="en-US" sz="2600" dirty="0" smtClean="0"/>
              <a:t>元，发生清理费</a:t>
            </a:r>
            <a:r>
              <a:rPr lang="en-US" altLang="zh-CN" sz="2600" dirty="0" smtClean="0"/>
              <a:t>400</a:t>
            </a:r>
            <a:r>
              <a:rPr lang="zh-CN" altLang="en-US" sz="2600" dirty="0" smtClean="0"/>
              <a:t>元。）</a:t>
            </a:r>
          </a:p>
          <a:p>
            <a:pPr marL="0" indent="0" eaLnBrk="1" hangingPunct="1">
              <a:lnSpc>
                <a:spcPct val="90000"/>
              </a:lnSpc>
              <a:buNone/>
            </a:pPr>
            <a:r>
              <a:rPr lang="zh-CN" altLang="en-US" sz="2600" dirty="0" smtClean="0"/>
              <a:t>借：其他费用      </a:t>
            </a:r>
            <a:r>
              <a:rPr lang="en-US" altLang="zh-CN" sz="2600" dirty="0" smtClean="0"/>
              <a:t>1200</a:t>
            </a:r>
          </a:p>
          <a:p>
            <a:pPr marL="0" indent="0" eaLnBrk="1" hangingPunct="1">
              <a:lnSpc>
                <a:spcPct val="90000"/>
              </a:lnSpc>
              <a:buNone/>
            </a:pPr>
            <a:r>
              <a:rPr lang="zh-CN" altLang="en-US" sz="2600" dirty="0" smtClean="0"/>
              <a:t>      贷：固定资产清理  </a:t>
            </a:r>
            <a:r>
              <a:rPr lang="en-US" altLang="zh-CN" sz="2600" dirty="0" smtClean="0"/>
              <a:t>1200</a:t>
            </a:r>
          </a:p>
          <a:p>
            <a:pPr eaLnBrk="1" hangingPunct="1">
              <a:lnSpc>
                <a:spcPct val="90000"/>
              </a:lnSpc>
            </a:pPr>
            <a:r>
              <a:rPr lang="en-US" altLang="zh-CN" sz="2600" dirty="0" smtClean="0"/>
              <a:t>3</a:t>
            </a:r>
            <a:r>
              <a:rPr lang="zh-CN" altLang="en-US" sz="2600" dirty="0" smtClean="0"/>
              <a:t>、</a:t>
            </a:r>
            <a:r>
              <a:rPr lang="en-US" altLang="zh-CN" sz="2600" dirty="0" smtClean="0"/>
              <a:t>9</a:t>
            </a:r>
            <a:r>
              <a:rPr lang="zh-CN" altLang="en-US" sz="2600" dirty="0" smtClean="0"/>
              <a:t>月</a:t>
            </a:r>
            <a:r>
              <a:rPr lang="en-US" altLang="zh-CN" sz="2600" dirty="0" smtClean="0"/>
              <a:t>30</a:t>
            </a:r>
            <a:r>
              <a:rPr lang="zh-CN" altLang="en-US" sz="2600" dirty="0" smtClean="0"/>
              <a:t>日，结出本月“其他费用”账户的借方发生额合计为</a:t>
            </a:r>
            <a:r>
              <a:rPr lang="en-US" altLang="zh-CN" sz="2600" dirty="0" smtClean="0"/>
              <a:t>2000</a:t>
            </a:r>
            <a:r>
              <a:rPr lang="zh-CN" altLang="en-US" sz="2600" dirty="0" smtClean="0"/>
              <a:t>元，结转“非限定性净资产</a:t>
            </a:r>
            <a:r>
              <a:rPr lang="en-US" altLang="zh-CN" sz="2600" dirty="0" smtClean="0"/>
              <a:t>——</a:t>
            </a:r>
            <a:r>
              <a:rPr lang="zh-CN" altLang="en-US" sz="2600" dirty="0" smtClean="0"/>
              <a:t>本年净资产”账户。</a:t>
            </a:r>
          </a:p>
          <a:p>
            <a:pPr marL="0" indent="0" eaLnBrk="1" hangingPunct="1">
              <a:lnSpc>
                <a:spcPct val="90000"/>
              </a:lnSpc>
              <a:buNone/>
            </a:pPr>
            <a:r>
              <a:rPr lang="zh-CN" altLang="en-US" sz="2600" dirty="0" smtClean="0"/>
              <a:t>借：非限定性净资产</a:t>
            </a:r>
            <a:r>
              <a:rPr lang="en-US" altLang="zh-CN" sz="2600" dirty="0" smtClean="0"/>
              <a:t>——</a:t>
            </a:r>
            <a:r>
              <a:rPr lang="zh-CN" altLang="en-US" sz="2600" dirty="0" smtClean="0"/>
              <a:t>本年净资产  </a:t>
            </a:r>
            <a:r>
              <a:rPr lang="en-US" altLang="zh-CN" sz="2600" dirty="0" smtClean="0"/>
              <a:t>2000</a:t>
            </a:r>
          </a:p>
          <a:p>
            <a:pPr marL="0" indent="0" eaLnBrk="1" hangingPunct="1">
              <a:lnSpc>
                <a:spcPct val="90000"/>
              </a:lnSpc>
              <a:buNone/>
            </a:pPr>
            <a:r>
              <a:rPr lang="zh-CN" altLang="en-US" sz="2600" dirty="0" smtClean="0"/>
              <a:t>      贷：其他费用                     </a:t>
            </a:r>
            <a:r>
              <a:rPr lang="en-US" altLang="zh-CN" sz="2600" dirty="0" smtClean="0"/>
              <a:t>2000</a:t>
            </a:r>
          </a:p>
        </p:txBody>
      </p:sp>
    </p:spTree>
    <p:extLst>
      <p:ext uri="{BB962C8B-B14F-4D97-AF65-F5344CB8AC3E}">
        <p14:creationId xmlns:p14="http://schemas.microsoft.com/office/powerpoint/2010/main" val="1294979611"/>
      </p:ext>
    </p:extLst>
  </p:cSld>
  <p:clrMapOvr>
    <a:masterClrMapping/>
  </p:clrMapOvr>
  <p:transition spd="med" advTm="3000"/>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标题 1"/>
          <p:cNvSpPr>
            <a:spLocks noGrp="1"/>
          </p:cNvSpPr>
          <p:nvPr>
            <p:ph type="title"/>
          </p:nvPr>
        </p:nvSpPr>
        <p:spPr/>
        <p:txBody>
          <a:bodyPr/>
          <a:lstStyle/>
          <a:p>
            <a:r>
              <a:rPr lang="zh-CN" altLang="zh-CN" smtClean="0"/>
              <a:t>限定性净资产转为非限定性净资产</a:t>
            </a:r>
            <a:endParaRPr lang="zh-CN" altLang="en-US" smtClean="0"/>
          </a:p>
        </p:txBody>
      </p:sp>
      <p:sp>
        <p:nvSpPr>
          <p:cNvPr id="94211" name="内容占位符 2"/>
          <p:cNvSpPr>
            <a:spLocks noGrp="1"/>
          </p:cNvSpPr>
          <p:nvPr>
            <p:ph idx="1"/>
          </p:nvPr>
        </p:nvSpPr>
        <p:spPr>
          <a:xfrm>
            <a:off x="539750" y="1268413"/>
            <a:ext cx="8424738" cy="4445000"/>
          </a:xfrm>
        </p:spPr>
        <p:txBody>
          <a:bodyPr/>
          <a:lstStyle/>
          <a:p>
            <a:r>
              <a:rPr lang="zh-CN" altLang="zh-CN" dirty="0" smtClean="0"/>
              <a:t>“限定性净资产转为非限定性净资产”项目，反映民间非营利组织当期从限定性净资产转入非限定性净资产的金额。本项目应当根据“限定性净资产”、“非限定性净资产”科目的发生额分析填列。</a:t>
            </a:r>
            <a:r>
              <a:rPr lang="zh-CN" altLang="en-US" dirty="0" smtClean="0">
                <a:solidFill>
                  <a:srgbClr val="FF0000"/>
                </a:solidFill>
              </a:rPr>
              <a:t>注意：本行合计数为</a:t>
            </a:r>
            <a:r>
              <a:rPr lang="en-US" altLang="zh-CN" dirty="0" smtClean="0">
                <a:solidFill>
                  <a:srgbClr val="FF0000"/>
                </a:solidFill>
              </a:rPr>
              <a:t>0</a:t>
            </a:r>
            <a:r>
              <a:rPr lang="zh-CN" altLang="en-US" dirty="0" smtClean="0">
                <a:solidFill>
                  <a:srgbClr val="0000FF"/>
                </a:solidFill>
              </a:rPr>
              <a:t>。</a:t>
            </a:r>
          </a:p>
        </p:txBody>
      </p:sp>
    </p:spTree>
    <p:extLst>
      <p:ext uri="{BB962C8B-B14F-4D97-AF65-F5344CB8AC3E}">
        <p14:creationId xmlns:p14="http://schemas.microsoft.com/office/powerpoint/2010/main" val="1879822800"/>
      </p:ext>
    </p:extLst>
  </p:cSld>
  <p:clrMapOvr>
    <a:masterClrMapping/>
  </p:clrMapOvr>
  <p:transition spd="med"/>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标题 1"/>
          <p:cNvSpPr>
            <a:spLocks noGrp="1"/>
          </p:cNvSpPr>
          <p:nvPr>
            <p:ph type="title"/>
          </p:nvPr>
        </p:nvSpPr>
        <p:spPr/>
        <p:txBody>
          <a:bodyPr/>
          <a:lstStyle/>
          <a:p>
            <a:r>
              <a:rPr lang="zh-CN" altLang="zh-CN" smtClean="0"/>
              <a:t>净资产变动额</a:t>
            </a:r>
            <a:endParaRPr lang="zh-CN" altLang="en-US" smtClean="0"/>
          </a:p>
        </p:txBody>
      </p:sp>
      <p:sp>
        <p:nvSpPr>
          <p:cNvPr id="95235" name="内容占位符 2"/>
          <p:cNvSpPr>
            <a:spLocks noGrp="1"/>
          </p:cNvSpPr>
          <p:nvPr>
            <p:ph idx="1"/>
          </p:nvPr>
        </p:nvSpPr>
        <p:spPr/>
        <p:txBody>
          <a:bodyPr/>
          <a:lstStyle/>
          <a:p>
            <a:r>
              <a:rPr lang="zh-CN" altLang="zh-CN" smtClean="0"/>
              <a:t>“净资产变动额”项目，反映民间非营利组织当期净资产变动的金额。本项目应当根据本表“收入合计”项目的金额，减去“费用合计”项目的金额，再加上“限定性净资产转为非限定性净资产”项目的金额后填列。</a:t>
            </a:r>
            <a:endParaRPr lang="zh-CN" altLang="en-US" smtClean="0"/>
          </a:p>
        </p:txBody>
      </p:sp>
    </p:spTree>
    <p:extLst>
      <p:ext uri="{BB962C8B-B14F-4D97-AF65-F5344CB8AC3E}">
        <p14:creationId xmlns:p14="http://schemas.microsoft.com/office/powerpoint/2010/main" val="3920191840"/>
      </p:ext>
    </p:extLst>
  </p:cSld>
  <p:clrMapOvr>
    <a:masterClrMapping/>
  </p:clrMapOvr>
  <p:transition spd="med"/>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标题 1"/>
          <p:cNvSpPr>
            <a:spLocks noGrp="1"/>
          </p:cNvSpPr>
          <p:nvPr>
            <p:ph type="title"/>
          </p:nvPr>
        </p:nvSpPr>
        <p:spPr/>
        <p:txBody>
          <a:bodyPr/>
          <a:lstStyle/>
          <a:p>
            <a:r>
              <a:rPr lang="zh-CN" altLang="en-US" smtClean="0"/>
              <a:t>现金流量表</a:t>
            </a:r>
          </a:p>
        </p:txBody>
      </p:sp>
      <p:graphicFrame>
        <p:nvGraphicFramePr>
          <p:cNvPr id="4" name="内容占位符 3"/>
          <p:cNvGraphicFramePr>
            <a:graphicFrameLocks noGrp="1"/>
          </p:cNvGraphicFramePr>
          <p:nvPr>
            <p:ph idx="1"/>
            <p:extLst>
              <p:ext uri="{D42A27DB-BD31-4B8C-83A1-F6EECF244321}">
                <p14:modId xmlns:p14="http://schemas.microsoft.com/office/powerpoint/2010/main" val="1604523525"/>
              </p:ext>
            </p:extLst>
          </p:nvPr>
        </p:nvGraphicFramePr>
        <p:xfrm>
          <a:off x="4788024" y="620688"/>
          <a:ext cx="3556000" cy="5621029"/>
        </p:xfrm>
        <a:graphic>
          <a:graphicData uri="http://schemas.openxmlformats.org/drawingml/2006/table">
            <a:tbl>
              <a:tblPr>
                <a:tableStyleId>{5C22544A-7EE6-4342-B048-85BDC9FD1C3A}</a:tableStyleId>
              </a:tblPr>
              <a:tblGrid>
                <a:gridCol w="2279488"/>
                <a:gridCol w="474133"/>
                <a:gridCol w="802379"/>
              </a:tblGrid>
              <a:tr h="255087">
                <a:tc gridSpan="3">
                  <a:txBody>
                    <a:bodyPr/>
                    <a:lstStyle/>
                    <a:p>
                      <a:pPr algn="ctr" fontAlgn="ctr"/>
                      <a:r>
                        <a:rPr lang="zh-CN" altLang="en-US" sz="900" u="none" strike="noStrike" dirty="0">
                          <a:effectLst/>
                          <a:latin typeface="+mj-ea"/>
                          <a:ea typeface="+mj-ea"/>
                        </a:rPr>
                        <a:t>现金流量表</a:t>
                      </a:r>
                      <a:endParaRPr lang="zh-CN" altLang="en-US" sz="900" b="1" i="0" u="none" strike="noStrike" dirty="0">
                        <a:effectLst/>
                        <a:latin typeface="+mj-ea"/>
                        <a:ea typeface="+mj-ea"/>
                      </a:endParaRPr>
                    </a:p>
                  </a:txBody>
                  <a:tcPr marL="4050" marR="4050" marT="4049" marB="0" anchor="ctr"/>
                </a:tc>
                <a:tc hMerge="1">
                  <a:txBody>
                    <a:bodyPr/>
                    <a:lstStyle/>
                    <a:p>
                      <a:endParaRPr lang="zh-CN" altLang="en-US"/>
                    </a:p>
                  </a:txBody>
                  <a:tcPr/>
                </a:tc>
                <a:tc hMerge="1">
                  <a:txBody>
                    <a:bodyPr/>
                    <a:lstStyle/>
                    <a:p>
                      <a:endParaRPr lang="zh-CN" altLang="en-US"/>
                    </a:p>
                  </a:txBody>
                  <a:tcPr/>
                </a:tc>
              </a:tr>
              <a:tr h="137666">
                <a:tc>
                  <a:txBody>
                    <a:bodyPr/>
                    <a:lstStyle/>
                    <a:p>
                      <a:pPr algn="l" fontAlgn="ctr"/>
                      <a:r>
                        <a:rPr lang="zh-CN" altLang="en-US" sz="900" u="none" strike="noStrike" dirty="0">
                          <a:effectLst/>
                          <a:latin typeface="+mj-ea"/>
                          <a:ea typeface="+mj-ea"/>
                        </a:rPr>
                        <a:t>编制单位：慈溪市********       </a:t>
                      </a:r>
                      <a:r>
                        <a:rPr lang="en-US" altLang="zh-CN" sz="900" u="none" strike="noStrike" dirty="0" smtClean="0">
                          <a:effectLst/>
                          <a:latin typeface="+mj-ea"/>
                          <a:ea typeface="+mj-ea"/>
                        </a:rPr>
                        <a:t>2018</a:t>
                      </a:r>
                      <a:r>
                        <a:rPr lang="zh-CN" altLang="en-US" sz="900" u="none" strike="noStrike" dirty="0" smtClean="0">
                          <a:effectLst/>
                          <a:latin typeface="+mj-ea"/>
                          <a:ea typeface="+mj-ea"/>
                        </a:rPr>
                        <a:t>年度</a:t>
                      </a:r>
                      <a:endParaRPr lang="zh-CN" altLang="en-US" sz="900" b="0" i="0" u="none" strike="noStrike" dirty="0">
                        <a:effectLst/>
                        <a:latin typeface="+mj-ea"/>
                        <a:ea typeface="+mj-ea"/>
                      </a:endParaRPr>
                    </a:p>
                  </a:txBody>
                  <a:tcPr marL="4050" marR="4050" marT="4049" marB="0" anchor="ctr"/>
                </a:tc>
                <a:tc>
                  <a:txBody>
                    <a:bodyPr/>
                    <a:lstStyle/>
                    <a:p>
                      <a:pPr algn="l" fontAlgn="ctr"/>
                      <a:endParaRPr lang="zh-CN" altLang="en-US" sz="900" b="0" i="0" u="none" strike="noStrike">
                        <a:effectLst/>
                        <a:latin typeface="+mj-ea"/>
                        <a:ea typeface="+mj-ea"/>
                      </a:endParaRPr>
                    </a:p>
                  </a:txBody>
                  <a:tcPr marL="4050" marR="4050" marT="4049" marB="0" anchor="ctr"/>
                </a:tc>
                <a:tc>
                  <a:txBody>
                    <a:bodyPr/>
                    <a:lstStyle/>
                    <a:p>
                      <a:pPr algn="r" fontAlgn="ctr"/>
                      <a:r>
                        <a:rPr lang="zh-CN" altLang="en-US" sz="900" u="none" strike="noStrike">
                          <a:effectLst/>
                          <a:latin typeface="+mj-ea"/>
                          <a:ea typeface="+mj-ea"/>
                        </a:rPr>
                        <a:t>单位：元</a:t>
                      </a:r>
                      <a:endParaRPr lang="zh-CN" altLang="en-US" sz="900" b="0" i="0" u="none" strike="noStrike">
                        <a:effectLst/>
                        <a:latin typeface="+mj-ea"/>
                        <a:ea typeface="+mj-ea"/>
                      </a:endParaRPr>
                    </a:p>
                  </a:txBody>
                  <a:tcPr marL="4050" marR="4050" marT="4049" marB="0" anchor="ctr"/>
                </a:tc>
              </a:tr>
              <a:tr h="137666">
                <a:tc>
                  <a:txBody>
                    <a:bodyPr/>
                    <a:lstStyle/>
                    <a:p>
                      <a:pPr algn="ctr" fontAlgn="ctr"/>
                      <a:r>
                        <a:rPr lang="zh-CN" altLang="en-US" sz="900" u="none" strike="noStrike">
                          <a:effectLst/>
                          <a:latin typeface="+mj-ea"/>
                          <a:ea typeface="+mj-ea"/>
                        </a:rPr>
                        <a:t>项        目</a:t>
                      </a:r>
                      <a:endParaRPr lang="zh-CN" altLang="en-US" sz="900" b="0" i="0" u="none" strike="noStrike">
                        <a:effectLst/>
                        <a:latin typeface="+mj-ea"/>
                        <a:ea typeface="+mj-ea"/>
                      </a:endParaRPr>
                    </a:p>
                  </a:txBody>
                  <a:tcPr marL="4050" marR="4050" marT="4049" marB="0" anchor="ctr"/>
                </a:tc>
                <a:tc>
                  <a:txBody>
                    <a:bodyPr/>
                    <a:lstStyle/>
                    <a:p>
                      <a:pPr algn="ctr" fontAlgn="ctr"/>
                      <a:r>
                        <a:rPr lang="zh-CN" altLang="en-US" sz="900" u="none" strike="noStrike">
                          <a:effectLst/>
                          <a:latin typeface="+mj-ea"/>
                          <a:ea typeface="+mj-ea"/>
                        </a:rPr>
                        <a:t>行次</a:t>
                      </a:r>
                      <a:endParaRPr lang="zh-CN" altLang="en-US" sz="900" b="0" i="0" u="none" strike="noStrike">
                        <a:effectLst/>
                        <a:latin typeface="+mj-ea"/>
                        <a:ea typeface="+mj-ea"/>
                      </a:endParaRPr>
                    </a:p>
                  </a:txBody>
                  <a:tcPr marL="4050" marR="4050" marT="4049" marB="0" anchor="ctr"/>
                </a:tc>
                <a:tc>
                  <a:txBody>
                    <a:bodyPr/>
                    <a:lstStyle/>
                    <a:p>
                      <a:pPr algn="ctr" fontAlgn="ctr"/>
                      <a:r>
                        <a:rPr lang="zh-CN" altLang="en-US" sz="900" u="none" strike="noStrike">
                          <a:effectLst/>
                          <a:latin typeface="+mj-ea"/>
                          <a:ea typeface="+mj-ea"/>
                        </a:rPr>
                        <a:t>金额</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一、业务活动产生的现金流量：</a:t>
                      </a:r>
                      <a:endParaRPr lang="zh-CN" altLang="en-US" sz="900" b="0" i="0" u="none" strike="noStrike">
                        <a:effectLst/>
                        <a:latin typeface="+mj-ea"/>
                        <a:ea typeface="+mj-ea"/>
                      </a:endParaRPr>
                    </a:p>
                  </a:txBody>
                  <a:tcPr marL="4050" marR="4050" marT="4049" marB="0" anchor="ctr"/>
                </a:tc>
                <a:tc>
                  <a:txBody>
                    <a:bodyPr/>
                    <a:lstStyle/>
                    <a:p>
                      <a:pPr algn="ctr"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接受捐赠收到的现金</a:t>
                      </a:r>
                      <a:endParaRPr lang="zh-CN" altLang="en-US" sz="900" b="0" i="0" u="none" strike="noStrike">
                        <a:effectLst/>
                        <a:latin typeface="+mj-ea"/>
                        <a:ea typeface="+mj-ea"/>
                      </a:endParaRPr>
                    </a:p>
                  </a:txBody>
                  <a:tcPr marL="157954" marR="4050" marT="4049" marB="0" anchor="ctr"/>
                </a:tc>
                <a:tc>
                  <a:txBody>
                    <a:bodyPr/>
                    <a:lstStyle/>
                    <a:p>
                      <a:pPr algn="ctr" fontAlgn="ctr"/>
                      <a:r>
                        <a:rPr lang="en-US" altLang="zh-CN" sz="900" u="none" strike="noStrike">
                          <a:effectLst/>
                          <a:latin typeface="+mj-ea"/>
                          <a:ea typeface="+mj-ea"/>
                        </a:rPr>
                        <a:t>1</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收取会费收到的现金</a:t>
                      </a:r>
                      <a:endParaRPr lang="zh-CN" altLang="en-US" sz="900" b="0" i="0" u="none" strike="noStrike">
                        <a:effectLst/>
                        <a:latin typeface="+mj-ea"/>
                        <a:ea typeface="+mj-ea"/>
                      </a:endParaRPr>
                    </a:p>
                  </a:txBody>
                  <a:tcPr marL="157954" marR="4050" marT="4049" marB="0" anchor="ctr"/>
                </a:tc>
                <a:tc>
                  <a:txBody>
                    <a:bodyPr/>
                    <a:lstStyle/>
                    <a:p>
                      <a:pPr algn="ctr" fontAlgn="ctr"/>
                      <a:r>
                        <a:rPr lang="en-US" altLang="zh-CN" sz="900" u="none" strike="noStrike">
                          <a:effectLst/>
                          <a:latin typeface="+mj-ea"/>
                          <a:ea typeface="+mj-ea"/>
                        </a:rPr>
                        <a:t>2</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提供服务收到的现金</a:t>
                      </a:r>
                      <a:endParaRPr lang="zh-CN" altLang="en-US" sz="900" b="0" i="0" u="none" strike="noStrike">
                        <a:effectLst/>
                        <a:latin typeface="+mj-ea"/>
                        <a:ea typeface="+mj-ea"/>
                      </a:endParaRPr>
                    </a:p>
                  </a:txBody>
                  <a:tcPr marL="157954" marR="4050" marT="4049" marB="0" anchor="ctr"/>
                </a:tc>
                <a:tc>
                  <a:txBody>
                    <a:bodyPr/>
                    <a:lstStyle/>
                    <a:p>
                      <a:pPr algn="ctr" fontAlgn="ctr"/>
                      <a:r>
                        <a:rPr lang="en-US" altLang="zh-CN" sz="900" u="none" strike="noStrike">
                          <a:effectLst/>
                          <a:latin typeface="+mj-ea"/>
                          <a:ea typeface="+mj-ea"/>
                        </a:rPr>
                        <a:t>3</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销售商品收到的现金</a:t>
                      </a:r>
                      <a:endParaRPr lang="zh-CN" altLang="en-US" sz="900" b="0" i="0" u="none" strike="noStrike">
                        <a:effectLst/>
                        <a:latin typeface="+mj-ea"/>
                        <a:ea typeface="+mj-ea"/>
                      </a:endParaRPr>
                    </a:p>
                  </a:txBody>
                  <a:tcPr marL="157954" marR="4050" marT="4049" marB="0" anchor="ctr"/>
                </a:tc>
                <a:tc>
                  <a:txBody>
                    <a:bodyPr/>
                    <a:lstStyle/>
                    <a:p>
                      <a:pPr algn="ctr" fontAlgn="ctr"/>
                      <a:r>
                        <a:rPr lang="en-US" altLang="zh-CN" sz="900" u="none" strike="noStrike">
                          <a:effectLst/>
                          <a:latin typeface="+mj-ea"/>
                          <a:ea typeface="+mj-ea"/>
                        </a:rPr>
                        <a:t>4</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政府补助收到的现金</a:t>
                      </a:r>
                      <a:endParaRPr lang="zh-CN" altLang="en-US" sz="900" b="0" i="0" u="none" strike="noStrike">
                        <a:effectLst/>
                        <a:latin typeface="+mj-ea"/>
                        <a:ea typeface="+mj-ea"/>
                      </a:endParaRPr>
                    </a:p>
                  </a:txBody>
                  <a:tcPr marL="157954" marR="4050" marT="4049" marB="0" anchor="ctr"/>
                </a:tc>
                <a:tc>
                  <a:txBody>
                    <a:bodyPr/>
                    <a:lstStyle/>
                    <a:p>
                      <a:pPr algn="ctr" fontAlgn="ctr"/>
                      <a:r>
                        <a:rPr lang="en-US" altLang="zh-CN" sz="900" u="none" strike="noStrike">
                          <a:effectLst/>
                          <a:latin typeface="+mj-ea"/>
                          <a:ea typeface="+mj-ea"/>
                        </a:rPr>
                        <a:t>5</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收到的其他与业务活动有关的现金</a:t>
                      </a:r>
                      <a:endParaRPr lang="zh-CN" altLang="en-US" sz="900" b="0" i="0" u="none" strike="noStrike">
                        <a:effectLst/>
                        <a:latin typeface="+mj-ea"/>
                        <a:ea typeface="+mj-ea"/>
                      </a:endParaRPr>
                    </a:p>
                  </a:txBody>
                  <a:tcPr marL="157954" marR="4050" marT="4049" marB="0" anchor="ctr"/>
                </a:tc>
                <a:tc>
                  <a:txBody>
                    <a:bodyPr/>
                    <a:lstStyle/>
                    <a:p>
                      <a:pPr algn="ctr" fontAlgn="ctr"/>
                      <a:r>
                        <a:rPr lang="en-US" altLang="zh-CN" sz="900" u="none" strike="noStrike">
                          <a:effectLst/>
                          <a:latin typeface="+mj-ea"/>
                          <a:ea typeface="+mj-ea"/>
                        </a:rPr>
                        <a:t>8</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ctr" fontAlgn="ctr"/>
                      <a:r>
                        <a:rPr lang="zh-CN" altLang="en-US" sz="900" u="none" strike="noStrike" dirty="0">
                          <a:effectLst/>
                          <a:latin typeface="+mj-ea"/>
                          <a:ea typeface="+mj-ea"/>
                        </a:rPr>
                        <a:t>现金流入小计</a:t>
                      </a:r>
                      <a:endParaRPr lang="zh-CN" altLang="en-US" sz="900" b="0" i="0" u="none" strike="noStrike" dirty="0">
                        <a:effectLst/>
                        <a:latin typeface="+mj-ea"/>
                        <a:ea typeface="+mj-ea"/>
                      </a:endParaRPr>
                    </a:p>
                  </a:txBody>
                  <a:tcPr marL="4050" marR="4050" marT="4049" marB="0" anchor="ctr"/>
                </a:tc>
                <a:tc>
                  <a:txBody>
                    <a:bodyPr/>
                    <a:lstStyle/>
                    <a:p>
                      <a:pPr algn="ctr" fontAlgn="ctr"/>
                      <a:r>
                        <a:rPr lang="en-US" altLang="zh-CN" sz="900" u="none" strike="noStrike">
                          <a:effectLst/>
                          <a:latin typeface="+mj-ea"/>
                          <a:ea typeface="+mj-ea"/>
                        </a:rPr>
                        <a:t>13</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提供捐赠或者资助支付的现金</a:t>
                      </a:r>
                      <a:endParaRPr lang="zh-CN" altLang="en-US" sz="900" b="0" i="0" u="none" strike="noStrike">
                        <a:effectLst/>
                        <a:latin typeface="+mj-ea"/>
                        <a:ea typeface="+mj-ea"/>
                      </a:endParaRPr>
                    </a:p>
                  </a:txBody>
                  <a:tcPr marL="157954" marR="4050" marT="4049" marB="0" anchor="ctr"/>
                </a:tc>
                <a:tc>
                  <a:txBody>
                    <a:bodyPr/>
                    <a:lstStyle/>
                    <a:p>
                      <a:pPr algn="ctr" fontAlgn="ctr"/>
                      <a:r>
                        <a:rPr lang="en-US" altLang="zh-CN" sz="900" u="none" strike="noStrike">
                          <a:effectLst/>
                          <a:latin typeface="+mj-ea"/>
                          <a:ea typeface="+mj-ea"/>
                        </a:rPr>
                        <a:t>14</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支付给员工以及为员工支付的现金</a:t>
                      </a:r>
                      <a:endParaRPr lang="zh-CN" altLang="en-US" sz="900" b="0" i="0" u="none" strike="noStrike">
                        <a:effectLst/>
                        <a:latin typeface="+mj-ea"/>
                        <a:ea typeface="+mj-ea"/>
                      </a:endParaRPr>
                    </a:p>
                  </a:txBody>
                  <a:tcPr marL="157954" marR="4050" marT="4049" marB="0" anchor="ctr"/>
                </a:tc>
                <a:tc>
                  <a:txBody>
                    <a:bodyPr/>
                    <a:lstStyle/>
                    <a:p>
                      <a:pPr algn="ctr" fontAlgn="ctr"/>
                      <a:r>
                        <a:rPr lang="en-US" altLang="zh-CN" sz="900" u="none" strike="noStrike">
                          <a:effectLst/>
                          <a:latin typeface="+mj-ea"/>
                          <a:ea typeface="+mj-ea"/>
                        </a:rPr>
                        <a:t>15</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购买商品、接受服务支付的现金</a:t>
                      </a:r>
                      <a:endParaRPr lang="zh-CN" altLang="en-US" sz="900" b="0" i="0" u="none" strike="noStrike">
                        <a:effectLst/>
                        <a:latin typeface="+mj-ea"/>
                        <a:ea typeface="+mj-ea"/>
                      </a:endParaRPr>
                    </a:p>
                  </a:txBody>
                  <a:tcPr marL="157954" marR="4050" marT="4049" marB="0" anchor="ctr"/>
                </a:tc>
                <a:tc>
                  <a:txBody>
                    <a:bodyPr/>
                    <a:lstStyle/>
                    <a:p>
                      <a:pPr algn="ctr" fontAlgn="ctr"/>
                      <a:r>
                        <a:rPr lang="en-US" altLang="zh-CN" sz="900" u="none" strike="noStrike">
                          <a:effectLst/>
                          <a:latin typeface="+mj-ea"/>
                          <a:ea typeface="+mj-ea"/>
                        </a:rPr>
                        <a:t>16</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支付的其他与业务活动有关的现金</a:t>
                      </a:r>
                      <a:endParaRPr lang="zh-CN" altLang="en-US" sz="900" b="0" i="0" u="none" strike="noStrike">
                        <a:effectLst/>
                        <a:latin typeface="+mj-ea"/>
                        <a:ea typeface="+mj-ea"/>
                      </a:endParaRPr>
                    </a:p>
                  </a:txBody>
                  <a:tcPr marL="157954" marR="4050" marT="4049" marB="0" anchor="ctr"/>
                </a:tc>
                <a:tc>
                  <a:txBody>
                    <a:bodyPr/>
                    <a:lstStyle/>
                    <a:p>
                      <a:pPr algn="ctr" fontAlgn="ctr"/>
                      <a:r>
                        <a:rPr lang="en-US" altLang="zh-CN" sz="900" u="none" strike="noStrike">
                          <a:effectLst/>
                          <a:latin typeface="+mj-ea"/>
                          <a:ea typeface="+mj-ea"/>
                        </a:rPr>
                        <a:t>19</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ctr" fontAlgn="ctr"/>
                      <a:r>
                        <a:rPr lang="zh-CN" altLang="en-US" sz="900" u="none" strike="noStrike">
                          <a:effectLst/>
                          <a:latin typeface="+mj-ea"/>
                          <a:ea typeface="+mj-ea"/>
                        </a:rPr>
                        <a:t>现金流出小计</a:t>
                      </a:r>
                      <a:endParaRPr lang="zh-CN" altLang="en-US" sz="900" b="0" i="0" u="none" strike="noStrike">
                        <a:effectLst/>
                        <a:latin typeface="+mj-ea"/>
                        <a:ea typeface="+mj-ea"/>
                      </a:endParaRPr>
                    </a:p>
                  </a:txBody>
                  <a:tcPr marL="4050" marR="4050" marT="4049" marB="0" anchor="ctr"/>
                </a:tc>
                <a:tc>
                  <a:txBody>
                    <a:bodyPr/>
                    <a:lstStyle/>
                    <a:p>
                      <a:pPr algn="ctr" fontAlgn="ctr"/>
                      <a:r>
                        <a:rPr lang="en-US" altLang="zh-CN" sz="900" u="none" strike="noStrike">
                          <a:effectLst/>
                          <a:latin typeface="+mj-ea"/>
                          <a:ea typeface="+mj-ea"/>
                        </a:rPr>
                        <a:t>23</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ctr" fontAlgn="ctr"/>
                      <a:r>
                        <a:rPr lang="zh-CN" altLang="en-US" sz="900" u="none" strike="noStrike" dirty="0">
                          <a:effectLst/>
                          <a:latin typeface="+mj-ea"/>
                          <a:ea typeface="+mj-ea"/>
                        </a:rPr>
                        <a:t>业务活动产生的现金流量净额</a:t>
                      </a:r>
                      <a:endParaRPr lang="zh-CN" altLang="en-US" sz="900" b="0" i="0" u="none" strike="noStrike" dirty="0">
                        <a:effectLst/>
                        <a:latin typeface="+mj-ea"/>
                        <a:ea typeface="+mj-ea"/>
                      </a:endParaRPr>
                    </a:p>
                  </a:txBody>
                  <a:tcPr marL="4050" marR="4050" marT="4049" marB="0" anchor="ctr"/>
                </a:tc>
                <a:tc>
                  <a:txBody>
                    <a:bodyPr/>
                    <a:lstStyle/>
                    <a:p>
                      <a:pPr algn="ctr" fontAlgn="ctr"/>
                      <a:r>
                        <a:rPr lang="en-US" altLang="zh-CN" sz="900" u="none" strike="noStrike">
                          <a:effectLst/>
                          <a:latin typeface="+mj-ea"/>
                          <a:ea typeface="+mj-ea"/>
                        </a:rPr>
                        <a:t>24</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二、投资活动产生的现金流量：</a:t>
                      </a:r>
                      <a:endParaRPr lang="zh-CN" altLang="en-US" sz="900" b="0" i="0" u="none" strike="noStrike">
                        <a:effectLst/>
                        <a:latin typeface="+mj-ea"/>
                        <a:ea typeface="+mj-ea"/>
                      </a:endParaRPr>
                    </a:p>
                  </a:txBody>
                  <a:tcPr marL="4050" marR="4050" marT="4049" marB="0" anchor="ctr"/>
                </a:tc>
                <a:tc>
                  <a:txBody>
                    <a:bodyPr/>
                    <a:lstStyle/>
                    <a:p>
                      <a:pPr algn="ctr"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收回投资所收到的现金</a:t>
                      </a:r>
                      <a:endParaRPr lang="zh-CN" altLang="en-US" sz="900" b="0" i="0" u="none" strike="noStrike">
                        <a:effectLst/>
                        <a:latin typeface="+mj-ea"/>
                        <a:ea typeface="+mj-ea"/>
                      </a:endParaRPr>
                    </a:p>
                  </a:txBody>
                  <a:tcPr marL="157954" marR="4050" marT="4049" marB="0" anchor="ctr"/>
                </a:tc>
                <a:tc>
                  <a:txBody>
                    <a:bodyPr/>
                    <a:lstStyle/>
                    <a:p>
                      <a:pPr algn="ctr" fontAlgn="ctr"/>
                      <a:r>
                        <a:rPr lang="en-US" altLang="zh-CN" sz="900" u="none" strike="noStrike">
                          <a:effectLst/>
                          <a:latin typeface="+mj-ea"/>
                          <a:ea typeface="+mj-ea"/>
                        </a:rPr>
                        <a:t>25</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取得投资收益所收到的现金</a:t>
                      </a:r>
                      <a:endParaRPr lang="zh-CN" altLang="en-US" sz="900" b="0" i="0" u="none" strike="noStrike">
                        <a:effectLst/>
                        <a:latin typeface="+mj-ea"/>
                        <a:ea typeface="+mj-ea"/>
                      </a:endParaRPr>
                    </a:p>
                  </a:txBody>
                  <a:tcPr marL="157954" marR="4050" marT="4049" marB="0" anchor="ctr"/>
                </a:tc>
                <a:tc>
                  <a:txBody>
                    <a:bodyPr/>
                    <a:lstStyle/>
                    <a:p>
                      <a:pPr algn="ctr" fontAlgn="ctr"/>
                      <a:r>
                        <a:rPr lang="en-US" altLang="zh-CN" sz="900" u="none" strike="noStrike">
                          <a:effectLst/>
                          <a:latin typeface="+mj-ea"/>
                          <a:ea typeface="+mj-ea"/>
                        </a:rPr>
                        <a:t>26</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处置固定资产和无形资产所收回的现金</a:t>
                      </a:r>
                      <a:endParaRPr lang="zh-CN" altLang="en-US" sz="900" b="0" i="0" u="none" strike="noStrike">
                        <a:effectLst/>
                        <a:latin typeface="+mj-ea"/>
                        <a:ea typeface="+mj-ea"/>
                      </a:endParaRPr>
                    </a:p>
                  </a:txBody>
                  <a:tcPr marL="157954" marR="4050" marT="4049" marB="0" anchor="ctr"/>
                </a:tc>
                <a:tc>
                  <a:txBody>
                    <a:bodyPr/>
                    <a:lstStyle/>
                    <a:p>
                      <a:pPr algn="ctr" fontAlgn="ctr"/>
                      <a:r>
                        <a:rPr lang="en-US" altLang="zh-CN" sz="900" u="none" strike="noStrike">
                          <a:effectLst/>
                          <a:latin typeface="+mj-ea"/>
                          <a:ea typeface="+mj-ea"/>
                        </a:rPr>
                        <a:t>27</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收到的其他与投资活动有关的现金</a:t>
                      </a:r>
                      <a:endParaRPr lang="zh-CN" altLang="en-US" sz="900" b="0" i="0" u="none" strike="noStrike">
                        <a:effectLst/>
                        <a:latin typeface="+mj-ea"/>
                        <a:ea typeface="+mj-ea"/>
                      </a:endParaRPr>
                    </a:p>
                  </a:txBody>
                  <a:tcPr marL="157954" marR="4050" marT="4049" marB="0" anchor="ctr"/>
                </a:tc>
                <a:tc>
                  <a:txBody>
                    <a:bodyPr/>
                    <a:lstStyle/>
                    <a:p>
                      <a:pPr algn="ctr" fontAlgn="ctr"/>
                      <a:r>
                        <a:rPr lang="en-US" altLang="zh-CN" sz="900" u="none" strike="noStrike">
                          <a:effectLst/>
                          <a:latin typeface="+mj-ea"/>
                          <a:ea typeface="+mj-ea"/>
                        </a:rPr>
                        <a:t>30</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ctr" fontAlgn="ctr"/>
                      <a:r>
                        <a:rPr lang="zh-CN" altLang="en-US" sz="900" u="none" strike="noStrike">
                          <a:effectLst/>
                          <a:latin typeface="+mj-ea"/>
                          <a:ea typeface="+mj-ea"/>
                        </a:rPr>
                        <a:t>现金流入小计</a:t>
                      </a:r>
                      <a:endParaRPr lang="zh-CN" altLang="en-US" sz="900" b="0" i="0" u="none" strike="noStrike">
                        <a:effectLst/>
                        <a:latin typeface="+mj-ea"/>
                        <a:ea typeface="+mj-ea"/>
                      </a:endParaRPr>
                    </a:p>
                  </a:txBody>
                  <a:tcPr marL="4050" marR="4050" marT="4049" marB="0" anchor="ctr"/>
                </a:tc>
                <a:tc>
                  <a:txBody>
                    <a:bodyPr/>
                    <a:lstStyle/>
                    <a:p>
                      <a:pPr algn="ctr" fontAlgn="ctr"/>
                      <a:r>
                        <a:rPr lang="en-US" altLang="zh-CN" sz="900" u="none" strike="noStrike">
                          <a:effectLst/>
                          <a:latin typeface="+mj-ea"/>
                          <a:ea typeface="+mj-ea"/>
                        </a:rPr>
                        <a:t>34</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购建固定资产和无形资产所支付的现金</a:t>
                      </a:r>
                      <a:endParaRPr lang="zh-CN" altLang="en-US" sz="900" b="0" i="0" u="none" strike="noStrike">
                        <a:effectLst/>
                        <a:latin typeface="+mj-ea"/>
                        <a:ea typeface="+mj-ea"/>
                      </a:endParaRPr>
                    </a:p>
                  </a:txBody>
                  <a:tcPr marL="157954" marR="4050" marT="4049" marB="0" anchor="ctr"/>
                </a:tc>
                <a:tc>
                  <a:txBody>
                    <a:bodyPr/>
                    <a:lstStyle/>
                    <a:p>
                      <a:pPr algn="ctr" fontAlgn="ctr"/>
                      <a:r>
                        <a:rPr lang="en-US" altLang="zh-CN" sz="900" u="none" strike="noStrike">
                          <a:effectLst/>
                          <a:latin typeface="+mj-ea"/>
                          <a:ea typeface="+mj-ea"/>
                        </a:rPr>
                        <a:t>35</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对外投资所支付的现金</a:t>
                      </a:r>
                      <a:endParaRPr lang="zh-CN" altLang="en-US" sz="900" b="0" i="0" u="none" strike="noStrike">
                        <a:effectLst/>
                        <a:latin typeface="+mj-ea"/>
                        <a:ea typeface="+mj-ea"/>
                      </a:endParaRPr>
                    </a:p>
                  </a:txBody>
                  <a:tcPr marL="157954" marR="4050" marT="4049" marB="0" anchor="ctr"/>
                </a:tc>
                <a:tc>
                  <a:txBody>
                    <a:bodyPr/>
                    <a:lstStyle/>
                    <a:p>
                      <a:pPr algn="ctr" fontAlgn="ctr"/>
                      <a:r>
                        <a:rPr lang="en-US" altLang="zh-CN" sz="900" u="none" strike="noStrike">
                          <a:effectLst/>
                          <a:latin typeface="+mj-ea"/>
                          <a:ea typeface="+mj-ea"/>
                        </a:rPr>
                        <a:t>36</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支付的其他与投资活动有关的现金</a:t>
                      </a:r>
                      <a:endParaRPr lang="zh-CN" altLang="en-US" sz="900" b="0" i="0" u="none" strike="noStrike">
                        <a:effectLst/>
                        <a:latin typeface="+mj-ea"/>
                        <a:ea typeface="+mj-ea"/>
                      </a:endParaRPr>
                    </a:p>
                  </a:txBody>
                  <a:tcPr marL="157954" marR="4050" marT="4049" marB="0" anchor="ctr"/>
                </a:tc>
                <a:tc>
                  <a:txBody>
                    <a:bodyPr/>
                    <a:lstStyle/>
                    <a:p>
                      <a:pPr algn="ctr" fontAlgn="ctr"/>
                      <a:r>
                        <a:rPr lang="en-US" altLang="zh-CN" sz="900" u="none" strike="noStrike">
                          <a:effectLst/>
                          <a:latin typeface="+mj-ea"/>
                          <a:ea typeface="+mj-ea"/>
                        </a:rPr>
                        <a:t>39</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ctr" fontAlgn="ctr"/>
                      <a:r>
                        <a:rPr lang="zh-CN" altLang="en-US" sz="900" u="none" strike="noStrike">
                          <a:effectLst/>
                          <a:latin typeface="+mj-ea"/>
                          <a:ea typeface="+mj-ea"/>
                        </a:rPr>
                        <a:t>现金流出小计</a:t>
                      </a:r>
                      <a:endParaRPr lang="zh-CN" altLang="en-US" sz="900" b="0" i="0" u="none" strike="noStrike">
                        <a:effectLst/>
                        <a:latin typeface="+mj-ea"/>
                        <a:ea typeface="+mj-ea"/>
                      </a:endParaRPr>
                    </a:p>
                  </a:txBody>
                  <a:tcPr marL="4050" marR="4050" marT="4049" marB="0" anchor="ctr"/>
                </a:tc>
                <a:tc>
                  <a:txBody>
                    <a:bodyPr/>
                    <a:lstStyle/>
                    <a:p>
                      <a:pPr algn="ctr" fontAlgn="ctr"/>
                      <a:r>
                        <a:rPr lang="en-US" altLang="zh-CN" sz="900" u="none" strike="noStrike">
                          <a:effectLst/>
                          <a:latin typeface="+mj-ea"/>
                          <a:ea typeface="+mj-ea"/>
                        </a:rPr>
                        <a:t>43</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ctr" fontAlgn="ctr"/>
                      <a:r>
                        <a:rPr lang="zh-CN" altLang="en-US" sz="900" u="none" strike="noStrike">
                          <a:effectLst/>
                          <a:latin typeface="+mj-ea"/>
                          <a:ea typeface="+mj-ea"/>
                        </a:rPr>
                        <a:t>投资活动产生的现金流量净额</a:t>
                      </a:r>
                      <a:endParaRPr lang="zh-CN" altLang="en-US" sz="900" b="0" i="0" u="none" strike="noStrike">
                        <a:effectLst/>
                        <a:latin typeface="+mj-ea"/>
                        <a:ea typeface="+mj-ea"/>
                      </a:endParaRPr>
                    </a:p>
                  </a:txBody>
                  <a:tcPr marL="4050" marR="4050" marT="4049" marB="0" anchor="ctr"/>
                </a:tc>
                <a:tc>
                  <a:txBody>
                    <a:bodyPr/>
                    <a:lstStyle/>
                    <a:p>
                      <a:pPr algn="ctr" fontAlgn="ctr"/>
                      <a:r>
                        <a:rPr lang="en-US" altLang="zh-CN" sz="900" u="none" strike="noStrike">
                          <a:effectLst/>
                          <a:latin typeface="+mj-ea"/>
                          <a:ea typeface="+mj-ea"/>
                        </a:rPr>
                        <a:t>44</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三、筹资活动产生的现金流量：</a:t>
                      </a:r>
                      <a:endParaRPr lang="zh-CN" altLang="en-US" sz="900" b="0" i="0" u="none" strike="noStrike">
                        <a:effectLst/>
                        <a:latin typeface="+mj-ea"/>
                        <a:ea typeface="+mj-ea"/>
                      </a:endParaRPr>
                    </a:p>
                  </a:txBody>
                  <a:tcPr marL="4050" marR="4050" marT="4049" marB="0" anchor="ctr"/>
                </a:tc>
                <a:tc>
                  <a:txBody>
                    <a:bodyPr/>
                    <a:lstStyle/>
                    <a:p>
                      <a:pPr algn="ctr"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借款所收到的现金</a:t>
                      </a:r>
                      <a:endParaRPr lang="zh-CN" altLang="en-US" sz="900" b="0" i="0" u="none" strike="noStrike">
                        <a:effectLst/>
                        <a:latin typeface="+mj-ea"/>
                        <a:ea typeface="+mj-ea"/>
                      </a:endParaRPr>
                    </a:p>
                  </a:txBody>
                  <a:tcPr marL="157954" marR="4050" marT="4049" marB="0" anchor="ctr"/>
                </a:tc>
                <a:tc>
                  <a:txBody>
                    <a:bodyPr/>
                    <a:lstStyle/>
                    <a:p>
                      <a:pPr algn="ctr" fontAlgn="ctr"/>
                      <a:r>
                        <a:rPr lang="en-US" altLang="zh-CN" sz="900" u="none" strike="noStrike">
                          <a:effectLst/>
                          <a:latin typeface="+mj-ea"/>
                          <a:ea typeface="+mj-ea"/>
                        </a:rPr>
                        <a:t>45</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收到的其他与筹资活动有关的现金</a:t>
                      </a:r>
                      <a:endParaRPr lang="zh-CN" altLang="en-US" sz="900" b="0" i="0" u="none" strike="noStrike">
                        <a:effectLst/>
                        <a:latin typeface="+mj-ea"/>
                        <a:ea typeface="+mj-ea"/>
                      </a:endParaRPr>
                    </a:p>
                  </a:txBody>
                  <a:tcPr marL="157954" marR="4050" marT="4049" marB="0" anchor="ctr"/>
                </a:tc>
                <a:tc>
                  <a:txBody>
                    <a:bodyPr/>
                    <a:lstStyle/>
                    <a:p>
                      <a:pPr algn="ctr" fontAlgn="ctr"/>
                      <a:r>
                        <a:rPr lang="en-US" altLang="zh-CN" sz="900" u="none" strike="noStrike">
                          <a:effectLst/>
                          <a:latin typeface="+mj-ea"/>
                          <a:ea typeface="+mj-ea"/>
                        </a:rPr>
                        <a:t>48</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ctr" fontAlgn="ctr"/>
                      <a:r>
                        <a:rPr lang="zh-CN" altLang="en-US" sz="900" u="none" strike="noStrike">
                          <a:effectLst/>
                          <a:latin typeface="+mj-ea"/>
                          <a:ea typeface="+mj-ea"/>
                        </a:rPr>
                        <a:t>现金流入小计</a:t>
                      </a:r>
                      <a:endParaRPr lang="zh-CN" altLang="en-US" sz="900" b="0" i="0" u="none" strike="noStrike">
                        <a:effectLst/>
                        <a:latin typeface="+mj-ea"/>
                        <a:ea typeface="+mj-ea"/>
                      </a:endParaRPr>
                    </a:p>
                  </a:txBody>
                  <a:tcPr marL="4050" marR="4050" marT="4049" marB="0" anchor="ctr"/>
                </a:tc>
                <a:tc>
                  <a:txBody>
                    <a:bodyPr/>
                    <a:lstStyle/>
                    <a:p>
                      <a:pPr algn="ctr" fontAlgn="ctr"/>
                      <a:r>
                        <a:rPr lang="en-US" altLang="zh-CN" sz="900" u="none" strike="noStrike">
                          <a:effectLst/>
                          <a:latin typeface="+mj-ea"/>
                          <a:ea typeface="+mj-ea"/>
                        </a:rPr>
                        <a:t>50</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偿还借款所支付的现金</a:t>
                      </a:r>
                      <a:endParaRPr lang="zh-CN" altLang="en-US" sz="900" b="0" i="0" u="none" strike="noStrike">
                        <a:effectLst/>
                        <a:latin typeface="+mj-ea"/>
                        <a:ea typeface="+mj-ea"/>
                      </a:endParaRPr>
                    </a:p>
                  </a:txBody>
                  <a:tcPr marL="157954" marR="4050" marT="4049" marB="0" anchor="ctr"/>
                </a:tc>
                <a:tc>
                  <a:txBody>
                    <a:bodyPr/>
                    <a:lstStyle/>
                    <a:p>
                      <a:pPr algn="ctr" fontAlgn="ctr"/>
                      <a:r>
                        <a:rPr lang="en-US" altLang="zh-CN" sz="900" u="none" strike="noStrike">
                          <a:effectLst/>
                          <a:latin typeface="+mj-ea"/>
                          <a:ea typeface="+mj-ea"/>
                        </a:rPr>
                        <a:t>51</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偿还利息所支付的现金</a:t>
                      </a:r>
                      <a:endParaRPr lang="zh-CN" altLang="en-US" sz="900" b="0" i="0" u="none" strike="noStrike">
                        <a:effectLst/>
                        <a:latin typeface="+mj-ea"/>
                        <a:ea typeface="+mj-ea"/>
                      </a:endParaRPr>
                    </a:p>
                  </a:txBody>
                  <a:tcPr marL="157954" marR="4050" marT="4049" marB="0" anchor="ctr"/>
                </a:tc>
                <a:tc>
                  <a:txBody>
                    <a:bodyPr/>
                    <a:lstStyle/>
                    <a:p>
                      <a:pPr algn="ctr" fontAlgn="ctr"/>
                      <a:r>
                        <a:rPr lang="en-US" altLang="zh-CN" sz="900" u="none" strike="noStrike">
                          <a:effectLst/>
                          <a:latin typeface="+mj-ea"/>
                          <a:ea typeface="+mj-ea"/>
                        </a:rPr>
                        <a:t>52</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支付的其他与筹资活动有关的现金</a:t>
                      </a:r>
                      <a:endParaRPr lang="zh-CN" altLang="en-US" sz="900" b="0" i="0" u="none" strike="noStrike">
                        <a:effectLst/>
                        <a:latin typeface="+mj-ea"/>
                        <a:ea typeface="+mj-ea"/>
                      </a:endParaRPr>
                    </a:p>
                  </a:txBody>
                  <a:tcPr marL="157954" marR="4050" marT="4049" marB="0" anchor="ctr"/>
                </a:tc>
                <a:tc>
                  <a:txBody>
                    <a:bodyPr/>
                    <a:lstStyle/>
                    <a:p>
                      <a:pPr algn="ctr" fontAlgn="ctr"/>
                      <a:r>
                        <a:rPr lang="en-US" altLang="zh-CN" sz="900" u="none" strike="noStrike">
                          <a:effectLst/>
                          <a:latin typeface="+mj-ea"/>
                          <a:ea typeface="+mj-ea"/>
                        </a:rPr>
                        <a:t>55</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ctr" fontAlgn="ctr"/>
                      <a:r>
                        <a:rPr lang="zh-CN" altLang="en-US" sz="900" u="none" strike="noStrike">
                          <a:effectLst/>
                          <a:latin typeface="+mj-ea"/>
                          <a:ea typeface="+mj-ea"/>
                        </a:rPr>
                        <a:t>现金流出小计</a:t>
                      </a:r>
                      <a:endParaRPr lang="zh-CN" altLang="en-US" sz="900" b="0" i="0" u="none" strike="noStrike">
                        <a:effectLst/>
                        <a:latin typeface="+mj-ea"/>
                        <a:ea typeface="+mj-ea"/>
                      </a:endParaRPr>
                    </a:p>
                  </a:txBody>
                  <a:tcPr marL="4050" marR="4050" marT="4049" marB="0" anchor="ctr"/>
                </a:tc>
                <a:tc>
                  <a:txBody>
                    <a:bodyPr/>
                    <a:lstStyle/>
                    <a:p>
                      <a:pPr algn="ctr" fontAlgn="ctr"/>
                      <a:r>
                        <a:rPr lang="en-US" altLang="zh-CN" sz="900" u="none" strike="noStrike">
                          <a:effectLst/>
                          <a:latin typeface="+mj-ea"/>
                          <a:ea typeface="+mj-ea"/>
                        </a:rPr>
                        <a:t>58</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ctr" fontAlgn="ctr"/>
                      <a:r>
                        <a:rPr lang="zh-CN" altLang="en-US" sz="900" u="none" strike="noStrike">
                          <a:effectLst/>
                          <a:latin typeface="+mj-ea"/>
                          <a:ea typeface="+mj-ea"/>
                        </a:rPr>
                        <a:t>筹资活动产生的现金流量净额</a:t>
                      </a:r>
                      <a:endParaRPr lang="zh-CN" altLang="en-US" sz="900" b="0" i="0" u="none" strike="noStrike">
                        <a:effectLst/>
                        <a:latin typeface="+mj-ea"/>
                        <a:ea typeface="+mj-ea"/>
                      </a:endParaRPr>
                    </a:p>
                  </a:txBody>
                  <a:tcPr marL="4050" marR="4050" marT="4049" marB="0" anchor="ctr"/>
                </a:tc>
                <a:tc>
                  <a:txBody>
                    <a:bodyPr/>
                    <a:lstStyle/>
                    <a:p>
                      <a:pPr algn="ctr" fontAlgn="ctr"/>
                      <a:r>
                        <a:rPr lang="en-US" altLang="zh-CN" sz="900" u="none" strike="noStrike">
                          <a:effectLst/>
                          <a:latin typeface="+mj-ea"/>
                          <a:ea typeface="+mj-ea"/>
                        </a:rPr>
                        <a:t>59</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四、汇率变动对现金的影响额</a:t>
                      </a:r>
                      <a:endParaRPr lang="zh-CN" altLang="en-US" sz="900" b="0" i="0" u="none" strike="noStrike">
                        <a:effectLst/>
                        <a:latin typeface="+mj-ea"/>
                        <a:ea typeface="+mj-ea"/>
                      </a:endParaRPr>
                    </a:p>
                  </a:txBody>
                  <a:tcPr marL="4050" marR="4050" marT="4049" marB="0" anchor="ctr"/>
                </a:tc>
                <a:tc>
                  <a:txBody>
                    <a:bodyPr/>
                    <a:lstStyle/>
                    <a:p>
                      <a:pPr algn="ctr" fontAlgn="ctr"/>
                      <a:r>
                        <a:rPr lang="en-US" altLang="zh-CN" sz="900" u="none" strike="noStrike">
                          <a:effectLst/>
                          <a:latin typeface="+mj-ea"/>
                          <a:ea typeface="+mj-ea"/>
                        </a:rPr>
                        <a:t>60</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a:effectLst/>
                          <a:latin typeface="+mj-ea"/>
                          <a:ea typeface="+mj-ea"/>
                        </a:rPr>
                        <a:t>　</a:t>
                      </a:r>
                      <a:endParaRPr lang="zh-CN" altLang="en-US" sz="900" b="0" i="0" u="none" strike="noStrike">
                        <a:effectLst/>
                        <a:latin typeface="+mj-ea"/>
                        <a:ea typeface="+mj-ea"/>
                      </a:endParaRPr>
                    </a:p>
                  </a:txBody>
                  <a:tcPr marL="4050" marR="4050" marT="4049" marB="0" anchor="ctr"/>
                </a:tc>
              </a:tr>
              <a:tr h="137666">
                <a:tc>
                  <a:txBody>
                    <a:bodyPr/>
                    <a:lstStyle/>
                    <a:p>
                      <a:pPr algn="l" fontAlgn="ctr"/>
                      <a:r>
                        <a:rPr lang="zh-CN" altLang="en-US" sz="900" u="none" strike="noStrike">
                          <a:effectLst/>
                          <a:latin typeface="+mj-ea"/>
                          <a:ea typeface="+mj-ea"/>
                        </a:rPr>
                        <a:t>五、现金及现金等价物净增加额</a:t>
                      </a:r>
                      <a:endParaRPr lang="zh-CN" altLang="en-US" sz="900" b="0" i="0" u="none" strike="noStrike">
                        <a:effectLst/>
                        <a:latin typeface="+mj-ea"/>
                        <a:ea typeface="+mj-ea"/>
                      </a:endParaRPr>
                    </a:p>
                  </a:txBody>
                  <a:tcPr marL="4050" marR="4050" marT="4049" marB="0" anchor="ctr"/>
                </a:tc>
                <a:tc>
                  <a:txBody>
                    <a:bodyPr/>
                    <a:lstStyle/>
                    <a:p>
                      <a:pPr algn="ctr" fontAlgn="ctr"/>
                      <a:r>
                        <a:rPr lang="en-US" altLang="zh-CN" sz="900" u="none" strike="noStrike">
                          <a:effectLst/>
                          <a:latin typeface="+mj-ea"/>
                          <a:ea typeface="+mj-ea"/>
                        </a:rPr>
                        <a:t>61</a:t>
                      </a:r>
                      <a:endParaRPr lang="en-US" altLang="zh-CN" sz="900" b="0" i="0" u="none" strike="noStrike">
                        <a:effectLst/>
                        <a:latin typeface="+mj-ea"/>
                        <a:ea typeface="+mj-ea"/>
                      </a:endParaRPr>
                    </a:p>
                  </a:txBody>
                  <a:tcPr marL="4050" marR="4050" marT="4049" marB="0" anchor="ctr"/>
                </a:tc>
                <a:tc>
                  <a:txBody>
                    <a:bodyPr/>
                    <a:lstStyle/>
                    <a:p>
                      <a:pPr algn="l" fontAlgn="ctr"/>
                      <a:r>
                        <a:rPr lang="zh-CN" altLang="en-US" sz="900" u="none" strike="noStrike" dirty="0">
                          <a:effectLst/>
                          <a:latin typeface="+mj-ea"/>
                          <a:ea typeface="+mj-ea"/>
                        </a:rPr>
                        <a:t>　</a:t>
                      </a:r>
                      <a:endParaRPr lang="zh-CN" altLang="en-US" sz="900" b="0" i="0" u="none" strike="noStrike" dirty="0">
                        <a:effectLst/>
                        <a:latin typeface="+mj-ea"/>
                        <a:ea typeface="+mj-ea"/>
                      </a:endParaRPr>
                    </a:p>
                  </a:txBody>
                  <a:tcPr marL="4050" marR="4050" marT="4049" marB="0" anchor="ctr"/>
                </a:tc>
              </a:tr>
            </a:tbl>
          </a:graphicData>
        </a:graphic>
      </p:graphicFrame>
    </p:spTree>
    <p:extLst>
      <p:ext uri="{BB962C8B-B14F-4D97-AF65-F5344CB8AC3E}">
        <p14:creationId xmlns:p14="http://schemas.microsoft.com/office/powerpoint/2010/main" val="1577029038"/>
      </p:ext>
    </p:extLst>
  </p:cSld>
  <p:clrMapOvr>
    <a:masterClrMapping/>
  </p:clrMapOvr>
  <p:transition spd="med"/>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标题 1"/>
          <p:cNvSpPr>
            <a:spLocks noGrp="1"/>
          </p:cNvSpPr>
          <p:nvPr>
            <p:ph type="title"/>
          </p:nvPr>
        </p:nvSpPr>
        <p:spPr/>
        <p:txBody>
          <a:bodyPr/>
          <a:lstStyle/>
          <a:p>
            <a:r>
              <a:rPr lang="zh-CN" altLang="en-US" smtClean="0"/>
              <a:t>现金概念及现金流量表结构</a:t>
            </a:r>
          </a:p>
        </p:txBody>
      </p:sp>
      <p:sp>
        <p:nvSpPr>
          <p:cNvPr id="97283" name="内容占位符 2"/>
          <p:cNvSpPr>
            <a:spLocks noGrp="1"/>
          </p:cNvSpPr>
          <p:nvPr>
            <p:ph idx="1"/>
          </p:nvPr>
        </p:nvSpPr>
        <p:spPr/>
        <p:txBody>
          <a:bodyPr/>
          <a:lstStyle/>
          <a:p>
            <a:r>
              <a:rPr lang="zh-CN" altLang="zh-CN" dirty="0" smtClean="0"/>
              <a:t>现金，是指民间非营利组织的库存现金以及可以随时用于支付的存款，包括现金、可以随时用于支付的银行存款和其他货币资金；</a:t>
            </a:r>
            <a:r>
              <a:rPr lang="zh-CN" altLang="zh-CN" dirty="0" smtClean="0">
                <a:solidFill>
                  <a:srgbClr val="FF0000"/>
                </a:solidFill>
              </a:rPr>
              <a:t>现金等价物</a:t>
            </a:r>
            <a:r>
              <a:rPr lang="zh-CN" altLang="zh-CN" dirty="0" smtClean="0">
                <a:solidFill>
                  <a:srgbClr val="0000FF"/>
                </a:solidFill>
              </a:rPr>
              <a:t>，</a:t>
            </a:r>
            <a:r>
              <a:rPr lang="zh-CN" altLang="zh-CN" dirty="0" smtClean="0"/>
              <a:t>是指民间非营利组织持有的期限短、流动性强、易于转换为已知金额现金、价值变动风险很小的投资（除特别指明外，以下所指的现金均包含现金等价物）</a:t>
            </a:r>
            <a:r>
              <a:rPr lang="zh-CN" altLang="en-US" dirty="0" smtClean="0"/>
              <a:t>，</a:t>
            </a:r>
            <a:r>
              <a:rPr lang="zh-CN" altLang="en-US" dirty="0" smtClean="0">
                <a:solidFill>
                  <a:srgbClr val="FF0000"/>
                </a:solidFill>
              </a:rPr>
              <a:t>如</a:t>
            </a:r>
            <a:r>
              <a:rPr lang="en-US" altLang="zh-CN" dirty="0" smtClean="0">
                <a:solidFill>
                  <a:srgbClr val="FF0000"/>
                </a:solidFill>
              </a:rPr>
              <a:t>3</a:t>
            </a:r>
            <a:r>
              <a:rPr lang="zh-CN" altLang="en-US" dirty="0" smtClean="0">
                <a:solidFill>
                  <a:srgbClr val="FF0000"/>
                </a:solidFill>
              </a:rPr>
              <a:t>个月内到期的国债投资</a:t>
            </a:r>
            <a:r>
              <a:rPr lang="zh-CN" altLang="zh-CN" dirty="0" smtClean="0">
                <a:solidFill>
                  <a:srgbClr val="0000FF"/>
                </a:solidFill>
              </a:rPr>
              <a:t>。</a:t>
            </a:r>
            <a:endParaRPr lang="en-US" altLang="zh-CN" dirty="0" smtClean="0">
              <a:solidFill>
                <a:srgbClr val="0000FF"/>
              </a:solidFill>
            </a:endParaRPr>
          </a:p>
          <a:p>
            <a:r>
              <a:rPr lang="zh-CN" altLang="en-US" dirty="0" smtClean="0"/>
              <a:t>包括：</a:t>
            </a:r>
            <a:r>
              <a:rPr lang="zh-CN" altLang="zh-CN" dirty="0" smtClean="0">
                <a:solidFill>
                  <a:srgbClr val="FF0000"/>
                </a:solidFill>
              </a:rPr>
              <a:t>业务</a:t>
            </a:r>
            <a:r>
              <a:rPr lang="zh-CN" altLang="zh-CN" dirty="0" smtClean="0"/>
              <a:t>活动产生的现金流量、</a:t>
            </a:r>
            <a:r>
              <a:rPr lang="zh-CN" altLang="zh-CN" dirty="0" smtClean="0">
                <a:solidFill>
                  <a:srgbClr val="FF0000"/>
                </a:solidFill>
              </a:rPr>
              <a:t>投资</a:t>
            </a:r>
            <a:r>
              <a:rPr lang="zh-CN" altLang="zh-CN" dirty="0" smtClean="0"/>
              <a:t>活动产生的现金流量和</a:t>
            </a:r>
            <a:r>
              <a:rPr lang="zh-CN" altLang="zh-CN" dirty="0" smtClean="0">
                <a:solidFill>
                  <a:srgbClr val="FF0000"/>
                </a:solidFill>
              </a:rPr>
              <a:t>筹资</a:t>
            </a:r>
            <a:r>
              <a:rPr lang="zh-CN" altLang="zh-CN" dirty="0" smtClean="0"/>
              <a:t>活动产生的现金流量。</a:t>
            </a:r>
            <a:r>
              <a:rPr lang="zh-CN" altLang="en-US" dirty="0" smtClean="0"/>
              <a:t>每个类别均区分现金</a:t>
            </a:r>
            <a:r>
              <a:rPr lang="zh-CN" altLang="en-US" dirty="0" smtClean="0">
                <a:solidFill>
                  <a:srgbClr val="FF0000"/>
                </a:solidFill>
              </a:rPr>
              <a:t>流入</a:t>
            </a:r>
            <a:r>
              <a:rPr lang="zh-CN" altLang="en-US" dirty="0" smtClean="0"/>
              <a:t>和现金</a:t>
            </a:r>
            <a:r>
              <a:rPr lang="zh-CN" altLang="en-US" dirty="0" smtClean="0">
                <a:solidFill>
                  <a:srgbClr val="FF0000"/>
                </a:solidFill>
              </a:rPr>
              <a:t>流出</a:t>
            </a:r>
            <a:r>
              <a:rPr lang="zh-CN" altLang="en-US" dirty="0" smtClean="0"/>
              <a:t>以及现金流量</a:t>
            </a:r>
            <a:r>
              <a:rPr lang="zh-CN" altLang="en-US" dirty="0" smtClean="0">
                <a:solidFill>
                  <a:srgbClr val="FF0000"/>
                </a:solidFill>
              </a:rPr>
              <a:t>净额</a:t>
            </a:r>
            <a:r>
              <a:rPr lang="zh-CN" altLang="en-US" dirty="0" smtClean="0"/>
              <a:t>。</a:t>
            </a:r>
            <a:endParaRPr lang="zh-CN" altLang="zh-CN" dirty="0" smtClean="0"/>
          </a:p>
        </p:txBody>
      </p:sp>
    </p:spTree>
    <p:extLst>
      <p:ext uri="{BB962C8B-B14F-4D97-AF65-F5344CB8AC3E}">
        <p14:creationId xmlns:p14="http://schemas.microsoft.com/office/powerpoint/2010/main" val="1763381595"/>
      </p:ext>
    </p:extLst>
  </p:cSld>
  <p:clrMapOvr>
    <a:masterClrMapping/>
  </p:clrMapOvr>
  <p:transition spd="med"/>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标题 1"/>
          <p:cNvSpPr>
            <a:spLocks noGrp="1"/>
          </p:cNvSpPr>
          <p:nvPr>
            <p:ph type="title"/>
          </p:nvPr>
        </p:nvSpPr>
        <p:spPr/>
        <p:txBody>
          <a:bodyPr/>
          <a:lstStyle/>
          <a:p>
            <a:r>
              <a:rPr lang="zh-CN" altLang="en-US" smtClean="0"/>
              <a:t>现金流量表编制方法</a:t>
            </a:r>
          </a:p>
        </p:txBody>
      </p:sp>
      <p:sp>
        <p:nvSpPr>
          <p:cNvPr id="98307" name="内容占位符 2"/>
          <p:cNvSpPr>
            <a:spLocks noGrp="1"/>
          </p:cNvSpPr>
          <p:nvPr>
            <p:ph idx="1"/>
          </p:nvPr>
        </p:nvSpPr>
        <p:spPr>
          <a:xfrm>
            <a:off x="15875" y="838200"/>
            <a:ext cx="8991600" cy="5638800"/>
          </a:xfrm>
        </p:spPr>
        <p:txBody>
          <a:bodyPr/>
          <a:lstStyle/>
          <a:p>
            <a:pPr>
              <a:spcBef>
                <a:spcPts val="200"/>
              </a:spcBef>
              <a:spcAft>
                <a:spcPts val="200"/>
              </a:spcAft>
            </a:pPr>
            <a:r>
              <a:rPr lang="zh-CN" altLang="zh-CN" sz="2400" dirty="0" smtClean="0"/>
              <a:t>民间非营利组织应当采用</a:t>
            </a:r>
            <a:r>
              <a:rPr lang="zh-CN" altLang="zh-CN" sz="2400" dirty="0" smtClean="0">
                <a:solidFill>
                  <a:srgbClr val="FF0000"/>
                </a:solidFill>
              </a:rPr>
              <a:t>直接法</a:t>
            </a:r>
            <a:r>
              <a:rPr lang="zh-CN" altLang="zh-CN" sz="2400" dirty="0" smtClean="0"/>
              <a:t>编制业务活动产生的现金流量。采用直接法编制业务活动现金流量时，有关现金流量的信息可以从会计记录中直接获得，也可以在业务活动表收入和费用数据基础上，通过</a:t>
            </a:r>
            <a:r>
              <a:rPr lang="zh-CN" altLang="zh-CN" sz="2400" dirty="0" smtClean="0">
                <a:solidFill>
                  <a:srgbClr val="FF0000"/>
                </a:solidFill>
              </a:rPr>
              <a:t>调整</a:t>
            </a:r>
            <a:r>
              <a:rPr lang="zh-CN" altLang="zh-CN" sz="2400" dirty="0" smtClean="0"/>
              <a:t>存货和与业务活动有关的应收应付款项的</a:t>
            </a:r>
            <a:r>
              <a:rPr lang="zh-CN" altLang="zh-CN" sz="2400" dirty="0" smtClean="0">
                <a:solidFill>
                  <a:srgbClr val="FF0000"/>
                </a:solidFill>
              </a:rPr>
              <a:t>变动</a:t>
            </a:r>
            <a:r>
              <a:rPr lang="zh-CN" altLang="zh-CN" sz="2400" dirty="0" smtClean="0"/>
              <a:t>、投资以及固定资产折旧、无形资产摊销等项目后获得。</a:t>
            </a:r>
            <a:endParaRPr lang="en-US" altLang="zh-CN" sz="2400" dirty="0" smtClean="0"/>
          </a:p>
          <a:p>
            <a:pPr>
              <a:spcBef>
                <a:spcPts val="200"/>
              </a:spcBef>
              <a:spcAft>
                <a:spcPts val="200"/>
              </a:spcAft>
            </a:pPr>
            <a:r>
              <a:rPr lang="zh-CN" altLang="en-US" sz="2400" dirty="0" smtClean="0"/>
              <a:t>（</a:t>
            </a:r>
            <a:r>
              <a:rPr lang="en-US" altLang="zh-CN" sz="2400" dirty="0" smtClean="0"/>
              <a:t>1</a:t>
            </a:r>
            <a:r>
              <a:rPr lang="zh-CN" altLang="en-US" sz="2400" dirty="0" smtClean="0"/>
              <a:t>）</a:t>
            </a:r>
            <a:r>
              <a:rPr lang="zh-CN" altLang="zh-CN" sz="2400" dirty="0" smtClean="0"/>
              <a:t>从会计记录中直接获得</a:t>
            </a:r>
            <a:r>
              <a:rPr lang="zh-CN" altLang="en-US" sz="2400" dirty="0" smtClean="0"/>
              <a:t>：平时核算就对现金流量项目进行核算或者分析现金、银行存款、其他货币资金发生情况进行填报。</a:t>
            </a:r>
            <a:endParaRPr lang="en-US" altLang="zh-CN" sz="2400" dirty="0" smtClean="0"/>
          </a:p>
          <a:p>
            <a:pPr>
              <a:spcBef>
                <a:spcPts val="200"/>
              </a:spcBef>
              <a:spcAft>
                <a:spcPts val="200"/>
              </a:spcAft>
            </a:pPr>
            <a:r>
              <a:rPr lang="zh-CN" altLang="en-US" sz="2400" dirty="0" smtClean="0"/>
              <a:t>（</a:t>
            </a:r>
            <a:r>
              <a:rPr lang="en-US" altLang="zh-CN" sz="2400" dirty="0" smtClean="0"/>
              <a:t>2</a:t>
            </a:r>
            <a:r>
              <a:rPr lang="zh-CN" altLang="en-US" sz="2400" dirty="0" smtClean="0"/>
              <a:t>）</a:t>
            </a:r>
            <a:r>
              <a:rPr lang="zh-CN" altLang="zh-CN" sz="2400" dirty="0" smtClean="0"/>
              <a:t>在业务活动表收入和费用数据基础上，通过调整存货和与业务活动有关的应收应付款项的变动、投资以及固定资产折旧、无形资产摊销等项目后获得</a:t>
            </a:r>
            <a:r>
              <a:rPr lang="zh-CN" altLang="en-US" sz="2400" dirty="0" smtClean="0"/>
              <a:t>。</a:t>
            </a:r>
            <a:r>
              <a:rPr lang="zh-CN" altLang="en-US" sz="2400" dirty="0" smtClean="0">
                <a:solidFill>
                  <a:srgbClr val="FF0000"/>
                </a:solidFill>
              </a:rPr>
              <a:t>如：存货增加，增加部分未反映在业务活动表，但是导致现金流出；应收账款增加，导致部分收入未能收回，现金流入减少；应付账款增加，部分货款未支付，现金流出减少</a:t>
            </a:r>
            <a:r>
              <a:rPr lang="en-US" altLang="zh-CN" sz="2400" dirty="0" smtClean="0">
                <a:solidFill>
                  <a:srgbClr val="FF0000"/>
                </a:solidFill>
              </a:rPr>
              <a:t>……</a:t>
            </a:r>
          </a:p>
          <a:p>
            <a:pPr>
              <a:spcBef>
                <a:spcPts val="200"/>
              </a:spcBef>
              <a:spcAft>
                <a:spcPts val="200"/>
              </a:spcAft>
            </a:pPr>
            <a:endParaRPr lang="zh-CN" altLang="en-US" sz="2400" dirty="0" smtClean="0"/>
          </a:p>
        </p:txBody>
      </p:sp>
    </p:spTree>
    <p:extLst>
      <p:ext uri="{BB962C8B-B14F-4D97-AF65-F5344CB8AC3E}">
        <p14:creationId xmlns:p14="http://schemas.microsoft.com/office/powerpoint/2010/main" val="1463395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23528" y="1268412"/>
            <a:ext cx="8496944" cy="4896891"/>
          </a:xfrm>
        </p:spPr>
        <p:txBody>
          <a:bodyPr/>
          <a:lstStyle/>
          <a:p>
            <a:r>
              <a:rPr lang="zh-CN" altLang="en-US" dirty="0"/>
              <a:t>第五条 </a:t>
            </a:r>
            <a:r>
              <a:rPr lang="zh-CN" altLang="en-US" dirty="0">
                <a:solidFill>
                  <a:srgbClr val="FF0000"/>
                </a:solidFill>
              </a:rPr>
              <a:t>单位负责人</a:t>
            </a:r>
            <a:r>
              <a:rPr lang="zh-CN" altLang="en-US" dirty="0"/>
              <a:t>对本单位内部会计控制的</a:t>
            </a:r>
            <a:r>
              <a:rPr lang="zh-CN" altLang="en-US" dirty="0">
                <a:solidFill>
                  <a:srgbClr val="FF0000"/>
                </a:solidFill>
              </a:rPr>
              <a:t>建立健全及有效实施</a:t>
            </a:r>
            <a:r>
              <a:rPr lang="zh-CN" altLang="en-US" dirty="0"/>
              <a:t>负责</a:t>
            </a:r>
            <a:r>
              <a:rPr lang="zh-CN" altLang="en-US" dirty="0" smtClean="0"/>
              <a:t>。</a:t>
            </a:r>
            <a:endParaRPr lang="en-US" altLang="zh-CN" dirty="0" smtClean="0"/>
          </a:p>
          <a:p>
            <a:r>
              <a:rPr lang="zh-CN" altLang="en-US" dirty="0"/>
              <a:t>第八条 内部会计控制的内容主要包括：</a:t>
            </a:r>
            <a:r>
              <a:rPr lang="zh-CN" altLang="en-US" dirty="0">
                <a:solidFill>
                  <a:srgbClr val="FF0000"/>
                </a:solidFill>
              </a:rPr>
              <a:t>货币资金、实物资产、对外投资、工程项目、采购与付款、筹资、销售与收款、成本费用、担保</a:t>
            </a:r>
            <a:r>
              <a:rPr lang="zh-CN" altLang="en-US" dirty="0"/>
              <a:t>等经济业务的会计控制</a:t>
            </a:r>
            <a:r>
              <a:rPr lang="zh-CN" altLang="en-US" dirty="0" smtClean="0"/>
              <a:t>。</a:t>
            </a:r>
            <a:endParaRPr lang="en-US" altLang="zh-CN" dirty="0" smtClean="0"/>
          </a:p>
          <a:p>
            <a:r>
              <a:rPr lang="zh-CN" altLang="en-US" dirty="0"/>
              <a:t>第九条 单位应当对</a:t>
            </a:r>
            <a:r>
              <a:rPr lang="zh-CN" altLang="en-US" dirty="0">
                <a:solidFill>
                  <a:srgbClr val="FF0000"/>
                </a:solidFill>
              </a:rPr>
              <a:t>货币资金收支和保管</a:t>
            </a:r>
            <a:r>
              <a:rPr lang="zh-CN" altLang="en-US" dirty="0"/>
              <a:t>业务建立严格的</a:t>
            </a:r>
            <a:r>
              <a:rPr lang="zh-CN" altLang="en-US" dirty="0">
                <a:solidFill>
                  <a:srgbClr val="FF0000"/>
                </a:solidFill>
              </a:rPr>
              <a:t>授权批准制度</a:t>
            </a:r>
            <a:r>
              <a:rPr lang="zh-CN" altLang="en-US" dirty="0"/>
              <a:t>，办理货币资金业务的</a:t>
            </a:r>
            <a:r>
              <a:rPr lang="zh-CN" altLang="en-US" dirty="0">
                <a:solidFill>
                  <a:srgbClr val="FF0000"/>
                </a:solidFill>
              </a:rPr>
              <a:t>不相容岗位应当分离</a:t>
            </a:r>
            <a:r>
              <a:rPr lang="zh-CN" altLang="en-US" dirty="0"/>
              <a:t>，相关机构和人员应当</a:t>
            </a:r>
            <a:r>
              <a:rPr lang="zh-CN" altLang="en-US" dirty="0">
                <a:solidFill>
                  <a:srgbClr val="FF0000"/>
                </a:solidFill>
              </a:rPr>
              <a:t>相互制约</a:t>
            </a:r>
            <a:r>
              <a:rPr lang="zh-CN" altLang="en-US" dirty="0"/>
              <a:t>，确保货币资金的安全。</a:t>
            </a:r>
          </a:p>
          <a:p>
            <a:r>
              <a:rPr lang="zh-CN" altLang="en-US" dirty="0"/>
              <a:t>第十条 单位应当建立</a:t>
            </a:r>
            <a:r>
              <a:rPr lang="zh-CN" altLang="en-US" dirty="0">
                <a:solidFill>
                  <a:srgbClr val="FF0000"/>
                </a:solidFill>
              </a:rPr>
              <a:t>实物资产管理</a:t>
            </a:r>
            <a:r>
              <a:rPr lang="zh-CN" altLang="en-US" dirty="0"/>
              <a:t>的岗位责任制度，对实物资产的</a:t>
            </a:r>
            <a:r>
              <a:rPr lang="zh-CN" altLang="en-US" dirty="0">
                <a:solidFill>
                  <a:srgbClr val="FF0000"/>
                </a:solidFill>
              </a:rPr>
              <a:t>验收入库、领用、发出、盘点、保管及处置</a:t>
            </a:r>
            <a:r>
              <a:rPr lang="zh-CN" altLang="en-US" dirty="0"/>
              <a:t>等关键环节进行控制，防止各种实物资产被盗、毁损和流失</a:t>
            </a:r>
            <a:r>
              <a:rPr lang="zh-CN" altLang="en-US" dirty="0" smtClean="0"/>
              <a:t>。</a:t>
            </a:r>
            <a:r>
              <a:rPr lang="zh-CN" altLang="en-US" dirty="0" smtClean="0">
                <a:solidFill>
                  <a:srgbClr val="FF0000"/>
                </a:solidFill>
              </a:rPr>
              <a:t>（侧重收发存）</a:t>
            </a:r>
            <a:endParaRPr lang="en-US" altLang="zh-CN" dirty="0" smtClean="0">
              <a:solidFill>
                <a:srgbClr val="FF0000"/>
              </a:solidFill>
            </a:endParaRPr>
          </a:p>
          <a:p>
            <a:endParaRPr lang="zh-CN" altLang="en-US" dirty="0"/>
          </a:p>
        </p:txBody>
      </p:sp>
      <p:sp>
        <p:nvSpPr>
          <p:cNvPr id="3" name="标题 2"/>
          <p:cNvSpPr>
            <a:spLocks noGrp="1"/>
          </p:cNvSpPr>
          <p:nvPr>
            <p:ph type="title"/>
          </p:nvPr>
        </p:nvSpPr>
        <p:spPr/>
        <p:txBody>
          <a:bodyPr/>
          <a:lstStyle/>
          <a:p>
            <a:r>
              <a:rPr lang="zh-CN" altLang="zh-CN" dirty="0" smtClean="0"/>
              <a:t>《内部会计控制规范》</a:t>
            </a:r>
            <a:r>
              <a:rPr lang="zh-CN" altLang="en-US" dirty="0" smtClean="0"/>
              <a:t>要求</a:t>
            </a:r>
            <a:endParaRPr lang="zh-CN" altLang="en-US" dirty="0"/>
          </a:p>
        </p:txBody>
      </p:sp>
    </p:spTree>
    <p:extLst>
      <p:ext uri="{BB962C8B-B14F-4D97-AF65-F5344CB8AC3E}">
        <p14:creationId xmlns:p14="http://schemas.microsoft.com/office/powerpoint/2010/main" val="2149730047"/>
      </p:ext>
    </p:extLst>
  </p:cSld>
  <p:clrMapOvr>
    <a:masterClrMapping/>
  </p:clrMapOvr>
  <p:transition spd="med"/>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标题 1"/>
          <p:cNvSpPr>
            <a:spLocks noGrp="1"/>
          </p:cNvSpPr>
          <p:nvPr>
            <p:ph type="title"/>
          </p:nvPr>
        </p:nvSpPr>
        <p:spPr/>
        <p:txBody>
          <a:bodyPr/>
          <a:lstStyle/>
          <a:p>
            <a:r>
              <a:rPr lang="zh-CN" altLang="zh-CN" smtClean="0"/>
              <a:t>业务活动产生的现金流量</a:t>
            </a:r>
            <a:r>
              <a:rPr lang="zh-CN" altLang="en-US" smtClean="0"/>
              <a:t>填报</a:t>
            </a:r>
          </a:p>
        </p:txBody>
      </p:sp>
      <p:graphicFrame>
        <p:nvGraphicFramePr>
          <p:cNvPr id="4" name="内容占位符 3"/>
          <p:cNvGraphicFramePr>
            <a:graphicFrameLocks noGrp="1"/>
          </p:cNvGraphicFramePr>
          <p:nvPr>
            <p:ph idx="1"/>
          </p:nvPr>
        </p:nvGraphicFramePr>
        <p:xfrm>
          <a:off x="1600200" y="914400"/>
          <a:ext cx="5638800" cy="5210170"/>
        </p:xfrm>
        <a:graphic>
          <a:graphicData uri="http://schemas.openxmlformats.org/drawingml/2006/table">
            <a:tbl>
              <a:tblPr>
                <a:tableStyleId>{5C22544A-7EE6-4342-B048-85BDC9FD1C3A}</a:tableStyleId>
              </a:tblPr>
              <a:tblGrid>
                <a:gridCol w="5638800"/>
              </a:tblGrid>
              <a:tr h="372155">
                <a:tc>
                  <a:txBody>
                    <a:bodyPr/>
                    <a:lstStyle/>
                    <a:p>
                      <a:pPr algn="l" fontAlgn="ctr"/>
                      <a:r>
                        <a:rPr lang="zh-CN" altLang="en-US" sz="2400" b="1" u="none" strike="noStrike" dirty="0">
                          <a:effectLst/>
                        </a:rPr>
                        <a:t>一、业务活动产生的现金流量：</a:t>
                      </a:r>
                      <a:endParaRPr lang="zh-CN" altLang="en-US" sz="2400" b="1" i="0" u="none" strike="noStrike" dirty="0">
                        <a:effectLst/>
                        <a:latin typeface="宋体"/>
                      </a:endParaRPr>
                    </a:p>
                  </a:txBody>
                  <a:tcPr marL="6350" marR="6350" marT="6351" marB="0" anchor="ctr"/>
                </a:tc>
              </a:tr>
              <a:tr h="372155">
                <a:tc>
                  <a:txBody>
                    <a:bodyPr/>
                    <a:lstStyle/>
                    <a:p>
                      <a:pPr algn="l" fontAlgn="ctr"/>
                      <a:r>
                        <a:rPr lang="zh-CN" altLang="en-US" sz="2400" b="1" u="none" strike="noStrike">
                          <a:effectLst/>
                        </a:rPr>
                        <a:t>接受捐赠收到的现金</a:t>
                      </a:r>
                      <a:endParaRPr lang="zh-CN" altLang="en-US" sz="2400" b="1" i="0" u="none" strike="noStrike">
                        <a:effectLst/>
                        <a:latin typeface="宋体"/>
                      </a:endParaRPr>
                    </a:p>
                  </a:txBody>
                  <a:tcPr marL="247650" marR="6350" marT="6351" marB="0" anchor="ctr"/>
                </a:tc>
              </a:tr>
              <a:tr h="372155">
                <a:tc>
                  <a:txBody>
                    <a:bodyPr/>
                    <a:lstStyle/>
                    <a:p>
                      <a:pPr algn="l" fontAlgn="ctr"/>
                      <a:r>
                        <a:rPr lang="zh-CN" altLang="en-US" sz="2400" b="1" u="none" strike="noStrike">
                          <a:effectLst/>
                        </a:rPr>
                        <a:t>收取会费收到的现金</a:t>
                      </a:r>
                      <a:endParaRPr lang="zh-CN" altLang="en-US" sz="2400" b="1" i="0" u="none" strike="noStrike">
                        <a:effectLst/>
                        <a:latin typeface="宋体"/>
                      </a:endParaRPr>
                    </a:p>
                  </a:txBody>
                  <a:tcPr marL="247650" marR="6350" marT="6351" marB="0" anchor="ctr"/>
                </a:tc>
              </a:tr>
              <a:tr h="372155">
                <a:tc>
                  <a:txBody>
                    <a:bodyPr/>
                    <a:lstStyle/>
                    <a:p>
                      <a:pPr algn="l" fontAlgn="ctr"/>
                      <a:r>
                        <a:rPr lang="zh-CN" altLang="en-US" sz="2400" b="1" u="none" strike="noStrike">
                          <a:effectLst/>
                        </a:rPr>
                        <a:t>提供服务收到的现金</a:t>
                      </a:r>
                      <a:endParaRPr lang="zh-CN" altLang="en-US" sz="2400" b="1" i="0" u="none" strike="noStrike">
                        <a:effectLst/>
                        <a:latin typeface="宋体"/>
                      </a:endParaRPr>
                    </a:p>
                  </a:txBody>
                  <a:tcPr marL="247650" marR="6350" marT="6351" marB="0" anchor="ctr"/>
                </a:tc>
              </a:tr>
              <a:tr h="372155">
                <a:tc>
                  <a:txBody>
                    <a:bodyPr/>
                    <a:lstStyle/>
                    <a:p>
                      <a:pPr algn="l" fontAlgn="ctr"/>
                      <a:r>
                        <a:rPr lang="zh-CN" altLang="en-US" sz="2400" b="1" u="none" strike="noStrike">
                          <a:effectLst/>
                        </a:rPr>
                        <a:t>销售商品收到的现金</a:t>
                      </a:r>
                      <a:endParaRPr lang="zh-CN" altLang="en-US" sz="2400" b="1" i="0" u="none" strike="noStrike">
                        <a:effectLst/>
                        <a:latin typeface="宋体"/>
                      </a:endParaRPr>
                    </a:p>
                  </a:txBody>
                  <a:tcPr marL="247650" marR="6350" marT="6351" marB="0" anchor="ctr"/>
                </a:tc>
              </a:tr>
              <a:tr h="372155">
                <a:tc>
                  <a:txBody>
                    <a:bodyPr/>
                    <a:lstStyle/>
                    <a:p>
                      <a:pPr algn="l" fontAlgn="ctr"/>
                      <a:r>
                        <a:rPr lang="zh-CN" altLang="en-US" sz="2400" b="1" u="none" strike="noStrike">
                          <a:effectLst/>
                        </a:rPr>
                        <a:t>政府补助收到的现金</a:t>
                      </a:r>
                      <a:endParaRPr lang="zh-CN" altLang="en-US" sz="2400" b="1" i="0" u="none" strike="noStrike">
                        <a:effectLst/>
                        <a:latin typeface="宋体"/>
                      </a:endParaRPr>
                    </a:p>
                  </a:txBody>
                  <a:tcPr marL="247650" marR="6350" marT="6351" marB="0" anchor="ctr"/>
                </a:tc>
              </a:tr>
              <a:tr h="372155">
                <a:tc>
                  <a:txBody>
                    <a:bodyPr/>
                    <a:lstStyle/>
                    <a:p>
                      <a:pPr algn="l" fontAlgn="ctr"/>
                      <a:r>
                        <a:rPr lang="zh-CN" altLang="en-US" sz="2400" b="1" u="none" strike="noStrike" dirty="0">
                          <a:effectLst/>
                        </a:rPr>
                        <a:t>收到的其他与业务活动有关的现金</a:t>
                      </a:r>
                      <a:endParaRPr lang="zh-CN" altLang="en-US" sz="2400" b="1" i="0" u="none" strike="noStrike" dirty="0">
                        <a:effectLst/>
                        <a:latin typeface="宋体"/>
                      </a:endParaRPr>
                    </a:p>
                  </a:txBody>
                  <a:tcPr marL="247650" marR="6350" marT="6351" marB="0" anchor="ctr"/>
                </a:tc>
              </a:tr>
              <a:tr h="372155">
                <a:tc>
                  <a:txBody>
                    <a:bodyPr/>
                    <a:lstStyle/>
                    <a:p>
                      <a:pPr algn="ctr" fontAlgn="ctr"/>
                      <a:r>
                        <a:rPr lang="zh-CN" altLang="en-US" sz="2400" b="1" u="none" strike="noStrike">
                          <a:effectLst/>
                        </a:rPr>
                        <a:t>现金流入小计</a:t>
                      </a:r>
                      <a:endParaRPr lang="zh-CN" altLang="en-US" sz="2400" b="1" i="0" u="none" strike="noStrike">
                        <a:effectLst/>
                        <a:latin typeface="宋体"/>
                      </a:endParaRPr>
                    </a:p>
                  </a:txBody>
                  <a:tcPr marL="6350" marR="6350" marT="6351" marB="0" anchor="ctr"/>
                </a:tc>
              </a:tr>
              <a:tr h="372155">
                <a:tc>
                  <a:txBody>
                    <a:bodyPr/>
                    <a:lstStyle/>
                    <a:p>
                      <a:pPr algn="l" fontAlgn="ctr"/>
                      <a:r>
                        <a:rPr lang="zh-CN" altLang="en-US" sz="2400" b="1" u="none" strike="noStrike">
                          <a:effectLst/>
                        </a:rPr>
                        <a:t>提供捐赠或者资助支付的现金</a:t>
                      </a:r>
                      <a:endParaRPr lang="zh-CN" altLang="en-US" sz="2400" b="1" i="0" u="none" strike="noStrike">
                        <a:effectLst/>
                        <a:latin typeface="宋体"/>
                      </a:endParaRPr>
                    </a:p>
                  </a:txBody>
                  <a:tcPr marL="247650" marR="6350" marT="6351" marB="0" anchor="ctr"/>
                </a:tc>
              </a:tr>
              <a:tr h="372155">
                <a:tc>
                  <a:txBody>
                    <a:bodyPr/>
                    <a:lstStyle/>
                    <a:p>
                      <a:pPr algn="l" fontAlgn="ctr"/>
                      <a:r>
                        <a:rPr lang="zh-CN" altLang="en-US" sz="2400" b="1" u="none" strike="noStrike">
                          <a:effectLst/>
                        </a:rPr>
                        <a:t>支付给员工以及为员工支付的现金</a:t>
                      </a:r>
                      <a:endParaRPr lang="zh-CN" altLang="en-US" sz="2400" b="1" i="0" u="none" strike="noStrike">
                        <a:effectLst/>
                        <a:latin typeface="宋体"/>
                      </a:endParaRPr>
                    </a:p>
                  </a:txBody>
                  <a:tcPr marL="247650" marR="6350" marT="6351" marB="0" anchor="ctr"/>
                </a:tc>
              </a:tr>
              <a:tr h="372155">
                <a:tc>
                  <a:txBody>
                    <a:bodyPr/>
                    <a:lstStyle/>
                    <a:p>
                      <a:pPr algn="l" fontAlgn="ctr"/>
                      <a:r>
                        <a:rPr lang="zh-CN" altLang="en-US" sz="2400" b="1" u="none" strike="noStrike">
                          <a:effectLst/>
                        </a:rPr>
                        <a:t>购买商品、接受服务支付的现金</a:t>
                      </a:r>
                      <a:endParaRPr lang="zh-CN" altLang="en-US" sz="2400" b="1" i="0" u="none" strike="noStrike">
                        <a:effectLst/>
                        <a:latin typeface="宋体"/>
                      </a:endParaRPr>
                    </a:p>
                  </a:txBody>
                  <a:tcPr marL="247650" marR="6350" marT="6351" marB="0" anchor="ctr"/>
                </a:tc>
              </a:tr>
              <a:tr h="372155">
                <a:tc>
                  <a:txBody>
                    <a:bodyPr/>
                    <a:lstStyle/>
                    <a:p>
                      <a:pPr algn="l" fontAlgn="ctr"/>
                      <a:r>
                        <a:rPr lang="zh-CN" altLang="en-US" sz="2400" b="1" u="none" strike="noStrike">
                          <a:effectLst/>
                        </a:rPr>
                        <a:t>支付的其他与业务活动有关的现金</a:t>
                      </a:r>
                      <a:endParaRPr lang="zh-CN" altLang="en-US" sz="2400" b="1" i="0" u="none" strike="noStrike">
                        <a:effectLst/>
                        <a:latin typeface="宋体"/>
                      </a:endParaRPr>
                    </a:p>
                  </a:txBody>
                  <a:tcPr marL="247650" marR="6350" marT="6351" marB="0" anchor="ctr"/>
                </a:tc>
              </a:tr>
              <a:tr h="372155">
                <a:tc>
                  <a:txBody>
                    <a:bodyPr/>
                    <a:lstStyle/>
                    <a:p>
                      <a:pPr algn="ctr" fontAlgn="ctr"/>
                      <a:r>
                        <a:rPr lang="zh-CN" altLang="en-US" sz="2400" b="1" u="none" strike="noStrike">
                          <a:effectLst/>
                        </a:rPr>
                        <a:t>现金流出小计</a:t>
                      </a:r>
                      <a:endParaRPr lang="zh-CN" altLang="en-US" sz="2400" b="1" i="0" u="none" strike="noStrike">
                        <a:effectLst/>
                        <a:latin typeface="宋体"/>
                      </a:endParaRPr>
                    </a:p>
                  </a:txBody>
                  <a:tcPr marL="6350" marR="6350" marT="6351" marB="0" anchor="ctr"/>
                </a:tc>
              </a:tr>
              <a:tr h="372155">
                <a:tc>
                  <a:txBody>
                    <a:bodyPr/>
                    <a:lstStyle/>
                    <a:p>
                      <a:pPr algn="ctr" fontAlgn="ctr"/>
                      <a:r>
                        <a:rPr lang="zh-CN" altLang="en-US" sz="2400" b="1" u="none" strike="noStrike" dirty="0">
                          <a:effectLst/>
                        </a:rPr>
                        <a:t>业务活动产生的现金流量净额</a:t>
                      </a:r>
                      <a:endParaRPr lang="zh-CN" altLang="en-US" sz="2400" b="1" i="0" u="none" strike="noStrike" dirty="0">
                        <a:effectLst/>
                        <a:latin typeface="宋体"/>
                      </a:endParaRPr>
                    </a:p>
                  </a:txBody>
                  <a:tcPr marL="6350" marR="6350" marT="6351" marB="0" anchor="ctr"/>
                </a:tc>
              </a:tr>
            </a:tbl>
          </a:graphicData>
        </a:graphic>
      </p:graphicFrame>
    </p:spTree>
    <p:extLst>
      <p:ext uri="{BB962C8B-B14F-4D97-AF65-F5344CB8AC3E}">
        <p14:creationId xmlns:p14="http://schemas.microsoft.com/office/powerpoint/2010/main" val="2933121070"/>
      </p:ext>
    </p:extLst>
  </p:cSld>
  <p:clrMapOvr>
    <a:masterClrMapping/>
  </p:clrMapOvr>
  <p:transition spd="med"/>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标题 1"/>
          <p:cNvSpPr>
            <a:spLocks noGrp="1"/>
          </p:cNvSpPr>
          <p:nvPr>
            <p:ph type="title"/>
          </p:nvPr>
        </p:nvSpPr>
        <p:spPr/>
        <p:txBody>
          <a:bodyPr/>
          <a:lstStyle/>
          <a:p>
            <a:endParaRPr lang="zh-CN" altLang="en-US" smtClean="0"/>
          </a:p>
        </p:txBody>
      </p:sp>
      <p:sp>
        <p:nvSpPr>
          <p:cNvPr id="100355" name="内容占位符 2"/>
          <p:cNvSpPr>
            <a:spLocks noGrp="1"/>
          </p:cNvSpPr>
          <p:nvPr>
            <p:ph idx="1"/>
          </p:nvPr>
        </p:nvSpPr>
        <p:spPr>
          <a:xfrm>
            <a:off x="179512" y="1052736"/>
            <a:ext cx="8856984" cy="4445000"/>
          </a:xfrm>
        </p:spPr>
        <p:txBody>
          <a:bodyPr/>
          <a:lstStyle/>
          <a:p>
            <a:pPr>
              <a:spcBef>
                <a:spcPts val="200"/>
              </a:spcBef>
              <a:spcAft>
                <a:spcPts val="200"/>
              </a:spcAft>
            </a:pPr>
            <a:r>
              <a:rPr lang="zh-CN" altLang="zh-CN" sz="2400" dirty="0" smtClean="0"/>
              <a:t>（</a:t>
            </a:r>
            <a:r>
              <a:rPr lang="en-US" altLang="zh-CN" sz="2400" dirty="0" smtClean="0"/>
              <a:t>1</a:t>
            </a:r>
            <a:r>
              <a:rPr lang="zh-CN" altLang="zh-CN" sz="2400" dirty="0" smtClean="0"/>
              <a:t>）“接受捐赠收到的现金”项目，反映民间非营利组织接受其他单位或者个人捐赠取得的现金。本项目可以根据“现金”、“银行存款”、</a:t>
            </a:r>
            <a:r>
              <a:rPr lang="zh-CN" altLang="zh-CN" sz="2400" dirty="0" smtClean="0">
                <a:solidFill>
                  <a:srgbClr val="0000FF"/>
                </a:solidFill>
              </a:rPr>
              <a:t>“</a:t>
            </a:r>
            <a:r>
              <a:rPr lang="zh-CN" altLang="zh-CN" sz="2400" dirty="0" smtClean="0">
                <a:solidFill>
                  <a:srgbClr val="FF0000"/>
                </a:solidFill>
              </a:rPr>
              <a:t>捐赠收入</a:t>
            </a:r>
            <a:r>
              <a:rPr lang="zh-CN" altLang="zh-CN" sz="2400" dirty="0" smtClean="0">
                <a:solidFill>
                  <a:srgbClr val="0000FF"/>
                </a:solidFill>
              </a:rPr>
              <a:t>”</a:t>
            </a:r>
            <a:r>
              <a:rPr lang="zh-CN" altLang="zh-CN" sz="2400" dirty="0" smtClean="0"/>
              <a:t>等科目的记录分析填列。</a:t>
            </a:r>
          </a:p>
          <a:p>
            <a:pPr>
              <a:spcBef>
                <a:spcPts val="200"/>
              </a:spcBef>
              <a:spcAft>
                <a:spcPts val="200"/>
              </a:spcAft>
            </a:pPr>
            <a:r>
              <a:rPr lang="zh-CN" altLang="zh-CN" sz="2400" dirty="0" smtClean="0"/>
              <a:t>（</a:t>
            </a:r>
            <a:r>
              <a:rPr lang="en-US" altLang="zh-CN" sz="2400" dirty="0" smtClean="0"/>
              <a:t>2</a:t>
            </a:r>
            <a:r>
              <a:rPr lang="zh-CN" altLang="zh-CN" sz="2400" dirty="0" smtClean="0"/>
              <a:t>）“收取会费收到的现金”项目，反映民间非营利组织根据章程等的规定向会员收取会费取得的现金。本项目可以根据“现金”、“银行存款”、“应收账款”、“会费收入”等科目的记录分析填列。</a:t>
            </a:r>
            <a:r>
              <a:rPr lang="zh-CN" altLang="en-US" sz="2400" dirty="0" smtClean="0">
                <a:solidFill>
                  <a:srgbClr val="FF0000"/>
                </a:solidFill>
              </a:rPr>
              <a:t>会费收入</a:t>
            </a:r>
            <a:r>
              <a:rPr lang="en-US" altLang="zh-CN" sz="2400" dirty="0" smtClean="0">
                <a:solidFill>
                  <a:srgbClr val="FF0000"/>
                </a:solidFill>
              </a:rPr>
              <a:t>+</a:t>
            </a:r>
            <a:r>
              <a:rPr lang="zh-CN" altLang="en-US" sz="2400" dirty="0" smtClean="0">
                <a:solidFill>
                  <a:srgbClr val="FF0000"/>
                </a:solidFill>
              </a:rPr>
              <a:t>应收账款（与会费相关）净减少额</a:t>
            </a:r>
            <a:endParaRPr lang="zh-CN" altLang="zh-CN" sz="2400" dirty="0" smtClean="0">
              <a:solidFill>
                <a:srgbClr val="FF0000"/>
              </a:solidFill>
            </a:endParaRPr>
          </a:p>
          <a:p>
            <a:pPr>
              <a:spcBef>
                <a:spcPts val="200"/>
              </a:spcBef>
              <a:spcAft>
                <a:spcPts val="200"/>
              </a:spcAft>
            </a:pPr>
            <a:r>
              <a:rPr lang="zh-CN" altLang="zh-CN" sz="2400" dirty="0" smtClean="0"/>
              <a:t>（</a:t>
            </a:r>
            <a:r>
              <a:rPr lang="en-US" altLang="zh-CN" sz="2400" dirty="0" smtClean="0"/>
              <a:t>3</a:t>
            </a:r>
            <a:r>
              <a:rPr lang="zh-CN" altLang="zh-CN" sz="2400" dirty="0" smtClean="0"/>
              <a:t>）“提供服务收到的现金”项目，反映民间非营利组织根据章程等的规定向其服务对象提供服务取得的现金。本项目可以根据“现金”、“银行存款”、“应收账款”、“应收票据”、“预收账款”、“</a:t>
            </a:r>
            <a:r>
              <a:rPr lang="zh-CN" altLang="zh-CN" sz="2400" dirty="0" smtClean="0">
                <a:solidFill>
                  <a:srgbClr val="FF0000"/>
                </a:solidFill>
              </a:rPr>
              <a:t>提供服务收入</a:t>
            </a:r>
            <a:r>
              <a:rPr lang="zh-CN" altLang="zh-CN" sz="2400" dirty="0" smtClean="0"/>
              <a:t>”等科目的记录分析填列。</a:t>
            </a:r>
            <a:r>
              <a:rPr lang="zh-CN" altLang="zh-CN" sz="2400" dirty="0" smtClean="0">
                <a:solidFill>
                  <a:srgbClr val="FF0000"/>
                </a:solidFill>
              </a:rPr>
              <a:t>提供服务收入</a:t>
            </a:r>
            <a:r>
              <a:rPr lang="en-US" altLang="zh-CN" sz="2400" dirty="0" smtClean="0">
                <a:solidFill>
                  <a:srgbClr val="FF0000"/>
                </a:solidFill>
              </a:rPr>
              <a:t>+</a:t>
            </a:r>
            <a:r>
              <a:rPr lang="zh-CN" altLang="en-US" sz="2400" dirty="0" smtClean="0">
                <a:solidFill>
                  <a:srgbClr val="FF0000"/>
                </a:solidFill>
              </a:rPr>
              <a:t>应收账款、应收票据（与提供服务相关）净减少额</a:t>
            </a:r>
            <a:r>
              <a:rPr lang="en-US" altLang="zh-CN" sz="2400" dirty="0" smtClean="0">
                <a:solidFill>
                  <a:srgbClr val="FF0000"/>
                </a:solidFill>
              </a:rPr>
              <a:t>+</a:t>
            </a:r>
            <a:r>
              <a:rPr lang="zh-CN" altLang="zh-CN" sz="2400" dirty="0" smtClean="0">
                <a:solidFill>
                  <a:srgbClr val="FF0000"/>
                </a:solidFill>
              </a:rPr>
              <a:t>预收账款</a:t>
            </a:r>
            <a:r>
              <a:rPr lang="zh-CN" altLang="en-US" sz="2400" dirty="0" smtClean="0">
                <a:solidFill>
                  <a:srgbClr val="FF0000"/>
                </a:solidFill>
              </a:rPr>
              <a:t>（与提供服务相关）净增加额</a:t>
            </a:r>
            <a:endParaRPr lang="zh-CN" altLang="zh-CN" sz="2400" dirty="0" smtClean="0">
              <a:solidFill>
                <a:srgbClr val="FF0000"/>
              </a:solidFill>
            </a:endParaRPr>
          </a:p>
          <a:p>
            <a:pPr>
              <a:spcBef>
                <a:spcPts val="200"/>
              </a:spcBef>
              <a:spcAft>
                <a:spcPts val="200"/>
              </a:spcAft>
            </a:pPr>
            <a:endParaRPr lang="zh-CN" altLang="zh-CN" sz="2400" dirty="0" smtClean="0"/>
          </a:p>
        </p:txBody>
      </p:sp>
    </p:spTree>
    <p:extLst>
      <p:ext uri="{BB962C8B-B14F-4D97-AF65-F5344CB8AC3E}">
        <p14:creationId xmlns:p14="http://schemas.microsoft.com/office/powerpoint/2010/main" val="2416765602"/>
      </p:ext>
    </p:extLst>
  </p:cSld>
  <p:clrMapOvr>
    <a:masterClrMapping/>
  </p:clrMapOvr>
  <p:transition spd="med"/>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标题 1"/>
          <p:cNvSpPr>
            <a:spLocks noGrp="1"/>
          </p:cNvSpPr>
          <p:nvPr>
            <p:ph type="title"/>
          </p:nvPr>
        </p:nvSpPr>
        <p:spPr/>
        <p:txBody>
          <a:bodyPr/>
          <a:lstStyle/>
          <a:p>
            <a:endParaRPr lang="zh-CN" altLang="en-US" smtClean="0"/>
          </a:p>
        </p:txBody>
      </p:sp>
      <p:sp>
        <p:nvSpPr>
          <p:cNvPr id="101379" name="内容占位符 2"/>
          <p:cNvSpPr>
            <a:spLocks noGrp="1"/>
          </p:cNvSpPr>
          <p:nvPr>
            <p:ph idx="1"/>
          </p:nvPr>
        </p:nvSpPr>
        <p:spPr>
          <a:xfrm>
            <a:off x="107504" y="980728"/>
            <a:ext cx="8928992" cy="4445000"/>
          </a:xfrm>
        </p:spPr>
        <p:txBody>
          <a:bodyPr/>
          <a:lstStyle/>
          <a:p>
            <a:pPr>
              <a:spcBef>
                <a:spcPts val="200"/>
              </a:spcBef>
              <a:spcAft>
                <a:spcPts val="200"/>
              </a:spcAft>
            </a:pPr>
            <a:r>
              <a:rPr lang="zh-CN" altLang="zh-CN" sz="2400" dirty="0" smtClean="0"/>
              <a:t>（</a:t>
            </a:r>
            <a:r>
              <a:rPr lang="en-US" altLang="zh-CN" sz="2400" dirty="0" smtClean="0"/>
              <a:t>4</a:t>
            </a:r>
            <a:r>
              <a:rPr lang="zh-CN" altLang="zh-CN" sz="2400" dirty="0" smtClean="0"/>
              <a:t>）“销售商品收到的现金”项目，反映民间非营利组织销售商品取得的现金。本项目可以根据“现金”、“银行存款”、“应收账款”、“应收票据”、“预收账款”、“商品销售收入”等科目的记录分析填列。</a:t>
            </a:r>
            <a:endParaRPr lang="en-US" altLang="zh-CN" sz="2400" dirty="0" smtClean="0"/>
          </a:p>
          <a:p>
            <a:pPr>
              <a:spcBef>
                <a:spcPts val="200"/>
              </a:spcBef>
              <a:spcAft>
                <a:spcPts val="200"/>
              </a:spcAft>
            </a:pPr>
            <a:r>
              <a:rPr lang="zh-CN" altLang="zh-CN" sz="2400" dirty="0" smtClean="0">
                <a:solidFill>
                  <a:srgbClr val="FF0000"/>
                </a:solidFill>
              </a:rPr>
              <a:t>商品销售收入</a:t>
            </a:r>
            <a:r>
              <a:rPr lang="en-US" altLang="zh-CN" sz="2400" dirty="0" smtClean="0">
                <a:solidFill>
                  <a:srgbClr val="FF0000"/>
                </a:solidFill>
              </a:rPr>
              <a:t>+</a:t>
            </a:r>
            <a:r>
              <a:rPr lang="zh-CN" altLang="en-US" sz="2400" dirty="0" smtClean="0">
                <a:solidFill>
                  <a:srgbClr val="FF0000"/>
                </a:solidFill>
              </a:rPr>
              <a:t>应收账款、应收票据（与</a:t>
            </a:r>
            <a:r>
              <a:rPr lang="zh-CN" altLang="zh-CN" sz="2400" dirty="0" smtClean="0">
                <a:solidFill>
                  <a:srgbClr val="FF0000"/>
                </a:solidFill>
              </a:rPr>
              <a:t>商品销售</a:t>
            </a:r>
            <a:r>
              <a:rPr lang="zh-CN" altLang="en-US" sz="2400" dirty="0" smtClean="0">
                <a:solidFill>
                  <a:srgbClr val="FF0000"/>
                </a:solidFill>
              </a:rPr>
              <a:t>相关）净减少额</a:t>
            </a:r>
            <a:r>
              <a:rPr lang="en-US" altLang="zh-CN" sz="2400" dirty="0" smtClean="0">
                <a:solidFill>
                  <a:srgbClr val="FF0000"/>
                </a:solidFill>
              </a:rPr>
              <a:t>+</a:t>
            </a:r>
            <a:r>
              <a:rPr lang="zh-CN" altLang="zh-CN" sz="2400" dirty="0" smtClean="0">
                <a:solidFill>
                  <a:srgbClr val="FF0000"/>
                </a:solidFill>
              </a:rPr>
              <a:t>预收账款</a:t>
            </a:r>
            <a:r>
              <a:rPr lang="zh-CN" altLang="en-US" sz="2400" dirty="0" smtClean="0">
                <a:solidFill>
                  <a:srgbClr val="FF0000"/>
                </a:solidFill>
              </a:rPr>
              <a:t>（与</a:t>
            </a:r>
            <a:r>
              <a:rPr lang="zh-CN" altLang="zh-CN" sz="2400" dirty="0" smtClean="0">
                <a:solidFill>
                  <a:srgbClr val="FF0000"/>
                </a:solidFill>
              </a:rPr>
              <a:t>商品销售</a:t>
            </a:r>
            <a:r>
              <a:rPr lang="zh-CN" altLang="en-US" sz="2400" dirty="0" smtClean="0">
                <a:solidFill>
                  <a:srgbClr val="FF0000"/>
                </a:solidFill>
              </a:rPr>
              <a:t>相关）净增加额</a:t>
            </a:r>
            <a:endParaRPr lang="zh-CN" altLang="zh-CN" sz="2400" dirty="0" smtClean="0">
              <a:solidFill>
                <a:srgbClr val="FF0000"/>
              </a:solidFill>
            </a:endParaRPr>
          </a:p>
          <a:p>
            <a:pPr>
              <a:spcBef>
                <a:spcPts val="200"/>
              </a:spcBef>
              <a:spcAft>
                <a:spcPts val="200"/>
              </a:spcAft>
            </a:pPr>
            <a:r>
              <a:rPr lang="zh-CN" altLang="zh-CN" sz="2400" dirty="0" smtClean="0"/>
              <a:t>（</a:t>
            </a:r>
            <a:r>
              <a:rPr lang="en-US" altLang="zh-CN" sz="2400" dirty="0" smtClean="0"/>
              <a:t>5</a:t>
            </a:r>
            <a:r>
              <a:rPr lang="zh-CN" altLang="zh-CN" sz="2400" dirty="0" smtClean="0"/>
              <a:t>）“政府补助收到的现金”项目，反映民间非营利组织接受政府拨款或者政府机构给予的补助而取得的现金。本项目可以根据“现金”、“银行存款”、</a:t>
            </a:r>
            <a:r>
              <a:rPr lang="zh-CN" altLang="zh-CN" sz="2400" dirty="0" smtClean="0">
                <a:solidFill>
                  <a:srgbClr val="0000FF"/>
                </a:solidFill>
              </a:rPr>
              <a:t>“</a:t>
            </a:r>
            <a:r>
              <a:rPr lang="zh-CN" altLang="zh-CN" sz="2400" dirty="0" smtClean="0">
                <a:solidFill>
                  <a:srgbClr val="FF0000"/>
                </a:solidFill>
              </a:rPr>
              <a:t>政府补助收入</a:t>
            </a:r>
            <a:r>
              <a:rPr lang="zh-CN" altLang="zh-CN" sz="2400" dirty="0" smtClean="0">
                <a:solidFill>
                  <a:srgbClr val="0000FF"/>
                </a:solidFill>
              </a:rPr>
              <a:t>”</a:t>
            </a:r>
            <a:r>
              <a:rPr lang="zh-CN" altLang="zh-CN" sz="2400" dirty="0" smtClean="0"/>
              <a:t>等科目的记录分析填列。</a:t>
            </a:r>
          </a:p>
          <a:p>
            <a:pPr>
              <a:spcBef>
                <a:spcPts val="200"/>
              </a:spcBef>
              <a:spcAft>
                <a:spcPts val="200"/>
              </a:spcAft>
            </a:pPr>
            <a:r>
              <a:rPr lang="zh-CN" altLang="zh-CN" sz="2400" dirty="0" smtClean="0"/>
              <a:t>（</a:t>
            </a:r>
            <a:r>
              <a:rPr lang="en-US" altLang="zh-CN" sz="2400" dirty="0" smtClean="0"/>
              <a:t>6</a:t>
            </a:r>
            <a:r>
              <a:rPr lang="zh-CN" altLang="zh-CN" sz="2400" dirty="0" smtClean="0"/>
              <a:t>）“收到的其他与业务活动有关的现金”项目，反映民间非营利组织收到的除以上业务之外的现金。本项目可以根据“现金”、“银行存款”、</a:t>
            </a:r>
            <a:r>
              <a:rPr lang="zh-CN" altLang="zh-CN" sz="2400" dirty="0" smtClean="0">
                <a:solidFill>
                  <a:srgbClr val="FF0000"/>
                </a:solidFill>
              </a:rPr>
              <a:t>“其他应收款”、“其他收入”</a:t>
            </a:r>
            <a:r>
              <a:rPr lang="zh-CN" altLang="zh-CN" sz="2400" dirty="0" smtClean="0"/>
              <a:t>等科目的记录分析填列。</a:t>
            </a:r>
            <a:r>
              <a:rPr lang="zh-CN" altLang="en-US" sz="2400" dirty="0" smtClean="0">
                <a:solidFill>
                  <a:srgbClr val="FF0000"/>
                </a:solidFill>
              </a:rPr>
              <a:t>以及其他应付款</a:t>
            </a:r>
          </a:p>
          <a:p>
            <a:pPr>
              <a:spcBef>
                <a:spcPts val="200"/>
              </a:spcBef>
              <a:spcAft>
                <a:spcPts val="200"/>
              </a:spcAft>
            </a:pPr>
            <a:endParaRPr lang="zh-CN" altLang="en-US" sz="2400" dirty="0" smtClean="0"/>
          </a:p>
        </p:txBody>
      </p:sp>
    </p:spTree>
    <p:extLst>
      <p:ext uri="{BB962C8B-B14F-4D97-AF65-F5344CB8AC3E}">
        <p14:creationId xmlns:p14="http://schemas.microsoft.com/office/powerpoint/2010/main" val="523861517"/>
      </p:ext>
    </p:extLst>
  </p:cSld>
  <p:clrMapOvr>
    <a:masterClrMapping/>
  </p:clrMapOvr>
  <p:transition spd="med"/>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标题 1"/>
          <p:cNvSpPr>
            <a:spLocks noGrp="1"/>
          </p:cNvSpPr>
          <p:nvPr>
            <p:ph type="title"/>
          </p:nvPr>
        </p:nvSpPr>
        <p:spPr/>
        <p:txBody>
          <a:bodyPr/>
          <a:lstStyle/>
          <a:p>
            <a:endParaRPr lang="zh-CN" altLang="en-US" smtClean="0"/>
          </a:p>
        </p:txBody>
      </p:sp>
      <p:sp>
        <p:nvSpPr>
          <p:cNvPr id="102403" name="内容占位符 2"/>
          <p:cNvSpPr>
            <a:spLocks noGrp="1"/>
          </p:cNvSpPr>
          <p:nvPr>
            <p:ph idx="1"/>
          </p:nvPr>
        </p:nvSpPr>
        <p:spPr>
          <a:xfrm>
            <a:off x="323528" y="1124744"/>
            <a:ext cx="8568952" cy="4445000"/>
          </a:xfrm>
        </p:spPr>
        <p:txBody>
          <a:bodyPr/>
          <a:lstStyle/>
          <a:p>
            <a:r>
              <a:rPr lang="zh-CN" altLang="zh-CN" sz="2400" dirty="0" smtClean="0"/>
              <a:t>（</a:t>
            </a:r>
            <a:r>
              <a:rPr lang="en-US" altLang="zh-CN" sz="2400" dirty="0" smtClean="0"/>
              <a:t>7</a:t>
            </a:r>
            <a:r>
              <a:rPr lang="zh-CN" altLang="zh-CN" sz="2400" dirty="0" smtClean="0"/>
              <a:t>）“提供捐赠或者资助支付的现金”项目，反映民间非营利组织向其他单位和个人提供捐赠或者资助支出的现金。本项目可以根据“现金”、“银行存款”、</a:t>
            </a:r>
            <a:r>
              <a:rPr lang="zh-CN" altLang="zh-CN" sz="2400" dirty="0" smtClean="0">
                <a:solidFill>
                  <a:srgbClr val="FF0000"/>
                </a:solidFill>
              </a:rPr>
              <a:t>“业务活动成本”</a:t>
            </a:r>
            <a:r>
              <a:rPr lang="zh-CN" altLang="zh-CN" sz="2400" dirty="0" smtClean="0"/>
              <a:t>等科目的记录分析填列。</a:t>
            </a:r>
            <a:r>
              <a:rPr lang="zh-CN" altLang="en-US" sz="2400" dirty="0" smtClean="0">
                <a:solidFill>
                  <a:srgbClr val="FF0000"/>
                </a:solidFill>
              </a:rPr>
              <a:t>或其他费用相关的捐赠支出</a:t>
            </a:r>
            <a:endParaRPr lang="zh-CN" altLang="zh-CN" sz="2400" dirty="0" smtClean="0">
              <a:solidFill>
                <a:srgbClr val="FF0000"/>
              </a:solidFill>
            </a:endParaRPr>
          </a:p>
          <a:p>
            <a:r>
              <a:rPr lang="zh-CN" altLang="zh-CN" sz="2400" dirty="0" smtClean="0"/>
              <a:t>（</a:t>
            </a:r>
            <a:r>
              <a:rPr lang="en-US" altLang="zh-CN" sz="2400" dirty="0" smtClean="0"/>
              <a:t>8</a:t>
            </a:r>
            <a:r>
              <a:rPr lang="zh-CN" altLang="zh-CN" sz="2400" dirty="0" smtClean="0"/>
              <a:t>）“支付给员工以及为员工支付的现金”项目，反映民间非营利组织开展业务活动支付给员工以及为员工支付的现金。本项目可以根据“现金”、“银行存款”、</a:t>
            </a:r>
            <a:r>
              <a:rPr lang="zh-CN" altLang="zh-CN" sz="2400" dirty="0" smtClean="0">
                <a:solidFill>
                  <a:srgbClr val="0000FF"/>
                </a:solidFill>
              </a:rPr>
              <a:t>“</a:t>
            </a:r>
            <a:r>
              <a:rPr lang="zh-CN" altLang="zh-CN" sz="2400" dirty="0" smtClean="0">
                <a:solidFill>
                  <a:srgbClr val="FF0000"/>
                </a:solidFill>
              </a:rPr>
              <a:t>应付工资</a:t>
            </a:r>
            <a:r>
              <a:rPr lang="zh-CN" altLang="zh-CN" sz="2400" dirty="0" smtClean="0">
                <a:solidFill>
                  <a:srgbClr val="0000FF"/>
                </a:solidFill>
              </a:rPr>
              <a:t>”</a:t>
            </a:r>
            <a:r>
              <a:rPr lang="zh-CN" altLang="zh-CN" sz="2400" dirty="0" smtClean="0"/>
              <a:t>等科目的记录分析填列。</a:t>
            </a:r>
            <a:r>
              <a:rPr lang="zh-CN" altLang="en-US" sz="2400" dirty="0" smtClean="0">
                <a:solidFill>
                  <a:srgbClr val="FF0000"/>
                </a:solidFill>
              </a:rPr>
              <a:t>以及业务活动成本、管理费用项目等与职工薪酬有关的福利、社保、教育经费、工会经费支出等。</a:t>
            </a:r>
            <a:endParaRPr lang="zh-CN" altLang="zh-CN" sz="2400" dirty="0" smtClean="0">
              <a:solidFill>
                <a:srgbClr val="FF0000"/>
              </a:solidFill>
            </a:endParaRPr>
          </a:p>
          <a:p>
            <a:r>
              <a:rPr lang="zh-CN" altLang="zh-CN" sz="2400" dirty="0" smtClean="0">
                <a:solidFill>
                  <a:srgbClr val="FF0000"/>
                </a:solidFill>
              </a:rPr>
              <a:t>民间非营利组织支付的在建工程人员的工资等，在本表“购建固定资产、无形资产所支付的现金”项目中反映。</a:t>
            </a:r>
          </a:p>
          <a:p>
            <a:endParaRPr lang="zh-CN" altLang="en-US" sz="2400" dirty="0" smtClean="0"/>
          </a:p>
        </p:txBody>
      </p:sp>
    </p:spTree>
    <p:extLst>
      <p:ext uri="{BB962C8B-B14F-4D97-AF65-F5344CB8AC3E}">
        <p14:creationId xmlns:p14="http://schemas.microsoft.com/office/powerpoint/2010/main" val="3193181785"/>
      </p:ext>
    </p:extLst>
  </p:cSld>
  <p:clrMapOvr>
    <a:masterClrMapping/>
  </p:clrMapOvr>
  <p:transition spd="med"/>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标题 1"/>
          <p:cNvSpPr>
            <a:spLocks noGrp="1"/>
          </p:cNvSpPr>
          <p:nvPr>
            <p:ph type="title"/>
          </p:nvPr>
        </p:nvSpPr>
        <p:spPr/>
        <p:txBody>
          <a:bodyPr/>
          <a:lstStyle/>
          <a:p>
            <a:endParaRPr lang="zh-CN" altLang="en-US" smtClean="0"/>
          </a:p>
        </p:txBody>
      </p:sp>
      <p:sp>
        <p:nvSpPr>
          <p:cNvPr id="103427" name="内容占位符 2"/>
          <p:cNvSpPr>
            <a:spLocks noGrp="1"/>
          </p:cNvSpPr>
          <p:nvPr>
            <p:ph idx="1"/>
          </p:nvPr>
        </p:nvSpPr>
        <p:spPr>
          <a:xfrm>
            <a:off x="0" y="1052736"/>
            <a:ext cx="8964488" cy="4445000"/>
          </a:xfrm>
        </p:spPr>
        <p:txBody>
          <a:bodyPr/>
          <a:lstStyle/>
          <a:p>
            <a:pPr>
              <a:spcBef>
                <a:spcPts val="300"/>
              </a:spcBef>
              <a:spcAft>
                <a:spcPts val="300"/>
              </a:spcAft>
            </a:pPr>
            <a:r>
              <a:rPr lang="zh-CN" altLang="zh-CN" sz="2600" dirty="0" smtClean="0"/>
              <a:t>（</a:t>
            </a:r>
            <a:r>
              <a:rPr lang="en-US" altLang="zh-CN" sz="2600" dirty="0" smtClean="0"/>
              <a:t>9</a:t>
            </a:r>
            <a:r>
              <a:rPr lang="zh-CN" altLang="zh-CN" sz="2600" dirty="0" smtClean="0"/>
              <a:t>）“购买商品、接受服务支付的现金”项目，反映民间非营利组织购买商品、接受服务而支付的现金。本项目可以根据“现金”、“银行存款”、“应付账款”、“应付票据”、“预付账款”、“</a:t>
            </a:r>
            <a:r>
              <a:rPr lang="zh-CN" altLang="zh-CN" sz="2600" dirty="0" smtClean="0">
                <a:solidFill>
                  <a:srgbClr val="FF0000"/>
                </a:solidFill>
              </a:rPr>
              <a:t>业务活动成本</a:t>
            </a:r>
            <a:r>
              <a:rPr lang="zh-CN" altLang="zh-CN" sz="2600" dirty="0" smtClean="0"/>
              <a:t>”等科目的记录分析填列。</a:t>
            </a:r>
            <a:r>
              <a:rPr lang="zh-CN" altLang="zh-CN" sz="2600" dirty="0" smtClean="0">
                <a:solidFill>
                  <a:srgbClr val="FF0000"/>
                </a:solidFill>
              </a:rPr>
              <a:t>业务活动成本</a:t>
            </a:r>
            <a:r>
              <a:rPr lang="zh-CN" altLang="en-US" sz="2600" dirty="0" smtClean="0">
                <a:solidFill>
                  <a:srgbClr val="FF0000"/>
                </a:solidFill>
              </a:rPr>
              <a:t>（捐赠或资助成本外）</a:t>
            </a:r>
            <a:r>
              <a:rPr lang="en-US" altLang="zh-CN" sz="2600" dirty="0" smtClean="0">
                <a:solidFill>
                  <a:srgbClr val="FF0000"/>
                </a:solidFill>
              </a:rPr>
              <a:t>+</a:t>
            </a:r>
            <a:r>
              <a:rPr lang="zh-CN" altLang="zh-CN" sz="2600" dirty="0" smtClean="0">
                <a:solidFill>
                  <a:srgbClr val="FF0000"/>
                </a:solidFill>
              </a:rPr>
              <a:t>应付账款、应付票据</a:t>
            </a:r>
            <a:r>
              <a:rPr lang="zh-CN" altLang="en-US" sz="2600" dirty="0" smtClean="0">
                <a:solidFill>
                  <a:srgbClr val="FF0000"/>
                </a:solidFill>
              </a:rPr>
              <a:t>（与</a:t>
            </a:r>
            <a:r>
              <a:rPr lang="zh-CN" altLang="zh-CN" sz="2600" dirty="0" smtClean="0">
                <a:solidFill>
                  <a:srgbClr val="FF0000"/>
                </a:solidFill>
              </a:rPr>
              <a:t>购买商品、接受服务</a:t>
            </a:r>
            <a:r>
              <a:rPr lang="zh-CN" altLang="en-US" sz="2600" dirty="0" smtClean="0">
                <a:solidFill>
                  <a:srgbClr val="FF0000"/>
                </a:solidFill>
              </a:rPr>
              <a:t>相关）净减少额</a:t>
            </a:r>
            <a:r>
              <a:rPr lang="en-US" altLang="zh-CN" sz="2600" dirty="0" smtClean="0">
                <a:solidFill>
                  <a:srgbClr val="FF0000"/>
                </a:solidFill>
              </a:rPr>
              <a:t>+</a:t>
            </a:r>
            <a:r>
              <a:rPr lang="zh-CN" altLang="en-US" sz="2600" dirty="0" smtClean="0">
                <a:solidFill>
                  <a:srgbClr val="FF0000"/>
                </a:solidFill>
              </a:rPr>
              <a:t>预付账款（与</a:t>
            </a:r>
            <a:r>
              <a:rPr lang="zh-CN" altLang="zh-CN" sz="2600" dirty="0" smtClean="0">
                <a:solidFill>
                  <a:srgbClr val="FF0000"/>
                </a:solidFill>
              </a:rPr>
              <a:t>购买商品、接受服务</a:t>
            </a:r>
            <a:r>
              <a:rPr lang="zh-CN" altLang="en-US" sz="2600" dirty="0" smtClean="0">
                <a:solidFill>
                  <a:srgbClr val="FF0000"/>
                </a:solidFill>
              </a:rPr>
              <a:t>相关）净增加额</a:t>
            </a:r>
            <a:r>
              <a:rPr lang="en-US" altLang="zh-CN" sz="2600" dirty="0" smtClean="0">
                <a:solidFill>
                  <a:srgbClr val="FF0000"/>
                </a:solidFill>
              </a:rPr>
              <a:t>-</a:t>
            </a:r>
            <a:r>
              <a:rPr lang="zh-CN" altLang="en-US" sz="2600" dirty="0" smtClean="0">
                <a:solidFill>
                  <a:srgbClr val="FF0000"/>
                </a:solidFill>
              </a:rPr>
              <a:t>业务活动成本中的折旧与摊销</a:t>
            </a:r>
            <a:endParaRPr lang="zh-CN" altLang="zh-CN" sz="2600" dirty="0" smtClean="0">
              <a:solidFill>
                <a:srgbClr val="FF0000"/>
              </a:solidFill>
            </a:endParaRPr>
          </a:p>
          <a:p>
            <a:pPr>
              <a:spcBef>
                <a:spcPts val="300"/>
              </a:spcBef>
              <a:spcAft>
                <a:spcPts val="300"/>
              </a:spcAft>
            </a:pPr>
            <a:r>
              <a:rPr lang="zh-CN" altLang="zh-CN" sz="2600" dirty="0" smtClean="0"/>
              <a:t>（</a:t>
            </a:r>
            <a:r>
              <a:rPr lang="en-US" altLang="zh-CN" sz="2600" dirty="0" smtClean="0"/>
              <a:t>10</a:t>
            </a:r>
            <a:r>
              <a:rPr lang="zh-CN" altLang="zh-CN" sz="2600" dirty="0" smtClean="0"/>
              <a:t>）“支付的其他与业务活动有关的现金”项目，反映民间非营利组织除上述项目之外支付的其他与业务活动有关的现金。本项目可以根据“现金”、“银行存款”、“其他应付款”、</a:t>
            </a:r>
            <a:r>
              <a:rPr lang="zh-CN" altLang="zh-CN" sz="2600" dirty="0" smtClean="0">
                <a:solidFill>
                  <a:srgbClr val="FF0000"/>
                </a:solidFill>
              </a:rPr>
              <a:t>“管理费用”、“其他费用”</a:t>
            </a:r>
            <a:r>
              <a:rPr lang="zh-CN" altLang="zh-CN" sz="2600" dirty="0" smtClean="0"/>
              <a:t>等科目的记录分析填列。</a:t>
            </a:r>
            <a:r>
              <a:rPr lang="zh-CN" altLang="en-US" sz="2600" dirty="0" smtClean="0">
                <a:solidFill>
                  <a:srgbClr val="FF0000"/>
                </a:solidFill>
              </a:rPr>
              <a:t>以及其他应收款。另扣除折旧与摊销金额</a:t>
            </a:r>
          </a:p>
        </p:txBody>
      </p:sp>
    </p:spTree>
    <p:extLst>
      <p:ext uri="{BB962C8B-B14F-4D97-AF65-F5344CB8AC3E}">
        <p14:creationId xmlns:p14="http://schemas.microsoft.com/office/powerpoint/2010/main" val="781820084"/>
      </p:ext>
    </p:extLst>
  </p:cSld>
  <p:clrMapOvr>
    <a:masterClrMapping/>
  </p:clrMapOvr>
  <p:transition spd="med"/>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标题 1"/>
          <p:cNvSpPr>
            <a:spLocks noGrp="1"/>
          </p:cNvSpPr>
          <p:nvPr>
            <p:ph type="title"/>
          </p:nvPr>
        </p:nvSpPr>
        <p:spPr/>
        <p:txBody>
          <a:bodyPr/>
          <a:lstStyle/>
          <a:p>
            <a:r>
              <a:rPr lang="zh-CN" altLang="zh-CN" smtClean="0"/>
              <a:t>投资活动产生的现金流量</a:t>
            </a:r>
            <a:endParaRPr lang="zh-CN" altLang="en-US" smtClean="0"/>
          </a:p>
        </p:txBody>
      </p:sp>
      <p:graphicFrame>
        <p:nvGraphicFramePr>
          <p:cNvPr id="4" name="内容占位符 3"/>
          <p:cNvGraphicFramePr>
            <a:graphicFrameLocks noGrp="1"/>
          </p:cNvGraphicFramePr>
          <p:nvPr>
            <p:ph idx="1"/>
          </p:nvPr>
        </p:nvGraphicFramePr>
        <p:xfrm>
          <a:off x="1524000" y="1143000"/>
          <a:ext cx="6553200" cy="4025900"/>
        </p:xfrm>
        <a:graphic>
          <a:graphicData uri="http://schemas.openxmlformats.org/drawingml/2006/table">
            <a:tbl>
              <a:tblPr>
                <a:tableStyleId>{5C22544A-7EE6-4342-B048-85BDC9FD1C3A}</a:tableStyleId>
              </a:tblPr>
              <a:tblGrid>
                <a:gridCol w="6553200"/>
              </a:tblGrid>
              <a:tr h="215900">
                <a:tc>
                  <a:txBody>
                    <a:bodyPr/>
                    <a:lstStyle/>
                    <a:p>
                      <a:pPr algn="l" fontAlgn="ctr"/>
                      <a:r>
                        <a:rPr lang="zh-CN" altLang="en-US" sz="2600" b="1" u="none" strike="noStrike">
                          <a:effectLst/>
                        </a:rPr>
                        <a:t>收回投资所收到的现金</a:t>
                      </a:r>
                      <a:endParaRPr lang="zh-CN" altLang="en-US" sz="2600" b="1" i="0" u="none" strike="noStrike">
                        <a:effectLst/>
                        <a:latin typeface="宋体"/>
                      </a:endParaRPr>
                    </a:p>
                  </a:txBody>
                  <a:tcPr marL="247650" marR="6350" marT="6350" marB="0" anchor="ctr"/>
                </a:tc>
              </a:tr>
              <a:tr h="215900">
                <a:tc>
                  <a:txBody>
                    <a:bodyPr/>
                    <a:lstStyle/>
                    <a:p>
                      <a:pPr algn="l" fontAlgn="ctr"/>
                      <a:r>
                        <a:rPr lang="zh-CN" altLang="en-US" sz="2600" b="1" u="none" strike="noStrike">
                          <a:effectLst/>
                        </a:rPr>
                        <a:t>取得投资收益所收到的现金</a:t>
                      </a:r>
                      <a:endParaRPr lang="zh-CN" altLang="en-US" sz="2600" b="1" i="0" u="none" strike="noStrike">
                        <a:effectLst/>
                        <a:latin typeface="宋体"/>
                      </a:endParaRPr>
                    </a:p>
                  </a:txBody>
                  <a:tcPr marL="247650" marR="6350" marT="6350" marB="0" anchor="ctr"/>
                </a:tc>
              </a:tr>
              <a:tr h="215900">
                <a:tc>
                  <a:txBody>
                    <a:bodyPr/>
                    <a:lstStyle/>
                    <a:p>
                      <a:pPr algn="l" fontAlgn="ctr"/>
                      <a:r>
                        <a:rPr lang="zh-CN" altLang="en-US" sz="2600" b="1" u="none" strike="noStrike">
                          <a:effectLst/>
                        </a:rPr>
                        <a:t>处置固定资产和无形资产所收回的现金</a:t>
                      </a:r>
                      <a:endParaRPr lang="zh-CN" altLang="en-US" sz="2600" b="1" i="0" u="none" strike="noStrike">
                        <a:effectLst/>
                        <a:latin typeface="宋体"/>
                      </a:endParaRPr>
                    </a:p>
                  </a:txBody>
                  <a:tcPr marL="247650" marR="6350" marT="6350" marB="0" anchor="ctr"/>
                </a:tc>
              </a:tr>
              <a:tr h="215900">
                <a:tc>
                  <a:txBody>
                    <a:bodyPr/>
                    <a:lstStyle/>
                    <a:p>
                      <a:pPr algn="l" fontAlgn="ctr"/>
                      <a:r>
                        <a:rPr lang="zh-CN" altLang="en-US" sz="2600" b="1" u="none" strike="noStrike">
                          <a:effectLst/>
                        </a:rPr>
                        <a:t>收到的其他与投资活动有关的现金</a:t>
                      </a:r>
                      <a:endParaRPr lang="zh-CN" altLang="en-US" sz="2600" b="1" i="0" u="none" strike="noStrike">
                        <a:effectLst/>
                        <a:latin typeface="宋体"/>
                      </a:endParaRPr>
                    </a:p>
                  </a:txBody>
                  <a:tcPr marL="247650" marR="6350" marT="6350" marB="0" anchor="ctr"/>
                </a:tc>
              </a:tr>
              <a:tr h="215900">
                <a:tc>
                  <a:txBody>
                    <a:bodyPr/>
                    <a:lstStyle/>
                    <a:p>
                      <a:pPr algn="ctr" fontAlgn="ctr"/>
                      <a:r>
                        <a:rPr lang="zh-CN" altLang="en-US" sz="2600" b="1" u="none" strike="noStrike">
                          <a:effectLst/>
                        </a:rPr>
                        <a:t>现金流入小计</a:t>
                      </a:r>
                      <a:endParaRPr lang="zh-CN" altLang="en-US" sz="2600" b="1" i="0" u="none" strike="noStrike">
                        <a:effectLst/>
                        <a:latin typeface="宋体"/>
                      </a:endParaRPr>
                    </a:p>
                  </a:txBody>
                  <a:tcPr marL="6350" marR="6350" marT="6350" marB="0" anchor="ctr"/>
                </a:tc>
              </a:tr>
              <a:tr h="215900">
                <a:tc>
                  <a:txBody>
                    <a:bodyPr/>
                    <a:lstStyle/>
                    <a:p>
                      <a:pPr algn="l" fontAlgn="ctr"/>
                      <a:r>
                        <a:rPr lang="zh-CN" altLang="en-US" sz="2600" b="1" u="none" strike="noStrike">
                          <a:effectLst/>
                        </a:rPr>
                        <a:t>购建固定资产和无形资产所支付的现金</a:t>
                      </a:r>
                      <a:endParaRPr lang="zh-CN" altLang="en-US" sz="2600" b="1" i="0" u="none" strike="noStrike">
                        <a:effectLst/>
                        <a:latin typeface="宋体"/>
                      </a:endParaRPr>
                    </a:p>
                  </a:txBody>
                  <a:tcPr marL="247650" marR="6350" marT="6350" marB="0" anchor="ctr"/>
                </a:tc>
              </a:tr>
              <a:tr h="215900">
                <a:tc>
                  <a:txBody>
                    <a:bodyPr/>
                    <a:lstStyle/>
                    <a:p>
                      <a:pPr algn="l" fontAlgn="ctr"/>
                      <a:r>
                        <a:rPr lang="zh-CN" altLang="en-US" sz="2600" b="1" u="none" strike="noStrike">
                          <a:effectLst/>
                        </a:rPr>
                        <a:t>对外投资所支付的现金</a:t>
                      </a:r>
                      <a:endParaRPr lang="zh-CN" altLang="en-US" sz="2600" b="1" i="0" u="none" strike="noStrike">
                        <a:effectLst/>
                        <a:latin typeface="宋体"/>
                      </a:endParaRPr>
                    </a:p>
                  </a:txBody>
                  <a:tcPr marL="247650" marR="6350" marT="6350" marB="0" anchor="ctr"/>
                </a:tc>
              </a:tr>
              <a:tr h="215900">
                <a:tc>
                  <a:txBody>
                    <a:bodyPr/>
                    <a:lstStyle/>
                    <a:p>
                      <a:pPr algn="l" fontAlgn="ctr"/>
                      <a:r>
                        <a:rPr lang="zh-CN" altLang="en-US" sz="2600" b="1" u="none" strike="noStrike">
                          <a:effectLst/>
                        </a:rPr>
                        <a:t>支付的其他与投资活动有关的现金</a:t>
                      </a:r>
                      <a:endParaRPr lang="zh-CN" altLang="en-US" sz="2600" b="1" i="0" u="none" strike="noStrike">
                        <a:effectLst/>
                        <a:latin typeface="宋体"/>
                      </a:endParaRPr>
                    </a:p>
                  </a:txBody>
                  <a:tcPr marL="247650" marR="6350" marT="6350" marB="0" anchor="ctr"/>
                </a:tc>
              </a:tr>
              <a:tr h="215900">
                <a:tc>
                  <a:txBody>
                    <a:bodyPr/>
                    <a:lstStyle/>
                    <a:p>
                      <a:pPr algn="ctr" fontAlgn="ctr"/>
                      <a:r>
                        <a:rPr lang="zh-CN" altLang="en-US" sz="2600" b="1" u="none" strike="noStrike">
                          <a:effectLst/>
                        </a:rPr>
                        <a:t>现金流出小计</a:t>
                      </a:r>
                      <a:endParaRPr lang="zh-CN" altLang="en-US" sz="2600" b="1" i="0" u="none" strike="noStrike">
                        <a:effectLst/>
                        <a:latin typeface="宋体"/>
                      </a:endParaRPr>
                    </a:p>
                  </a:txBody>
                  <a:tcPr marL="6350" marR="6350" marT="6350" marB="0" anchor="ctr"/>
                </a:tc>
              </a:tr>
              <a:tr h="215900">
                <a:tc>
                  <a:txBody>
                    <a:bodyPr/>
                    <a:lstStyle/>
                    <a:p>
                      <a:pPr algn="ctr" fontAlgn="ctr"/>
                      <a:r>
                        <a:rPr lang="zh-CN" altLang="en-US" sz="2600" b="1" u="none" strike="noStrike" dirty="0">
                          <a:effectLst/>
                        </a:rPr>
                        <a:t>投资活动产生的现金流量净额</a:t>
                      </a:r>
                      <a:endParaRPr lang="zh-CN" altLang="en-US" sz="2600" b="1" i="0" u="none" strike="noStrike" dirty="0">
                        <a:effectLst/>
                        <a:latin typeface="宋体"/>
                      </a:endParaRPr>
                    </a:p>
                  </a:txBody>
                  <a:tcPr marL="6350" marR="6350" marT="6350" marB="0" anchor="ctr"/>
                </a:tc>
              </a:tr>
            </a:tbl>
          </a:graphicData>
        </a:graphic>
      </p:graphicFrame>
    </p:spTree>
    <p:extLst>
      <p:ext uri="{BB962C8B-B14F-4D97-AF65-F5344CB8AC3E}">
        <p14:creationId xmlns:p14="http://schemas.microsoft.com/office/powerpoint/2010/main" val="3683945192"/>
      </p:ext>
    </p:extLst>
  </p:cSld>
  <p:clrMapOvr>
    <a:masterClrMapping/>
  </p:clrMapOvr>
  <p:transition spd="med"/>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标题 1"/>
          <p:cNvSpPr>
            <a:spLocks noGrp="1"/>
          </p:cNvSpPr>
          <p:nvPr>
            <p:ph type="title"/>
          </p:nvPr>
        </p:nvSpPr>
        <p:spPr/>
        <p:txBody>
          <a:bodyPr/>
          <a:lstStyle/>
          <a:p>
            <a:endParaRPr lang="zh-CN" altLang="en-US" smtClean="0"/>
          </a:p>
        </p:txBody>
      </p:sp>
      <p:sp>
        <p:nvSpPr>
          <p:cNvPr id="105475" name="内容占位符 2"/>
          <p:cNvSpPr>
            <a:spLocks noGrp="1"/>
          </p:cNvSpPr>
          <p:nvPr>
            <p:ph idx="1"/>
          </p:nvPr>
        </p:nvSpPr>
        <p:spPr/>
        <p:txBody>
          <a:bodyPr/>
          <a:lstStyle/>
          <a:p>
            <a:r>
              <a:rPr lang="zh-CN" altLang="zh-CN" dirty="0" smtClean="0"/>
              <a:t>（</a:t>
            </a:r>
            <a:r>
              <a:rPr lang="en-US" altLang="zh-CN" dirty="0" smtClean="0"/>
              <a:t>11</a:t>
            </a:r>
            <a:r>
              <a:rPr lang="zh-CN" altLang="zh-CN" dirty="0" smtClean="0"/>
              <a:t>）“收回投资所收到的现金”项目，反映民间非营利组织出售、转让或者到期收回除现金等价物之外的短期投资、长期投资而收到的现金。</a:t>
            </a:r>
            <a:r>
              <a:rPr lang="zh-CN" altLang="zh-CN" dirty="0" smtClean="0">
                <a:solidFill>
                  <a:srgbClr val="FF0000"/>
                </a:solidFill>
              </a:rPr>
              <a:t>不包括长期投资收回的股利、利息，以及收回的非现金资产</a:t>
            </a:r>
            <a:r>
              <a:rPr lang="zh-CN" altLang="zh-CN" dirty="0" smtClean="0"/>
              <a:t>。本项目可以根据“现金”、“银行存款”、</a:t>
            </a:r>
            <a:r>
              <a:rPr lang="zh-CN" altLang="zh-CN" dirty="0" smtClean="0">
                <a:solidFill>
                  <a:srgbClr val="FF0000"/>
                </a:solidFill>
              </a:rPr>
              <a:t>“短期投资”、“长期股权投资”、“长期债权投资”</a:t>
            </a:r>
            <a:r>
              <a:rPr lang="zh-CN" altLang="zh-CN" dirty="0" smtClean="0"/>
              <a:t>等科目的记录分析填列。</a:t>
            </a:r>
          </a:p>
          <a:p>
            <a:r>
              <a:rPr lang="zh-CN" altLang="zh-CN" dirty="0" smtClean="0"/>
              <a:t>（</a:t>
            </a:r>
            <a:r>
              <a:rPr lang="en-US" altLang="zh-CN" dirty="0" smtClean="0"/>
              <a:t>12</a:t>
            </a:r>
            <a:r>
              <a:rPr lang="zh-CN" altLang="zh-CN" dirty="0" smtClean="0"/>
              <a:t>）“取得投资收益所收到的现金”项目，反映民间非营利组织因对外投资而取得的</a:t>
            </a:r>
            <a:r>
              <a:rPr lang="zh-CN" altLang="zh-CN" dirty="0" smtClean="0">
                <a:solidFill>
                  <a:srgbClr val="FF0000"/>
                </a:solidFill>
              </a:rPr>
              <a:t>现金股利、利息，以及从被投资单位分回利润收到的现金</a:t>
            </a:r>
            <a:r>
              <a:rPr lang="zh-CN" altLang="zh-CN" dirty="0" smtClean="0">
                <a:solidFill>
                  <a:srgbClr val="0000FF"/>
                </a:solidFill>
              </a:rPr>
              <a:t>；</a:t>
            </a:r>
            <a:r>
              <a:rPr lang="zh-CN" altLang="zh-CN" dirty="0" smtClean="0"/>
              <a:t>不包括股票股利。本项目可以根据“现金”、“银行存款”、</a:t>
            </a:r>
            <a:r>
              <a:rPr lang="zh-CN" altLang="zh-CN" dirty="0" smtClean="0">
                <a:solidFill>
                  <a:srgbClr val="0000FF"/>
                </a:solidFill>
              </a:rPr>
              <a:t>“</a:t>
            </a:r>
            <a:r>
              <a:rPr lang="zh-CN" altLang="zh-CN" dirty="0" smtClean="0">
                <a:solidFill>
                  <a:srgbClr val="FF0000"/>
                </a:solidFill>
              </a:rPr>
              <a:t>投资收益</a:t>
            </a:r>
            <a:r>
              <a:rPr lang="zh-CN" altLang="zh-CN" dirty="0" smtClean="0">
                <a:solidFill>
                  <a:srgbClr val="0000FF"/>
                </a:solidFill>
              </a:rPr>
              <a:t>”</a:t>
            </a:r>
            <a:r>
              <a:rPr lang="zh-CN" altLang="zh-CN" dirty="0" smtClean="0"/>
              <a:t>等科目的记录分析填列。</a:t>
            </a:r>
            <a:endParaRPr lang="zh-CN" altLang="en-US" dirty="0" smtClean="0"/>
          </a:p>
        </p:txBody>
      </p:sp>
    </p:spTree>
    <p:extLst>
      <p:ext uri="{BB962C8B-B14F-4D97-AF65-F5344CB8AC3E}">
        <p14:creationId xmlns:p14="http://schemas.microsoft.com/office/powerpoint/2010/main" val="598898269"/>
      </p:ext>
    </p:extLst>
  </p:cSld>
  <p:clrMapOvr>
    <a:masterClrMapping/>
  </p:clrMapOvr>
  <p:transition spd="med"/>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标题 1"/>
          <p:cNvSpPr>
            <a:spLocks noGrp="1"/>
          </p:cNvSpPr>
          <p:nvPr>
            <p:ph type="title"/>
          </p:nvPr>
        </p:nvSpPr>
        <p:spPr/>
        <p:txBody>
          <a:bodyPr/>
          <a:lstStyle/>
          <a:p>
            <a:endParaRPr lang="zh-CN" altLang="en-US" smtClean="0"/>
          </a:p>
        </p:txBody>
      </p:sp>
      <p:sp>
        <p:nvSpPr>
          <p:cNvPr id="106499" name="内容占位符 2"/>
          <p:cNvSpPr>
            <a:spLocks noGrp="1"/>
          </p:cNvSpPr>
          <p:nvPr>
            <p:ph idx="1"/>
          </p:nvPr>
        </p:nvSpPr>
        <p:spPr/>
        <p:txBody>
          <a:bodyPr/>
          <a:lstStyle/>
          <a:p>
            <a:r>
              <a:rPr lang="zh-CN" altLang="zh-CN" dirty="0" smtClean="0"/>
              <a:t>（</a:t>
            </a:r>
            <a:r>
              <a:rPr lang="en-US" altLang="zh-CN" dirty="0" smtClean="0"/>
              <a:t>13</a:t>
            </a:r>
            <a:r>
              <a:rPr lang="zh-CN" altLang="zh-CN" dirty="0" smtClean="0"/>
              <a:t>）“处置固定资产和无形资产所收回的现金”项目，</a:t>
            </a:r>
            <a:r>
              <a:rPr lang="zh-CN" altLang="zh-CN" dirty="0" smtClean="0">
                <a:solidFill>
                  <a:srgbClr val="FF0000"/>
                </a:solidFill>
              </a:rPr>
              <a:t>反映民间非营利组织处置固定资产和无形资产所取得的现金，减去为处置这些资产而支付的有关费用之后的净额</a:t>
            </a:r>
            <a:r>
              <a:rPr lang="zh-CN" altLang="zh-CN" dirty="0" smtClean="0">
                <a:solidFill>
                  <a:srgbClr val="0000FF"/>
                </a:solidFill>
              </a:rPr>
              <a:t>。</a:t>
            </a:r>
            <a:r>
              <a:rPr lang="zh-CN" altLang="zh-CN" dirty="0" smtClean="0"/>
              <a:t>由于自然灾害所造成的固定资产等长期资产损失而收到的保险赔款收入，也在本项目反映。本项目可以根据“现金”、“银行存款”、</a:t>
            </a:r>
            <a:r>
              <a:rPr lang="zh-CN" altLang="zh-CN" dirty="0" smtClean="0">
                <a:solidFill>
                  <a:srgbClr val="0000FF"/>
                </a:solidFill>
              </a:rPr>
              <a:t>“</a:t>
            </a:r>
            <a:r>
              <a:rPr lang="zh-CN" altLang="zh-CN" dirty="0" smtClean="0">
                <a:solidFill>
                  <a:srgbClr val="FF0000"/>
                </a:solidFill>
              </a:rPr>
              <a:t>固定资产清理</a:t>
            </a:r>
            <a:r>
              <a:rPr lang="zh-CN" altLang="zh-CN" dirty="0" smtClean="0">
                <a:solidFill>
                  <a:srgbClr val="0000FF"/>
                </a:solidFill>
              </a:rPr>
              <a:t>”</a:t>
            </a:r>
            <a:r>
              <a:rPr lang="zh-CN" altLang="zh-CN" dirty="0" smtClean="0"/>
              <a:t>等科目的记录分析填列。</a:t>
            </a:r>
          </a:p>
          <a:p>
            <a:r>
              <a:rPr lang="zh-CN" altLang="zh-CN" dirty="0" smtClean="0"/>
              <a:t>（</a:t>
            </a:r>
            <a:r>
              <a:rPr lang="en-US" altLang="zh-CN" dirty="0" smtClean="0"/>
              <a:t>14</a:t>
            </a:r>
            <a:r>
              <a:rPr lang="zh-CN" altLang="zh-CN" dirty="0" smtClean="0"/>
              <a:t>）“收到的其他与投资活动有关的现金”项目，反映民间非营利组织除上述各项之外收到的其他与投资活动有关的现金。其他现金流入如果金额较大的，应当单列项目反映。本项目可以根据“现金”、“银行存款”等有关科目的记录分析填列。</a:t>
            </a:r>
            <a:endParaRPr lang="zh-CN" altLang="en-US" dirty="0" smtClean="0"/>
          </a:p>
        </p:txBody>
      </p:sp>
    </p:spTree>
    <p:extLst>
      <p:ext uri="{BB962C8B-B14F-4D97-AF65-F5344CB8AC3E}">
        <p14:creationId xmlns:p14="http://schemas.microsoft.com/office/powerpoint/2010/main" val="3171688978"/>
      </p:ext>
    </p:extLst>
  </p:cSld>
  <p:clrMapOvr>
    <a:masterClrMapping/>
  </p:clrMapOvr>
  <p:transition spd="med"/>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p:txBody>
          <a:bodyPr/>
          <a:lstStyle/>
          <a:p>
            <a:endParaRPr lang="zh-CN" altLang="en-US" smtClean="0"/>
          </a:p>
        </p:txBody>
      </p:sp>
      <p:sp>
        <p:nvSpPr>
          <p:cNvPr id="107523" name="内容占位符 2"/>
          <p:cNvSpPr>
            <a:spLocks noGrp="1"/>
          </p:cNvSpPr>
          <p:nvPr>
            <p:ph idx="1"/>
          </p:nvPr>
        </p:nvSpPr>
        <p:spPr/>
        <p:txBody>
          <a:bodyPr/>
          <a:lstStyle/>
          <a:p>
            <a:r>
              <a:rPr lang="zh-CN" altLang="zh-CN" dirty="0" smtClean="0"/>
              <a:t>（</a:t>
            </a:r>
            <a:r>
              <a:rPr lang="en-US" altLang="zh-CN" dirty="0" smtClean="0"/>
              <a:t>15</a:t>
            </a:r>
            <a:r>
              <a:rPr lang="zh-CN" altLang="zh-CN" dirty="0" smtClean="0"/>
              <a:t>）“购建固定资产和无形资产所支付的现金”项目，反映民间非营利组织购买和建造固定资产，取得无形资产和其他长期资产所支付的现金。</a:t>
            </a:r>
            <a:r>
              <a:rPr lang="zh-CN" altLang="zh-CN" dirty="0" smtClean="0">
                <a:solidFill>
                  <a:srgbClr val="FF0000"/>
                </a:solidFill>
              </a:rPr>
              <a:t>不包括为购建固定资产而发生的借款利息资本化的部分，以及融资租入固定资产支付的租赁费。借款利息和融资租入固定资产支付的租赁费，在筹资活动产生的现金流量中反映</a:t>
            </a:r>
            <a:r>
              <a:rPr lang="zh-CN" altLang="zh-CN" dirty="0" smtClean="0">
                <a:solidFill>
                  <a:srgbClr val="0000FF"/>
                </a:solidFill>
              </a:rPr>
              <a:t>。</a:t>
            </a:r>
            <a:r>
              <a:rPr lang="zh-CN" altLang="zh-CN" dirty="0" smtClean="0"/>
              <a:t>本项目可以根据“现金”、“银行存款”、</a:t>
            </a:r>
            <a:r>
              <a:rPr lang="zh-CN" altLang="zh-CN" dirty="0" smtClean="0">
                <a:solidFill>
                  <a:srgbClr val="FF0000"/>
                </a:solidFill>
              </a:rPr>
              <a:t>“固定资产”、“无形资产”、“在建工程”</a:t>
            </a:r>
            <a:r>
              <a:rPr lang="zh-CN" altLang="zh-CN" dirty="0" smtClean="0"/>
              <a:t>等科目的记录分析填列。</a:t>
            </a:r>
            <a:r>
              <a:rPr lang="zh-CN" altLang="en-US" dirty="0" smtClean="0">
                <a:solidFill>
                  <a:srgbClr val="0000FF"/>
                </a:solidFill>
              </a:rPr>
              <a:t>同时</a:t>
            </a:r>
            <a:r>
              <a:rPr lang="zh-CN" altLang="en-US" dirty="0" smtClean="0">
                <a:solidFill>
                  <a:srgbClr val="FF0000"/>
                </a:solidFill>
              </a:rPr>
              <a:t>结合预付账款、应付账款与资产构建有关余额的变化情况。</a:t>
            </a:r>
            <a:r>
              <a:rPr lang="zh-CN" altLang="zh-CN" dirty="0" smtClean="0">
                <a:solidFill>
                  <a:srgbClr val="FF0000"/>
                </a:solidFill>
              </a:rPr>
              <a:t>民间非营利组织支付的在建工程人员的工资等，在本表“购建固定资产、无形资产所支付的现金”项目中反映。 </a:t>
            </a:r>
            <a:r>
              <a:rPr lang="zh-CN" altLang="zh-CN" dirty="0" smtClean="0"/>
              <a:t>　　</a:t>
            </a:r>
            <a:endParaRPr lang="zh-CN" altLang="en-US" dirty="0" smtClean="0"/>
          </a:p>
        </p:txBody>
      </p:sp>
    </p:spTree>
    <p:extLst>
      <p:ext uri="{BB962C8B-B14F-4D97-AF65-F5344CB8AC3E}">
        <p14:creationId xmlns:p14="http://schemas.microsoft.com/office/powerpoint/2010/main" val="1594928222"/>
      </p:ext>
    </p:extLst>
  </p:cSld>
  <p:clrMapOvr>
    <a:masterClrMapping/>
  </p:clrMapOvr>
  <p:transition spd="med"/>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标题 1"/>
          <p:cNvSpPr>
            <a:spLocks noGrp="1"/>
          </p:cNvSpPr>
          <p:nvPr>
            <p:ph type="title"/>
          </p:nvPr>
        </p:nvSpPr>
        <p:spPr/>
        <p:txBody>
          <a:bodyPr/>
          <a:lstStyle/>
          <a:p>
            <a:endParaRPr lang="zh-CN" altLang="en-US" smtClean="0"/>
          </a:p>
        </p:txBody>
      </p:sp>
      <p:sp>
        <p:nvSpPr>
          <p:cNvPr id="108547" name="内容占位符 2"/>
          <p:cNvSpPr>
            <a:spLocks noGrp="1"/>
          </p:cNvSpPr>
          <p:nvPr>
            <p:ph idx="1"/>
          </p:nvPr>
        </p:nvSpPr>
        <p:spPr>
          <a:xfrm>
            <a:off x="251520" y="1124744"/>
            <a:ext cx="8712968" cy="4445000"/>
          </a:xfrm>
        </p:spPr>
        <p:txBody>
          <a:bodyPr/>
          <a:lstStyle/>
          <a:p>
            <a:r>
              <a:rPr lang="zh-CN" altLang="zh-CN" sz="2500" dirty="0" smtClean="0"/>
              <a:t>（</a:t>
            </a:r>
            <a:r>
              <a:rPr lang="en-US" altLang="zh-CN" sz="2500" dirty="0" smtClean="0"/>
              <a:t>16</a:t>
            </a:r>
            <a:r>
              <a:rPr lang="zh-CN" altLang="zh-CN" sz="2500" dirty="0" smtClean="0"/>
              <a:t>）“对外投资所支付的现金”项目，反映民间非营利组织进行对外投资所支付的现金，包括取得除现金等价物之外的短期投资、长期投资</a:t>
            </a:r>
            <a:r>
              <a:rPr lang="zh-CN" altLang="zh-CN" sz="2500" dirty="0" smtClean="0">
                <a:solidFill>
                  <a:srgbClr val="FF0000"/>
                </a:solidFill>
              </a:rPr>
              <a:t>所支付的现金，以及支付的佣金、手续费等附加费用。</a:t>
            </a:r>
            <a:r>
              <a:rPr lang="zh-CN" altLang="zh-CN" sz="2500" dirty="0" smtClean="0"/>
              <a:t>本项目可以根据“现金”、“银行存款”、</a:t>
            </a:r>
            <a:r>
              <a:rPr lang="zh-CN" altLang="zh-CN" sz="2500" dirty="0" smtClean="0">
                <a:solidFill>
                  <a:srgbClr val="FF0000"/>
                </a:solidFill>
              </a:rPr>
              <a:t>“短期投资”、“长期股权投资”、“长期债权投资”</a:t>
            </a:r>
            <a:r>
              <a:rPr lang="zh-CN" altLang="zh-CN" sz="2500" dirty="0" smtClean="0"/>
              <a:t>等科目的记录分析填列。</a:t>
            </a:r>
          </a:p>
          <a:p>
            <a:r>
              <a:rPr lang="zh-CN" altLang="zh-CN" sz="2500" dirty="0" smtClean="0"/>
              <a:t>（</a:t>
            </a:r>
            <a:r>
              <a:rPr lang="en-US" altLang="zh-CN" sz="2500" dirty="0" smtClean="0"/>
              <a:t>17</a:t>
            </a:r>
            <a:r>
              <a:rPr lang="zh-CN" altLang="zh-CN" sz="2500" dirty="0" smtClean="0"/>
              <a:t>）“支付的其他与投资活动有关的现金”项目，反映民间非营利组织除上述各项之外，支付的其他与投资活动有关的现金。如果其他现金流出金额较大的，应当单列项目反映。本项目可以根据“现金”、“银行存款”等有关科目的记录分析填列。</a:t>
            </a:r>
            <a:r>
              <a:rPr lang="zh-CN" altLang="en-US" sz="2500" dirty="0" smtClean="0">
                <a:solidFill>
                  <a:srgbClr val="FF0000"/>
                </a:solidFill>
              </a:rPr>
              <a:t>如对其他单位借出款项</a:t>
            </a:r>
            <a:r>
              <a:rPr lang="zh-CN" altLang="en-US" sz="2500" dirty="0" smtClean="0">
                <a:solidFill>
                  <a:srgbClr val="0000FF"/>
                </a:solidFill>
              </a:rPr>
              <a:t>。</a:t>
            </a:r>
          </a:p>
        </p:txBody>
      </p:sp>
    </p:spTree>
    <p:extLst>
      <p:ext uri="{BB962C8B-B14F-4D97-AF65-F5344CB8AC3E}">
        <p14:creationId xmlns:p14="http://schemas.microsoft.com/office/powerpoint/2010/main" val="349949219"/>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251520" y="1124744"/>
            <a:ext cx="8496944" cy="4896891"/>
          </a:xfrm>
        </p:spPr>
        <p:txBody>
          <a:bodyPr/>
          <a:lstStyle/>
          <a:p>
            <a:r>
              <a:rPr lang="zh-CN" altLang="en-US" dirty="0"/>
              <a:t>第十一条 单位应当建立规范的</a:t>
            </a:r>
            <a:r>
              <a:rPr lang="zh-CN" altLang="en-US" dirty="0">
                <a:solidFill>
                  <a:srgbClr val="FF0000"/>
                </a:solidFill>
              </a:rPr>
              <a:t>对外投资</a:t>
            </a:r>
            <a:r>
              <a:rPr lang="zh-CN" altLang="en-US" dirty="0"/>
              <a:t>决策机制和程序，通过实行</a:t>
            </a:r>
            <a:r>
              <a:rPr lang="zh-CN" altLang="en-US" dirty="0">
                <a:solidFill>
                  <a:srgbClr val="FF0000"/>
                </a:solidFill>
              </a:rPr>
              <a:t>重大投资决策集体审议联签</a:t>
            </a:r>
            <a:r>
              <a:rPr lang="zh-CN" altLang="en-US" dirty="0"/>
              <a:t>等责任制度，加强投资</a:t>
            </a:r>
            <a:r>
              <a:rPr lang="zh-CN" altLang="en-US" dirty="0">
                <a:solidFill>
                  <a:srgbClr val="FF0000"/>
                </a:solidFill>
              </a:rPr>
              <a:t>项目立项、评估、决策、实施、投资处置</a:t>
            </a:r>
            <a:r>
              <a:rPr lang="zh-CN" altLang="en-US" dirty="0"/>
              <a:t>等环节的会计控制，严格控制投资风险。</a:t>
            </a:r>
          </a:p>
          <a:p>
            <a:r>
              <a:rPr lang="zh-CN" altLang="en-US" dirty="0"/>
              <a:t>第十二条 单位应当建立规范的</a:t>
            </a:r>
            <a:r>
              <a:rPr lang="zh-CN" altLang="en-US" dirty="0">
                <a:solidFill>
                  <a:srgbClr val="FF0000"/>
                </a:solidFill>
              </a:rPr>
              <a:t>工程项目</a:t>
            </a:r>
            <a:r>
              <a:rPr lang="zh-CN" altLang="en-US" dirty="0"/>
              <a:t>决策程序，明确相关机构和人员的职责权限，建立工程项目投资决策的责任制度，加强工程项目的</a:t>
            </a:r>
            <a:r>
              <a:rPr lang="zh-CN" altLang="en-US" dirty="0">
                <a:solidFill>
                  <a:srgbClr val="FF0000"/>
                </a:solidFill>
              </a:rPr>
              <a:t>预算、招投标、质量管理</a:t>
            </a:r>
            <a:r>
              <a:rPr lang="zh-CN" altLang="en-US" dirty="0"/>
              <a:t>等环节的会计控制，</a:t>
            </a:r>
            <a:r>
              <a:rPr lang="zh-CN" altLang="en-US" dirty="0">
                <a:solidFill>
                  <a:srgbClr val="FF0000"/>
                </a:solidFill>
              </a:rPr>
              <a:t>防范决策失误及工程发包、承包、施工、验收</a:t>
            </a:r>
            <a:r>
              <a:rPr lang="zh-CN" altLang="en-US" dirty="0"/>
              <a:t>等过程中的</a:t>
            </a:r>
            <a:r>
              <a:rPr lang="zh-CN" altLang="en-US" dirty="0">
                <a:solidFill>
                  <a:srgbClr val="FF0000"/>
                </a:solidFill>
              </a:rPr>
              <a:t>舞弊</a:t>
            </a:r>
            <a:r>
              <a:rPr lang="zh-CN" altLang="en-US" dirty="0"/>
              <a:t>行为。</a:t>
            </a:r>
          </a:p>
          <a:p>
            <a:r>
              <a:rPr lang="zh-CN" altLang="en-US" dirty="0"/>
              <a:t>第十三条 单位应当合理设置采购与付款业务的机构和岗位，建立和完善采购与付款的会计控制程序，加强</a:t>
            </a:r>
            <a:r>
              <a:rPr lang="zh-CN" altLang="en-US" dirty="0">
                <a:solidFill>
                  <a:srgbClr val="FF0000"/>
                </a:solidFill>
              </a:rPr>
              <a:t>请购、审批、合同订立、采购、验收、付款</a:t>
            </a:r>
            <a:r>
              <a:rPr lang="zh-CN" altLang="en-US" dirty="0"/>
              <a:t>等环节的会计控制，堵塞采购环节的漏洞，减少采购风险。</a:t>
            </a:r>
          </a:p>
        </p:txBody>
      </p:sp>
      <p:sp>
        <p:nvSpPr>
          <p:cNvPr id="3" name="标题 2"/>
          <p:cNvSpPr>
            <a:spLocks noGrp="1"/>
          </p:cNvSpPr>
          <p:nvPr>
            <p:ph type="title"/>
          </p:nvPr>
        </p:nvSpPr>
        <p:spPr/>
        <p:txBody>
          <a:bodyPr/>
          <a:lstStyle/>
          <a:p>
            <a:r>
              <a:rPr lang="zh-CN" altLang="zh-CN" dirty="0" smtClean="0"/>
              <a:t>《内部会计控制规范》</a:t>
            </a:r>
            <a:r>
              <a:rPr lang="zh-CN" altLang="en-US" dirty="0" smtClean="0"/>
              <a:t>要求</a:t>
            </a:r>
            <a:endParaRPr lang="zh-CN" altLang="en-US" dirty="0"/>
          </a:p>
        </p:txBody>
      </p:sp>
    </p:spTree>
    <p:extLst>
      <p:ext uri="{BB962C8B-B14F-4D97-AF65-F5344CB8AC3E}">
        <p14:creationId xmlns:p14="http://schemas.microsoft.com/office/powerpoint/2010/main" val="602271355"/>
      </p:ext>
    </p:extLst>
  </p:cSld>
  <p:clrMapOvr>
    <a:masterClrMapping/>
  </p:clrMapOvr>
  <p:transition spd="med"/>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标题 1"/>
          <p:cNvSpPr>
            <a:spLocks noGrp="1"/>
          </p:cNvSpPr>
          <p:nvPr>
            <p:ph type="title"/>
          </p:nvPr>
        </p:nvSpPr>
        <p:spPr/>
        <p:txBody>
          <a:bodyPr/>
          <a:lstStyle/>
          <a:p>
            <a:r>
              <a:rPr lang="zh-CN" altLang="zh-CN" smtClean="0"/>
              <a:t>筹资活动产生的现金流量</a:t>
            </a:r>
            <a:endParaRPr lang="zh-CN" altLang="en-US" smtClean="0"/>
          </a:p>
        </p:txBody>
      </p:sp>
      <p:graphicFrame>
        <p:nvGraphicFramePr>
          <p:cNvPr id="4" name="内容占位符 3"/>
          <p:cNvGraphicFramePr>
            <a:graphicFrameLocks noGrp="1"/>
          </p:cNvGraphicFramePr>
          <p:nvPr>
            <p:ph idx="1"/>
          </p:nvPr>
        </p:nvGraphicFramePr>
        <p:xfrm>
          <a:off x="2057400" y="1143000"/>
          <a:ext cx="5943600" cy="3464544"/>
        </p:xfrm>
        <a:graphic>
          <a:graphicData uri="http://schemas.openxmlformats.org/drawingml/2006/table">
            <a:tbl>
              <a:tblPr>
                <a:tableStyleId>{5C22544A-7EE6-4342-B048-85BDC9FD1C3A}</a:tableStyleId>
              </a:tblPr>
              <a:tblGrid>
                <a:gridCol w="5943600"/>
              </a:tblGrid>
              <a:tr h="432991">
                <a:tc>
                  <a:txBody>
                    <a:bodyPr/>
                    <a:lstStyle/>
                    <a:p>
                      <a:pPr algn="l" fontAlgn="ctr"/>
                      <a:r>
                        <a:rPr lang="zh-CN" altLang="en-US" sz="2800" b="1" u="none" strike="noStrike" dirty="0">
                          <a:effectLst/>
                        </a:rPr>
                        <a:t>借款所收到的现金</a:t>
                      </a:r>
                      <a:endParaRPr lang="zh-CN" altLang="en-US" sz="2800" b="1" i="0" u="none" strike="noStrike" dirty="0">
                        <a:effectLst/>
                        <a:latin typeface="宋体"/>
                      </a:endParaRPr>
                    </a:p>
                  </a:txBody>
                  <a:tcPr marL="247650" marR="6350" marT="6348" marB="0" anchor="ctr"/>
                </a:tc>
              </a:tr>
              <a:tr h="432991">
                <a:tc>
                  <a:txBody>
                    <a:bodyPr/>
                    <a:lstStyle/>
                    <a:p>
                      <a:pPr algn="l" fontAlgn="ctr"/>
                      <a:r>
                        <a:rPr lang="zh-CN" altLang="en-US" sz="2800" b="1" u="none" strike="noStrike">
                          <a:effectLst/>
                        </a:rPr>
                        <a:t>收到的其他与筹资活动有关的现金</a:t>
                      </a:r>
                      <a:endParaRPr lang="zh-CN" altLang="en-US" sz="2800" b="1" i="0" u="none" strike="noStrike">
                        <a:effectLst/>
                        <a:latin typeface="宋体"/>
                      </a:endParaRPr>
                    </a:p>
                  </a:txBody>
                  <a:tcPr marL="247650" marR="6350" marT="6348" marB="0" anchor="ctr"/>
                </a:tc>
              </a:tr>
              <a:tr h="432991">
                <a:tc>
                  <a:txBody>
                    <a:bodyPr/>
                    <a:lstStyle/>
                    <a:p>
                      <a:pPr algn="ctr" fontAlgn="ctr"/>
                      <a:r>
                        <a:rPr lang="zh-CN" altLang="en-US" sz="2800" b="1" u="none" strike="noStrike" dirty="0">
                          <a:effectLst/>
                        </a:rPr>
                        <a:t>现金流入小计</a:t>
                      </a:r>
                      <a:endParaRPr lang="zh-CN" altLang="en-US" sz="2800" b="1" i="0" u="none" strike="noStrike" dirty="0">
                        <a:effectLst/>
                        <a:latin typeface="宋体"/>
                      </a:endParaRPr>
                    </a:p>
                  </a:txBody>
                  <a:tcPr marL="6350" marR="6350" marT="6348" marB="0" anchor="ctr"/>
                </a:tc>
              </a:tr>
              <a:tr h="432991">
                <a:tc>
                  <a:txBody>
                    <a:bodyPr/>
                    <a:lstStyle/>
                    <a:p>
                      <a:pPr algn="l" fontAlgn="ctr"/>
                      <a:r>
                        <a:rPr lang="zh-CN" altLang="en-US" sz="2800" b="1" u="none" strike="noStrike">
                          <a:effectLst/>
                        </a:rPr>
                        <a:t>偿还借款所支付的现金</a:t>
                      </a:r>
                      <a:endParaRPr lang="zh-CN" altLang="en-US" sz="2800" b="1" i="0" u="none" strike="noStrike">
                        <a:effectLst/>
                        <a:latin typeface="宋体"/>
                      </a:endParaRPr>
                    </a:p>
                  </a:txBody>
                  <a:tcPr marL="247650" marR="6350" marT="6348" marB="0" anchor="ctr"/>
                </a:tc>
              </a:tr>
              <a:tr h="432991">
                <a:tc>
                  <a:txBody>
                    <a:bodyPr/>
                    <a:lstStyle/>
                    <a:p>
                      <a:pPr algn="l" fontAlgn="ctr"/>
                      <a:r>
                        <a:rPr lang="zh-CN" altLang="en-US" sz="2800" b="1" u="none" strike="noStrike">
                          <a:effectLst/>
                        </a:rPr>
                        <a:t>偿还利息所支付的现金</a:t>
                      </a:r>
                      <a:endParaRPr lang="zh-CN" altLang="en-US" sz="2800" b="1" i="0" u="none" strike="noStrike">
                        <a:effectLst/>
                        <a:latin typeface="宋体"/>
                      </a:endParaRPr>
                    </a:p>
                  </a:txBody>
                  <a:tcPr marL="247650" marR="6350" marT="6348" marB="0" anchor="ctr"/>
                </a:tc>
              </a:tr>
              <a:tr h="432991">
                <a:tc>
                  <a:txBody>
                    <a:bodyPr/>
                    <a:lstStyle/>
                    <a:p>
                      <a:pPr algn="l" fontAlgn="ctr"/>
                      <a:r>
                        <a:rPr lang="zh-CN" altLang="en-US" sz="2800" b="1" u="none" strike="noStrike">
                          <a:effectLst/>
                        </a:rPr>
                        <a:t>支付的其他与筹资活动有关的现金</a:t>
                      </a:r>
                      <a:endParaRPr lang="zh-CN" altLang="en-US" sz="2800" b="1" i="0" u="none" strike="noStrike">
                        <a:effectLst/>
                        <a:latin typeface="宋体"/>
                      </a:endParaRPr>
                    </a:p>
                  </a:txBody>
                  <a:tcPr marL="247650" marR="6350" marT="6348" marB="0" anchor="ctr"/>
                </a:tc>
              </a:tr>
              <a:tr h="432991">
                <a:tc>
                  <a:txBody>
                    <a:bodyPr/>
                    <a:lstStyle/>
                    <a:p>
                      <a:pPr algn="ctr" fontAlgn="ctr"/>
                      <a:r>
                        <a:rPr lang="zh-CN" altLang="en-US" sz="2800" b="1" u="none" strike="noStrike">
                          <a:effectLst/>
                        </a:rPr>
                        <a:t>现金流出小计</a:t>
                      </a:r>
                      <a:endParaRPr lang="zh-CN" altLang="en-US" sz="2800" b="1" i="0" u="none" strike="noStrike">
                        <a:effectLst/>
                        <a:latin typeface="宋体"/>
                      </a:endParaRPr>
                    </a:p>
                  </a:txBody>
                  <a:tcPr marL="6350" marR="6350" marT="6348" marB="0" anchor="ctr"/>
                </a:tc>
              </a:tr>
              <a:tr h="432991">
                <a:tc>
                  <a:txBody>
                    <a:bodyPr/>
                    <a:lstStyle/>
                    <a:p>
                      <a:pPr algn="ctr" fontAlgn="ctr"/>
                      <a:r>
                        <a:rPr lang="zh-CN" altLang="en-US" sz="2800" b="1" u="none" strike="noStrike" dirty="0">
                          <a:effectLst/>
                        </a:rPr>
                        <a:t>筹资活动产生的现金流量净额</a:t>
                      </a:r>
                      <a:endParaRPr lang="zh-CN" altLang="en-US" sz="2800" b="1" i="0" u="none" strike="noStrike" dirty="0">
                        <a:effectLst/>
                        <a:latin typeface="宋体"/>
                      </a:endParaRPr>
                    </a:p>
                  </a:txBody>
                  <a:tcPr marL="6350" marR="6350" marT="6348" marB="0" anchor="ctr"/>
                </a:tc>
              </a:tr>
            </a:tbl>
          </a:graphicData>
        </a:graphic>
      </p:graphicFrame>
    </p:spTree>
    <p:extLst>
      <p:ext uri="{BB962C8B-B14F-4D97-AF65-F5344CB8AC3E}">
        <p14:creationId xmlns:p14="http://schemas.microsoft.com/office/powerpoint/2010/main" val="2184692272"/>
      </p:ext>
    </p:extLst>
  </p:cSld>
  <p:clrMapOvr>
    <a:masterClrMapping/>
  </p:clrMapOvr>
  <p:transition spd="med"/>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标题 1"/>
          <p:cNvSpPr>
            <a:spLocks noGrp="1"/>
          </p:cNvSpPr>
          <p:nvPr>
            <p:ph type="title"/>
          </p:nvPr>
        </p:nvSpPr>
        <p:spPr/>
        <p:txBody>
          <a:bodyPr/>
          <a:lstStyle/>
          <a:p>
            <a:endParaRPr lang="zh-CN" altLang="en-US" smtClean="0"/>
          </a:p>
        </p:txBody>
      </p:sp>
      <p:sp>
        <p:nvSpPr>
          <p:cNvPr id="110595" name="内容占位符 2"/>
          <p:cNvSpPr>
            <a:spLocks noGrp="1"/>
          </p:cNvSpPr>
          <p:nvPr>
            <p:ph idx="1"/>
          </p:nvPr>
        </p:nvSpPr>
        <p:spPr/>
        <p:txBody>
          <a:bodyPr/>
          <a:lstStyle/>
          <a:p>
            <a:r>
              <a:rPr lang="zh-CN" altLang="zh-CN" dirty="0" smtClean="0"/>
              <a:t>（</a:t>
            </a:r>
            <a:r>
              <a:rPr lang="en-US" altLang="zh-CN" dirty="0" smtClean="0"/>
              <a:t>18</a:t>
            </a:r>
            <a:r>
              <a:rPr lang="zh-CN" altLang="zh-CN" dirty="0" smtClean="0"/>
              <a:t>）“借款所收到的现金”项目，反映民间非营利组织举借各种短期、长期借款所收到的现金。本项目可以根据“现金”、“银行存款”、</a:t>
            </a:r>
            <a:r>
              <a:rPr lang="zh-CN" altLang="zh-CN" dirty="0" smtClean="0">
                <a:solidFill>
                  <a:srgbClr val="FF0000"/>
                </a:solidFill>
              </a:rPr>
              <a:t>“短期借款”、“长期借款”</a:t>
            </a:r>
            <a:r>
              <a:rPr lang="zh-CN" altLang="zh-CN" dirty="0" smtClean="0"/>
              <a:t>等科目的记录分析填列。</a:t>
            </a:r>
          </a:p>
          <a:p>
            <a:r>
              <a:rPr lang="zh-CN" altLang="zh-CN" dirty="0" smtClean="0"/>
              <a:t>（</a:t>
            </a:r>
            <a:r>
              <a:rPr lang="en-US" altLang="zh-CN" dirty="0" smtClean="0"/>
              <a:t>19</a:t>
            </a:r>
            <a:r>
              <a:rPr lang="zh-CN" altLang="zh-CN" dirty="0" smtClean="0"/>
              <a:t>）“收到的其他与筹资活动有关的现金”项目，反映民间非营利组织除上述项目之外，收到的其他与筹资活动有关的现金。如果其他现金流入金额较大的，应当单列项目反映。本项目可以根据“现金”、“银行存款”等有关科目的记录分析填列。</a:t>
            </a:r>
            <a:endParaRPr lang="zh-CN" altLang="en-US" dirty="0" smtClean="0"/>
          </a:p>
        </p:txBody>
      </p:sp>
    </p:spTree>
    <p:extLst>
      <p:ext uri="{BB962C8B-B14F-4D97-AF65-F5344CB8AC3E}">
        <p14:creationId xmlns:p14="http://schemas.microsoft.com/office/powerpoint/2010/main" val="3106754337"/>
      </p:ext>
    </p:extLst>
  </p:cSld>
  <p:clrMapOvr>
    <a:masterClrMapping/>
  </p:clrMapOvr>
  <p:transition spd="med"/>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标题 1"/>
          <p:cNvSpPr>
            <a:spLocks noGrp="1"/>
          </p:cNvSpPr>
          <p:nvPr>
            <p:ph type="title"/>
          </p:nvPr>
        </p:nvSpPr>
        <p:spPr/>
        <p:txBody>
          <a:bodyPr/>
          <a:lstStyle/>
          <a:p>
            <a:endParaRPr lang="zh-CN" altLang="en-US" smtClean="0"/>
          </a:p>
        </p:txBody>
      </p:sp>
      <p:sp>
        <p:nvSpPr>
          <p:cNvPr id="111619" name="内容占位符 2"/>
          <p:cNvSpPr>
            <a:spLocks noGrp="1"/>
          </p:cNvSpPr>
          <p:nvPr>
            <p:ph idx="1"/>
          </p:nvPr>
        </p:nvSpPr>
        <p:spPr>
          <a:xfrm>
            <a:off x="251520" y="1052736"/>
            <a:ext cx="8892480" cy="4445000"/>
          </a:xfrm>
        </p:spPr>
        <p:txBody>
          <a:bodyPr/>
          <a:lstStyle/>
          <a:p>
            <a:r>
              <a:rPr lang="zh-CN" altLang="zh-CN" sz="2400" dirty="0" smtClean="0"/>
              <a:t>（</a:t>
            </a:r>
            <a:r>
              <a:rPr lang="en-US" altLang="zh-CN" sz="2400" dirty="0" smtClean="0"/>
              <a:t>20</a:t>
            </a:r>
            <a:r>
              <a:rPr lang="zh-CN" altLang="zh-CN" sz="2400" dirty="0" smtClean="0"/>
              <a:t>）“偿还借款所支付的现金”项目，反映民间非营利组织以现金偿还债务本金所支付的现金。本项目可以根据“现金”、“银行存款”、</a:t>
            </a:r>
            <a:r>
              <a:rPr lang="zh-CN" altLang="zh-CN" sz="2400" dirty="0" smtClean="0">
                <a:solidFill>
                  <a:srgbClr val="FF0000"/>
                </a:solidFill>
              </a:rPr>
              <a:t>“短期借款”、“长期借款”</a:t>
            </a:r>
            <a:r>
              <a:rPr lang="zh-CN" altLang="zh-CN" sz="2400" dirty="0" smtClean="0"/>
              <a:t>、“筹资费用”等科目的记录分析填列。</a:t>
            </a:r>
          </a:p>
          <a:p>
            <a:r>
              <a:rPr lang="zh-CN" altLang="zh-CN" sz="2400" dirty="0" smtClean="0"/>
              <a:t>（</a:t>
            </a:r>
            <a:r>
              <a:rPr lang="en-US" altLang="zh-CN" sz="2400" dirty="0" smtClean="0"/>
              <a:t>21</a:t>
            </a:r>
            <a:r>
              <a:rPr lang="zh-CN" altLang="zh-CN" sz="2400" dirty="0" smtClean="0"/>
              <a:t>）“偿付利息所支付的现金”项目，反映民间非营利组织实际支付的借款利息、债券利息等。本项目可以根据“现金”、“银行存款”、“长期借款”、</a:t>
            </a:r>
            <a:r>
              <a:rPr lang="zh-CN" altLang="zh-CN" sz="2400" dirty="0" smtClean="0">
                <a:solidFill>
                  <a:srgbClr val="FF0000"/>
                </a:solidFill>
              </a:rPr>
              <a:t>“筹资费用”</a:t>
            </a:r>
            <a:r>
              <a:rPr lang="zh-CN" altLang="zh-CN" sz="2400" dirty="0" smtClean="0"/>
              <a:t>等科目的记录分析填列。</a:t>
            </a:r>
            <a:r>
              <a:rPr lang="zh-CN" altLang="en-US" sz="2400" dirty="0" smtClean="0">
                <a:solidFill>
                  <a:srgbClr val="FF0000"/>
                </a:solidFill>
              </a:rPr>
              <a:t>在建工程项目中</a:t>
            </a:r>
            <a:r>
              <a:rPr lang="zh-CN" altLang="zh-CN" sz="2400" dirty="0" smtClean="0">
                <a:solidFill>
                  <a:srgbClr val="FF0000"/>
                </a:solidFill>
              </a:rPr>
              <a:t>为购建固定资产而发生的借款利息资本化的部分</a:t>
            </a:r>
            <a:r>
              <a:rPr lang="zh-CN" altLang="en-US" sz="2400" dirty="0" smtClean="0">
                <a:solidFill>
                  <a:srgbClr val="FF0000"/>
                </a:solidFill>
              </a:rPr>
              <a:t>在本项目反映。</a:t>
            </a:r>
            <a:endParaRPr lang="zh-CN" altLang="zh-CN" sz="2400" dirty="0" smtClean="0">
              <a:solidFill>
                <a:srgbClr val="FF0000"/>
              </a:solidFill>
            </a:endParaRPr>
          </a:p>
          <a:p>
            <a:r>
              <a:rPr lang="zh-CN" altLang="zh-CN" sz="2400" dirty="0" smtClean="0"/>
              <a:t>（</a:t>
            </a:r>
            <a:r>
              <a:rPr lang="en-US" altLang="zh-CN" sz="2400" dirty="0" smtClean="0"/>
              <a:t>22</a:t>
            </a:r>
            <a:r>
              <a:rPr lang="zh-CN" altLang="zh-CN" sz="2400" dirty="0" smtClean="0"/>
              <a:t>）“支付的其他与筹资活动有关的现金”项目，反映民间非营利组织除上述项目之外，支付的其他与筹资活动有关的现金，</a:t>
            </a:r>
            <a:r>
              <a:rPr lang="zh-CN" altLang="zh-CN" sz="2400" dirty="0" smtClean="0">
                <a:solidFill>
                  <a:srgbClr val="FF0000"/>
                </a:solidFill>
              </a:rPr>
              <a:t>如融资租入固定资产所支付的租赁费。</a:t>
            </a:r>
            <a:r>
              <a:rPr lang="zh-CN" altLang="zh-CN" sz="2400" dirty="0" smtClean="0"/>
              <a:t>本项目可以根据“现金”、“银行存款”、“长期应付款”等有关科目的记录分析填列。</a:t>
            </a:r>
            <a:endParaRPr lang="en-US" altLang="zh-CN" sz="2400" dirty="0" smtClean="0"/>
          </a:p>
        </p:txBody>
      </p:sp>
    </p:spTree>
    <p:extLst>
      <p:ext uri="{BB962C8B-B14F-4D97-AF65-F5344CB8AC3E}">
        <p14:creationId xmlns:p14="http://schemas.microsoft.com/office/powerpoint/2010/main" val="565784697"/>
      </p:ext>
    </p:extLst>
  </p:cSld>
  <p:clrMapOvr>
    <a:masterClrMapping/>
  </p:clrMapOvr>
  <p:transition spd="med"/>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标题 1"/>
          <p:cNvSpPr>
            <a:spLocks noGrp="1"/>
          </p:cNvSpPr>
          <p:nvPr>
            <p:ph type="title"/>
          </p:nvPr>
        </p:nvSpPr>
        <p:spPr/>
        <p:txBody>
          <a:bodyPr/>
          <a:lstStyle/>
          <a:p>
            <a:endParaRPr lang="zh-CN" altLang="en-US" smtClean="0"/>
          </a:p>
        </p:txBody>
      </p:sp>
      <p:sp>
        <p:nvSpPr>
          <p:cNvPr id="112643" name="内容占位符 2"/>
          <p:cNvSpPr>
            <a:spLocks noGrp="1"/>
          </p:cNvSpPr>
          <p:nvPr>
            <p:ph idx="1"/>
          </p:nvPr>
        </p:nvSpPr>
        <p:spPr/>
        <p:txBody>
          <a:bodyPr/>
          <a:lstStyle/>
          <a:p>
            <a:r>
              <a:rPr lang="zh-CN" altLang="zh-CN" smtClean="0"/>
              <a:t>（</a:t>
            </a:r>
            <a:r>
              <a:rPr lang="en-US" altLang="zh-CN" smtClean="0"/>
              <a:t>23</a:t>
            </a:r>
            <a:r>
              <a:rPr lang="zh-CN" altLang="zh-CN" smtClean="0"/>
              <a:t>）“汇率变动对现金的影响额”项目，反映民间非营利组织外币现金流量及境外所属分支机构的现金流量折算为人民币时，所采用的现金流量发生日的汇率或期初汇率折算的人民币金额与本表“现金及现金等价物净增加额”中外币现金净增加额按期末汇率折算的人民币金额之间的差额。</a:t>
            </a:r>
          </a:p>
          <a:p>
            <a:r>
              <a:rPr lang="zh-CN" altLang="zh-CN" smtClean="0"/>
              <a:t>（</a:t>
            </a:r>
            <a:r>
              <a:rPr lang="en-US" altLang="zh-CN" smtClean="0"/>
              <a:t>24</a:t>
            </a:r>
            <a:r>
              <a:rPr lang="zh-CN" altLang="zh-CN" smtClean="0"/>
              <a:t>）“现金及现金等价物净增加额”项目，反映民间非营利组织本年度现金及现金等价物变动的金额。本项目应当根据本表“业务活动产生的现金流量净额”、“投资活动产生的现金流量净额”、“筹资活动产生的现金流量净额”和“汇率变动对现金的影响额”项目的金额合计填列。</a:t>
            </a:r>
            <a:endParaRPr lang="zh-CN" altLang="en-US" smtClean="0"/>
          </a:p>
        </p:txBody>
      </p:sp>
    </p:spTree>
    <p:extLst>
      <p:ext uri="{BB962C8B-B14F-4D97-AF65-F5344CB8AC3E}">
        <p14:creationId xmlns:p14="http://schemas.microsoft.com/office/powerpoint/2010/main" val="3107676570"/>
      </p:ext>
    </p:extLst>
  </p:cSld>
  <p:clrMapOvr>
    <a:masterClrMapping/>
  </p:clrMapOvr>
  <p:transition spd="med"/>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标题 1"/>
          <p:cNvSpPr>
            <a:spLocks noGrp="1"/>
          </p:cNvSpPr>
          <p:nvPr>
            <p:ph type="title"/>
          </p:nvPr>
        </p:nvSpPr>
        <p:spPr/>
        <p:txBody>
          <a:bodyPr/>
          <a:lstStyle/>
          <a:p>
            <a:pPr eaLnBrk="1" hangingPunct="1"/>
            <a:r>
              <a:rPr lang="zh-CN" altLang="en-US" smtClean="0"/>
              <a:t>三张报表逻辑关系</a:t>
            </a:r>
          </a:p>
        </p:txBody>
      </p:sp>
      <p:sp>
        <p:nvSpPr>
          <p:cNvPr id="113667" name="内容占位符 2"/>
          <p:cNvSpPr>
            <a:spLocks noGrp="1"/>
          </p:cNvSpPr>
          <p:nvPr>
            <p:ph idx="1"/>
          </p:nvPr>
        </p:nvSpPr>
        <p:spPr/>
        <p:txBody>
          <a:bodyPr/>
          <a:lstStyle/>
          <a:p>
            <a:pPr eaLnBrk="1" hangingPunct="1"/>
            <a:r>
              <a:rPr lang="zh-CN" altLang="en-US" dirty="0" smtClean="0"/>
              <a:t>资产负债表、业务活动表、现金流量表的勾稽关系：净资产的变动来源于业务活动表</a:t>
            </a:r>
            <a:r>
              <a:rPr lang="zh-CN" altLang="en-US" dirty="0" smtClean="0">
                <a:solidFill>
                  <a:srgbClr val="FF0000"/>
                </a:solidFill>
              </a:rPr>
              <a:t>净资产变动额、开办资金的变动、会计政策变更及会计差错更正和资产负债表日后调整事项、合理回报（一般发生较少）。</a:t>
            </a:r>
            <a:endParaRPr lang="en-US" altLang="zh-CN" dirty="0" smtClean="0">
              <a:solidFill>
                <a:srgbClr val="FF0000"/>
              </a:solidFill>
            </a:endParaRPr>
          </a:p>
          <a:p>
            <a:pPr eaLnBrk="1" hangingPunct="1"/>
            <a:r>
              <a:rPr lang="zh-CN" altLang="en-US" dirty="0" smtClean="0">
                <a:solidFill>
                  <a:srgbClr val="FF0000"/>
                </a:solidFill>
              </a:rPr>
              <a:t>即如无特殊情况下：资产负债表非限定性净资产期末数</a:t>
            </a:r>
            <a:r>
              <a:rPr lang="en-US" altLang="zh-CN" dirty="0" smtClean="0">
                <a:solidFill>
                  <a:srgbClr val="FF0000"/>
                </a:solidFill>
              </a:rPr>
              <a:t>-</a:t>
            </a:r>
            <a:r>
              <a:rPr lang="zh-CN" altLang="en-US" dirty="0" smtClean="0">
                <a:solidFill>
                  <a:srgbClr val="FF0000"/>
                </a:solidFill>
              </a:rPr>
              <a:t>期初数</a:t>
            </a:r>
            <a:r>
              <a:rPr lang="en-US" altLang="zh-CN" dirty="0" smtClean="0">
                <a:solidFill>
                  <a:srgbClr val="FF0000"/>
                </a:solidFill>
              </a:rPr>
              <a:t>=</a:t>
            </a:r>
            <a:r>
              <a:rPr lang="zh-CN" altLang="en-US" dirty="0" smtClean="0">
                <a:solidFill>
                  <a:srgbClr val="FF0000"/>
                </a:solidFill>
              </a:rPr>
              <a:t>业务活动表本年累计数“非限定性”一栏“四、净资产变动额”</a:t>
            </a:r>
            <a:endParaRPr lang="en-US" altLang="zh-CN" dirty="0" smtClean="0">
              <a:solidFill>
                <a:srgbClr val="FF0000"/>
              </a:solidFill>
            </a:endParaRPr>
          </a:p>
          <a:p>
            <a:pPr eaLnBrk="1" hangingPunct="1"/>
            <a:r>
              <a:rPr lang="zh-CN" altLang="en-US" dirty="0" smtClean="0">
                <a:solidFill>
                  <a:srgbClr val="FF0000"/>
                </a:solidFill>
              </a:rPr>
              <a:t>资产负债表限定性净资产期末数</a:t>
            </a:r>
            <a:r>
              <a:rPr lang="en-US" altLang="zh-CN" dirty="0" smtClean="0">
                <a:solidFill>
                  <a:srgbClr val="FF0000"/>
                </a:solidFill>
              </a:rPr>
              <a:t>-</a:t>
            </a:r>
            <a:r>
              <a:rPr lang="zh-CN" altLang="en-US" dirty="0" smtClean="0">
                <a:solidFill>
                  <a:srgbClr val="FF0000"/>
                </a:solidFill>
              </a:rPr>
              <a:t>期初数</a:t>
            </a:r>
            <a:r>
              <a:rPr lang="en-US" altLang="zh-CN" dirty="0" smtClean="0">
                <a:solidFill>
                  <a:srgbClr val="FF0000"/>
                </a:solidFill>
              </a:rPr>
              <a:t>=</a:t>
            </a:r>
            <a:r>
              <a:rPr lang="zh-CN" altLang="en-US" dirty="0" smtClean="0">
                <a:solidFill>
                  <a:srgbClr val="FF0000"/>
                </a:solidFill>
              </a:rPr>
              <a:t>业务活动表本年累计数“限定性”一栏“四、净资产变动额”</a:t>
            </a:r>
            <a:endParaRPr lang="en-US" altLang="zh-CN" dirty="0" smtClean="0">
              <a:solidFill>
                <a:srgbClr val="FF0000"/>
              </a:solidFill>
            </a:endParaRPr>
          </a:p>
          <a:p>
            <a:pPr eaLnBrk="1" hangingPunct="1"/>
            <a:r>
              <a:rPr lang="zh-CN" altLang="en-US" dirty="0" smtClean="0">
                <a:solidFill>
                  <a:srgbClr val="FF0000"/>
                </a:solidFill>
              </a:rPr>
              <a:t>现金及现金等价物净增加额一般情况下</a:t>
            </a:r>
            <a:r>
              <a:rPr lang="en-US" altLang="zh-CN" dirty="0" smtClean="0">
                <a:solidFill>
                  <a:srgbClr val="FF0000"/>
                </a:solidFill>
              </a:rPr>
              <a:t>=</a:t>
            </a:r>
            <a:r>
              <a:rPr lang="zh-CN" altLang="en-US" dirty="0" smtClean="0">
                <a:solidFill>
                  <a:srgbClr val="FF0000"/>
                </a:solidFill>
              </a:rPr>
              <a:t>资产负债表“货币资金”项目期末数</a:t>
            </a:r>
            <a:r>
              <a:rPr lang="en-US" altLang="zh-CN" dirty="0" smtClean="0">
                <a:solidFill>
                  <a:srgbClr val="FF0000"/>
                </a:solidFill>
              </a:rPr>
              <a:t>-</a:t>
            </a:r>
            <a:r>
              <a:rPr lang="zh-CN" altLang="en-US" dirty="0" smtClean="0">
                <a:solidFill>
                  <a:srgbClr val="FF0000"/>
                </a:solidFill>
              </a:rPr>
              <a:t>年初数</a:t>
            </a:r>
          </a:p>
        </p:txBody>
      </p:sp>
    </p:spTree>
    <p:extLst>
      <p:ext uri="{BB962C8B-B14F-4D97-AF65-F5344CB8AC3E}">
        <p14:creationId xmlns:p14="http://schemas.microsoft.com/office/powerpoint/2010/main" val="887922607"/>
      </p:ext>
    </p:extLst>
  </p:cSld>
  <p:clrMapOvr>
    <a:masterClrMapping/>
  </p:clrMapOvr>
  <p:transition spd="med"/>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标题 1"/>
          <p:cNvSpPr>
            <a:spLocks noGrp="1"/>
          </p:cNvSpPr>
          <p:nvPr>
            <p:ph type="title"/>
          </p:nvPr>
        </p:nvSpPr>
        <p:spPr>
          <a:xfrm>
            <a:off x="1249284" y="206195"/>
            <a:ext cx="7787212" cy="609600"/>
          </a:xfrm>
        </p:spPr>
        <p:txBody>
          <a:bodyPr/>
          <a:lstStyle/>
          <a:p>
            <a:pPr eaLnBrk="1" hangingPunct="1"/>
            <a:r>
              <a:rPr lang="zh-CN" altLang="zh-CN" sz="3200" dirty="0" smtClean="0"/>
              <a:t>民间非营利组织会计核算不规范</a:t>
            </a:r>
            <a:r>
              <a:rPr lang="zh-CN" altLang="en-US" sz="3200" dirty="0" smtClean="0"/>
              <a:t>的主要表现</a:t>
            </a:r>
          </a:p>
        </p:txBody>
      </p:sp>
      <p:sp>
        <p:nvSpPr>
          <p:cNvPr id="114691" name="内容占位符 2"/>
          <p:cNvSpPr>
            <a:spLocks noGrp="1"/>
          </p:cNvSpPr>
          <p:nvPr>
            <p:ph idx="1"/>
          </p:nvPr>
        </p:nvSpPr>
        <p:spPr>
          <a:xfrm>
            <a:off x="251520" y="980728"/>
            <a:ext cx="8784976" cy="5112568"/>
          </a:xfrm>
        </p:spPr>
        <p:txBody>
          <a:bodyPr/>
          <a:lstStyle/>
          <a:p>
            <a:pPr eaLnBrk="1" hangingPunct="1">
              <a:spcBef>
                <a:spcPts val="300"/>
              </a:spcBef>
              <a:spcAft>
                <a:spcPts val="300"/>
              </a:spcAft>
            </a:pPr>
            <a:r>
              <a:rPr lang="zh-CN" altLang="en-US" sz="2300" dirty="0" smtClean="0">
                <a:solidFill>
                  <a:srgbClr val="FF0000"/>
                </a:solidFill>
              </a:rPr>
              <a:t>分不清限定性和非限定性的界限</a:t>
            </a:r>
            <a:r>
              <a:rPr lang="zh-CN" altLang="en-US" sz="2300" dirty="0" smtClean="0"/>
              <a:t>：尤其对于社会团体和基金会来讲</a:t>
            </a:r>
            <a:endParaRPr lang="en-US" altLang="zh-CN" sz="2300" dirty="0" smtClean="0"/>
          </a:p>
          <a:p>
            <a:pPr eaLnBrk="1" hangingPunct="1">
              <a:spcBef>
                <a:spcPts val="300"/>
              </a:spcBef>
              <a:spcAft>
                <a:spcPts val="300"/>
              </a:spcAft>
            </a:pPr>
            <a:r>
              <a:rPr lang="zh-CN" altLang="en-US" sz="2300" dirty="0" smtClean="0">
                <a:solidFill>
                  <a:srgbClr val="FF0000"/>
                </a:solidFill>
              </a:rPr>
              <a:t>未正确</a:t>
            </a:r>
            <a:r>
              <a:rPr lang="zh-CN" altLang="en-US" sz="2300" dirty="0" smtClean="0">
                <a:solidFill>
                  <a:srgbClr val="FF0000"/>
                </a:solidFill>
              </a:rPr>
              <a:t>核算应税收入</a:t>
            </a:r>
            <a:r>
              <a:rPr lang="zh-CN" altLang="en-US" sz="2300" dirty="0" smtClean="0"/>
              <a:t>（如赞助费、建校费、物业出租费、房租费等）</a:t>
            </a:r>
            <a:r>
              <a:rPr lang="zh-CN" altLang="en-US" sz="2300" dirty="0" smtClean="0">
                <a:solidFill>
                  <a:srgbClr val="FF0000"/>
                </a:solidFill>
              </a:rPr>
              <a:t>与非应税收入</a:t>
            </a:r>
            <a:r>
              <a:rPr lang="zh-CN" altLang="en-US" sz="2300" dirty="0" smtClean="0"/>
              <a:t>（如标准范围内的学费、住宿费、课本费、作业本费、考试报名费收入，以及学校食堂提供餐饮服务取得的伙食费收入；托儿幼儿教育费、保育费）</a:t>
            </a:r>
            <a:endParaRPr lang="en-US" altLang="zh-CN" sz="2300" dirty="0" smtClean="0"/>
          </a:p>
          <a:p>
            <a:pPr eaLnBrk="1" hangingPunct="1">
              <a:spcBef>
                <a:spcPts val="300"/>
              </a:spcBef>
              <a:spcAft>
                <a:spcPts val="300"/>
              </a:spcAft>
            </a:pPr>
            <a:r>
              <a:rPr lang="zh-CN" altLang="en-US" sz="2300" dirty="0" smtClean="0">
                <a:solidFill>
                  <a:srgbClr val="FF0000"/>
                </a:solidFill>
              </a:rPr>
              <a:t>举办者投入的资金与账面不符或者挂负债往来</a:t>
            </a:r>
            <a:r>
              <a:rPr lang="zh-CN" altLang="en-US" sz="2300" dirty="0" smtClean="0"/>
              <a:t>科目</a:t>
            </a:r>
            <a:endParaRPr lang="en-US" altLang="zh-CN" sz="2300" dirty="0" smtClean="0"/>
          </a:p>
          <a:p>
            <a:pPr eaLnBrk="1" hangingPunct="1">
              <a:spcBef>
                <a:spcPts val="300"/>
              </a:spcBef>
              <a:spcAft>
                <a:spcPts val="300"/>
              </a:spcAft>
            </a:pPr>
            <a:r>
              <a:rPr lang="zh-CN" altLang="en-US" sz="2300" dirty="0" smtClean="0">
                <a:solidFill>
                  <a:srgbClr val="FF0000"/>
                </a:solidFill>
              </a:rPr>
              <a:t>不及时结转收入及相应成本</a:t>
            </a:r>
            <a:r>
              <a:rPr lang="zh-CN" altLang="en-US" sz="2300" dirty="0" smtClean="0"/>
              <a:t>：如某单位购置固定资产款支出</a:t>
            </a:r>
            <a:r>
              <a:rPr lang="en-US" altLang="zh-CN" sz="2300" dirty="0" smtClean="0"/>
              <a:t>20</a:t>
            </a:r>
            <a:r>
              <a:rPr lang="zh-CN" altLang="en-US" sz="2300" dirty="0" smtClean="0"/>
              <a:t>万挂“其他应收款”中，未确认固定资产原值，严重影响了固定资产和业务活动成本计量的准确性）；如某单位收取的培训收入</a:t>
            </a:r>
            <a:r>
              <a:rPr lang="en-US" altLang="zh-CN" sz="2300" dirty="0" smtClean="0"/>
              <a:t>15</a:t>
            </a:r>
            <a:r>
              <a:rPr lang="zh-CN" altLang="en-US" sz="2300" dirty="0" smtClean="0"/>
              <a:t>万挂“预收账款”科目，未按收入确认原则及时确认收入。</a:t>
            </a:r>
            <a:endParaRPr lang="en-US" altLang="zh-CN" sz="2300" dirty="0" smtClean="0"/>
          </a:p>
          <a:p>
            <a:pPr eaLnBrk="1" hangingPunct="1">
              <a:spcBef>
                <a:spcPts val="300"/>
              </a:spcBef>
              <a:spcAft>
                <a:spcPts val="300"/>
              </a:spcAft>
            </a:pPr>
            <a:r>
              <a:rPr lang="zh-CN" altLang="en-US" sz="2300" dirty="0" smtClean="0">
                <a:solidFill>
                  <a:srgbClr val="FF0000"/>
                </a:solidFill>
              </a:rPr>
              <a:t>发放工资不通过“应付工资”科目核算</a:t>
            </a:r>
            <a:r>
              <a:rPr lang="zh-CN" altLang="en-US" sz="2300" dirty="0" smtClean="0"/>
              <a:t>，直接计入相关成本费用，</a:t>
            </a:r>
            <a:r>
              <a:rPr lang="zh-CN" altLang="en-US" sz="2300" dirty="0" smtClean="0">
                <a:solidFill>
                  <a:srgbClr val="FF0000"/>
                </a:solidFill>
              </a:rPr>
              <a:t>税金未通过“应交税金”</a:t>
            </a:r>
            <a:r>
              <a:rPr lang="zh-CN" altLang="en-US" sz="2300" dirty="0" smtClean="0"/>
              <a:t>科目核算，交纳时直接列入成本费用。</a:t>
            </a:r>
          </a:p>
        </p:txBody>
      </p:sp>
    </p:spTree>
    <p:extLst>
      <p:ext uri="{BB962C8B-B14F-4D97-AF65-F5344CB8AC3E}">
        <p14:creationId xmlns:p14="http://schemas.microsoft.com/office/powerpoint/2010/main" val="4066092261"/>
      </p:ext>
    </p:extLst>
  </p:cSld>
  <p:clrMapOvr>
    <a:masterClrMapping/>
  </p:clrMapOvr>
  <p:transition spd="med"/>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标题 1"/>
          <p:cNvSpPr>
            <a:spLocks noGrp="1"/>
          </p:cNvSpPr>
          <p:nvPr>
            <p:ph type="title"/>
          </p:nvPr>
        </p:nvSpPr>
        <p:spPr>
          <a:xfrm>
            <a:off x="1249284" y="206195"/>
            <a:ext cx="7643196" cy="609600"/>
          </a:xfrm>
        </p:spPr>
        <p:txBody>
          <a:bodyPr/>
          <a:lstStyle/>
          <a:p>
            <a:pPr eaLnBrk="1" hangingPunct="1"/>
            <a:r>
              <a:rPr lang="zh-CN" altLang="zh-CN" sz="2800" dirty="0" smtClean="0"/>
              <a:t>民间非营利组织会计核算不规范</a:t>
            </a:r>
            <a:r>
              <a:rPr lang="zh-CN" altLang="en-US" sz="2800" dirty="0" smtClean="0"/>
              <a:t>的主要表现</a:t>
            </a:r>
          </a:p>
        </p:txBody>
      </p:sp>
      <p:sp>
        <p:nvSpPr>
          <p:cNvPr id="115715" name="内容占位符 2"/>
          <p:cNvSpPr>
            <a:spLocks noGrp="1"/>
          </p:cNvSpPr>
          <p:nvPr>
            <p:ph idx="1"/>
          </p:nvPr>
        </p:nvSpPr>
        <p:spPr>
          <a:xfrm>
            <a:off x="539552" y="1196752"/>
            <a:ext cx="8102600" cy="4445000"/>
          </a:xfrm>
        </p:spPr>
        <p:txBody>
          <a:bodyPr/>
          <a:lstStyle/>
          <a:p>
            <a:pPr eaLnBrk="1" hangingPunct="1"/>
            <a:r>
              <a:rPr lang="zh-CN" altLang="en-US" dirty="0" smtClean="0">
                <a:solidFill>
                  <a:srgbClr val="FF0000"/>
                </a:solidFill>
              </a:rPr>
              <a:t>错将固定资产</a:t>
            </a:r>
            <a:r>
              <a:rPr lang="zh-CN" altLang="en-US" dirty="0" smtClean="0">
                <a:solidFill>
                  <a:srgbClr val="FF0000"/>
                </a:solidFill>
              </a:rPr>
              <a:t>直接纳入成本核算</a:t>
            </a:r>
            <a:endParaRPr lang="en-US" altLang="zh-CN" dirty="0" smtClean="0">
              <a:solidFill>
                <a:srgbClr val="FF0000"/>
              </a:solidFill>
            </a:endParaRPr>
          </a:p>
          <a:p>
            <a:pPr eaLnBrk="1" hangingPunct="1"/>
            <a:r>
              <a:rPr lang="zh-CN" altLang="en-US" dirty="0" smtClean="0">
                <a:solidFill>
                  <a:srgbClr val="FF0000"/>
                </a:solidFill>
              </a:rPr>
              <a:t>固定资产未计提折旧</a:t>
            </a:r>
            <a:endParaRPr lang="en-US" altLang="zh-CN" dirty="0" smtClean="0">
              <a:solidFill>
                <a:srgbClr val="FF0000"/>
              </a:solidFill>
            </a:endParaRPr>
          </a:p>
          <a:p>
            <a:pPr eaLnBrk="1" hangingPunct="1"/>
            <a:r>
              <a:rPr lang="zh-CN" altLang="en-US" dirty="0" smtClean="0">
                <a:solidFill>
                  <a:srgbClr val="FF0000"/>
                </a:solidFill>
              </a:rPr>
              <a:t>未能完全遵循会计主体假设，与开办者的资产混合</a:t>
            </a:r>
            <a:r>
              <a:rPr lang="zh-CN" altLang="en-US" dirty="0" smtClean="0"/>
              <a:t>：如</a:t>
            </a:r>
            <a:r>
              <a:rPr lang="zh-CN" altLang="en-US" dirty="0" smtClean="0">
                <a:solidFill>
                  <a:srgbClr val="FF0000"/>
                </a:solidFill>
              </a:rPr>
              <a:t>资金相互挪用，甚至账面余额为负数</a:t>
            </a:r>
            <a:r>
              <a:rPr lang="zh-CN" altLang="en-US" dirty="0" smtClean="0"/>
              <a:t>，某药械学会审计时发现该学会实际上隶属于某药监局，其会计、出纳分别由药监局会计、出纳兼任，发现现金科目期末账面余额为负数，经询问出纳得知，由于学会自身现金不够支出，从局里暂借</a:t>
            </a:r>
            <a:r>
              <a:rPr lang="en-US" altLang="zh-CN" dirty="0" smtClean="0"/>
              <a:t>1</a:t>
            </a:r>
            <a:r>
              <a:rPr lang="zh-CN" altLang="en-US" dirty="0" smtClean="0"/>
              <a:t>万元，未办理相关手续，所以现金出现负数余额，核实无误后要求学会补办暂借款手续，并对会计报表进行调整：增加现金余额</a:t>
            </a:r>
            <a:r>
              <a:rPr lang="en-US" altLang="zh-CN" dirty="0" smtClean="0"/>
              <a:t>1</a:t>
            </a:r>
            <a:r>
              <a:rPr lang="zh-CN" altLang="en-US" dirty="0" smtClean="0"/>
              <a:t>万元，同时增加了对药监局负债</a:t>
            </a:r>
            <a:r>
              <a:rPr lang="en-US" altLang="zh-CN" dirty="0" smtClean="0"/>
              <a:t>1</a:t>
            </a:r>
            <a:r>
              <a:rPr lang="zh-CN" altLang="en-US" dirty="0" smtClean="0"/>
              <a:t>万元。</a:t>
            </a:r>
            <a:endParaRPr lang="en-US" altLang="zh-CN" dirty="0" smtClean="0"/>
          </a:p>
          <a:p>
            <a:pPr eaLnBrk="1" hangingPunct="1"/>
            <a:r>
              <a:rPr lang="zh-CN" altLang="en-US" dirty="0" smtClean="0">
                <a:solidFill>
                  <a:srgbClr val="FF0000"/>
                </a:solidFill>
              </a:rPr>
              <a:t>未编制现金流量表</a:t>
            </a:r>
            <a:r>
              <a:rPr lang="zh-CN" altLang="en-US" dirty="0" smtClean="0"/>
              <a:t>等</a:t>
            </a:r>
            <a:endParaRPr lang="en-US" altLang="zh-CN" dirty="0" smtClean="0"/>
          </a:p>
          <a:p>
            <a:pPr eaLnBrk="1" hangingPunct="1"/>
            <a:endParaRPr lang="zh-CN" altLang="en-US" dirty="0" smtClean="0"/>
          </a:p>
        </p:txBody>
      </p:sp>
    </p:spTree>
    <p:extLst>
      <p:ext uri="{BB962C8B-B14F-4D97-AF65-F5344CB8AC3E}">
        <p14:creationId xmlns:p14="http://schemas.microsoft.com/office/powerpoint/2010/main" val="304614053"/>
      </p:ext>
    </p:extLst>
  </p:cSld>
  <p:clrMapOvr>
    <a:masterClrMapping/>
  </p:clrMapOvr>
  <p:transition spd="med"/>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8498" name="Picture 2" descr="MPj0430954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421" y="1052736"/>
            <a:ext cx="8820472" cy="5040560"/>
          </a:xfrm>
          <a:prstGeom prst="rect">
            <a:avLst/>
          </a:prstGeom>
          <a:noFill/>
          <a:extLst>
            <a:ext uri="{909E8E84-426E-40DD-AFC4-6F175D3DCCD1}">
              <a14:hiddenFill xmlns:a14="http://schemas.microsoft.com/office/drawing/2010/main">
                <a:solidFill>
                  <a:srgbClr val="FFFFFF"/>
                </a:solidFill>
              </a14:hiddenFill>
            </a:ext>
          </a:extLst>
        </p:spPr>
      </p:pic>
      <p:sp>
        <p:nvSpPr>
          <p:cNvPr id="618499" name="Rectangle 3"/>
          <p:cNvSpPr>
            <a:spLocks noGrp="1" noChangeArrowheads="1"/>
          </p:cNvSpPr>
          <p:nvPr>
            <p:ph type="body" idx="1"/>
          </p:nvPr>
        </p:nvSpPr>
        <p:spPr>
          <a:xfrm>
            <a:off x="179512" y="1124744"/>
            <a:ext cx="8568952" cy="4445000"/>
          </a:xfrm>
        </p:spPr>
        <p:txBody>
          <a:bodyPr/>
          <a:lstStyle/>
          <a:p>
            <a:r>
              <a:rPr lang="zh-CN" altLang="zh-CN" sz="6000" dirty="0">
                <a:latin typeface="楷体" panose="02010609060101010101" pitchFamily="49" charset="-122"/>
                <a:ea typeface="楷体" panose="02010609060101010101" pitchFamily="49" charset="-122"/>
              </a:rPr>
              <a:t>谢谢</a:t>
            </a:r>
            <a:r>
              <a:rPr lang="zh-CN" altLang="zh-CN" sz="6000" dirty="0" smtClean="0">
                <a:latin typeface="楷体" panose="02010609060101010101" pitchFamily="49" charset="-122"/>
                <a:ea typeface="楷体" panose="02010609060101010101" pitchFamily="49" charset="-122"/>
              </a:rPr>
              <a:t>聆听</a:t>
            </a:r>
            <a:endParaRPr lang="zh-CN" altLang="en-US" sz="6000" dirty="0">
              <a:latin typeface="楷体" panose="02010609060101010101" pitchFamily="49" charset="-122"/>
              <a:ea typeface="楷体" panose="02010609060101010101" pitchFamily="49" charset="-122"/>
            </a:endParaRP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251520" y="1124744"/>
            <a:ext cx="8712968" cy="4896891"/>
          </a:xfrm>
        </p:spPr>
        <p:txBody>
          <a:bodyPr/>
          <a:lstStyle/>
          <a:p>
            <a:r>
              <a:rPr lang="zh-CN" altLang="en-US" dirty="0"/>
              <a:t>第十八条 内部会计控制的方法主要包括：</a:t>
            </a:r>
            <a:r>
              <a:rPr lang="zh-CN" altLang="en-US" dirty="0">
                <a:solidFill>
                  <a:srgbClr val="FF0000"/>
                </a:solidFill>
              </a:rPr>
              <a:t>不相容职务相互分离控制、授权批准控制、会计系统控制、预算控制、财产保全控制、风险控制、内部报告控制、电子信息技术控制</a:t>
            </a:r>
            <a:r>
              <a:rPr lang="zh-CN" altLang="en-US" dirty="0"/>
              <a:t>等。</a:t>
            </a:r>
          </a:p>
          <a:p>
            <a:r>
              <a:rPr lang="zh-CN" altLang="en-US" dirty="0"/>
              <a:t>第十九条 不相容职务相互分离控制要求单位按照</a:t>
            </a:r>
            <a:r>
              <a:rPr lang="zh-CN" altLang="en-US" dirty="0">
                <a:solidFill>
                  <a:srgbClr val="FF0000"/>
                </a:solidFill>
              </a:rPr>
              <a:t>不相容职务相分离的原则，合理设置会计及相关工作岗位，明确职责权限，形成相互制衡机制</a:t>
            </a:r>
            <a:r>
              <a:rPr lang="zh-CN" altLang="en-US" dirty="0"/>
              <a:t>。</a:t>
            </a:r>
          </a:p>
          <a:p>
            <a:r>
              <a:rPr lang="zh-CN" altLang="en-US" dirty="0"/>
              <a:t>不相容职务主要包括：</a:t>
            </a:r>
            <a:r>
              <a:rPr lang="zh-CN" altLang="en-US" dirty="0">
                <a:solidFill>
                  <a:srgbClr val="FF0000"/>
                </a:solidFill>
              </a:rPr>
              <a:t>授权批准、业务经办、会计记录、财产保管、稽核检查</a:t>
            </a:r>
            <a:r>
              <a:rPr lang="zh-CN" altLang="en-US" dirty="0"/>
              <a:t>等职务。</a:t>
            </a:r>
          </a:p>
          <a:p>
            <a:r>
              <a:rPr lang="zh-CN" altLang="en-US" dirty="0"/>
              <a:t>第二十条 授权批准控制要求单位明确规定涉及会计及相关工作的</a:t>
            </a:r>
            <a:r>
              <a:rPr lang="zh-CN" altLang="en-US" dirty="0">
                <a:solidFill>
                  <a:srgbClr val="FF0000"/>
                </a:solidFill>
              </a:rPr>
              <a:t>授权批准的范围、权限、程序、责任</a:t>
            </a:r>
            <a:r>
              <a:rPr lang="zh-CN" altLang="en-US" dirty="0"/>
              <a:t>等内容，单位内部的各级管理层必须在授权范围内行使职权和承担责任，经办人员也必须在授权范围内办理业务。</a:t>
            </a:r>
          </a:p>
        </p:txBody>
      </p:sp>
      <p:sp>
        <p:nvSpPr>
          <p:cNvPr id="3" name="标题 2"/>
          <p:cNvSpPr>
            <a:spLocks noGrp="1"/>
          </p:cNvSpPr>
          <p:nvPr>
            <p:ph type="title"/>
          </p:nvPr>
        </p:nvSpPr>
        <p:spPr/>
        <p:txBody>
          <a:bodyPr/>
          <a:lstStyle/>
          <a:p>
            <a:r>
              <a:rPr lang="zh-CN" altLang="zh-CN" dirty="0" smtClean="0"/>
              <a:t>《内部会计控制规范》</a:t>
            </a:r>
            <a:r>
              <a:rPr lang="zh-CN" altLang="en-US" dirty="0" smtClean="0"/>
              <a:t>要求</a:t>
            </a:r>
            <a:endParaRPr lang="zh-CN" altLang="en-US" dirty="0"/>
          </a:p>
        </p:txBody>
      </p:sp>
    </p:spTree>
    <p:extLst>
      <p:ext uri="{BB962C8B-B14F-4D97-AF65-F5344CB8AC3E}">
        <p14:creationId xmlns:p14="http://schemas.microsoft.com/office/powerpoint/2010/main" val="2499166874"/>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251520" y="1124744"/>
            <a:ext cx="8712968" cy="4896891"/>
          </a:xfrm>
        </p:spPr>
        <p:txBody>
          <a:bodyPr/>
          <a:lstStyle/>
          <a:p>
            <a:r>
              <a:rPr lang="zh-CN" altLang="en-US" dirty="0"/>
              <a:t>第二十三条 财产保全控制要求单位</a:t>
            </a:r>
            <a:r>
              <a:rPr lang="zh-CN" altLang="en-US" dirty="0">
                <a:solidFill>
                  <a:srgbClr val="FF0000"/>
                </a:solidFill>
              </a:rPr>
              <a:t>限制未经授权的人员对财产的直接接触，采取定期盘点、财产记录、账实核对、财产保险</a:t>
            </a:r>
            <a:r>
              <a:rPr lang="zh-CN" altLang="en-US" dirty="0"/>
              <a:t>等措施，确保各种财产的</a:t>
            </a:r>
            <a:r>
              <a:rPr lang="zh-CN" altLang="en-US" dirty="0">
                <a:solidFill>
                  <a:srgbClr val="FF0000"/>
                </a:solidFill>
              </a:rPr>
              <a:t>安全完整</a:t>
            </a:r>
            <a:r>
              <a:rPr lang="zh-CN" altLang="en-US" dirty="0" smtClean="0"/>
              <a:t>。</a:t>
            </a:r>
            <a:endParaRPr lang="en-US" altLang="zh-CN" dirty="0" smtClean="0"/>
          </a:p>
          <a:p>
            <a:r>
              <a:rPr lang="zh-CN" altLang="en-US" dirty="0"/>
              <a:t>第二十五条 内部报告控制要求单位</a:t>
            </a:r>
            <a:r>
              <a:rPr lang="zh-CN" altLang="en-US" dirty="0">
                <a:solidFill>
                  <a:srgbClr val="FF0000"/>
                </a:solidFill>
              </a:rPr>
              <a:t>建立和完善内部报告制度</a:t>
            </a:r>
            <a:r>
              <a:rPr lang="zh-CN" altLang="en-US" dirty="0"/>
              <a:t>，全面反映经济活动情况，</a:t>
            </a:r>
            <a:r>
              <a:rPr lang="zh-CN" altLang="en-US" dirty="0">
                <a:solidFill>
                  <a:srgbClr val="FF0000"/>
                </a:solidFill>
              </a:rPr>
              <a:t>及时</a:t>
            </a:r>
            <a:r>
              <a:rPr lang="zh-CN" altLang="en-US" dirty="0"/>
              <a:t>提供业务活动中的重要信息，增强内部管理的</a:t>
            </a:r>
            <a:r>
              <a:rPr lang="zh-CN" altLang="en-US" dirty="0">
                <a:solidFill>
                  <a:srgbClr val="FF0000"/>
                </a:solidFill>
              </a:rPr>
              <a:t>时效性和针对性</a:t>
            </a:r>
            <a:r>
              <a:rPr lang="zh-CN" altLang="en-US" dirty="0"/>
              <a:t>。</a:t>
            </a:r>
          </a:p>
          <a:p>
            <a:r>
              <a:rPr lang="zh-CN" altLang="en-US" dirty="0"/>
              <a:t>第二十六条 电子信息技术控制要求</a:t>
            </a:r>
            <a:r>
              <a:rPr lang="zh-CN" altLang="en-US" dirty="0">
                <a:solidFill>
                  <a:srgbClr val="FF0000"/>
                </a:solidFill>
              </a:rPr>
              <a:t>运用电子信息技术手段建立内部会计控制系统，减少和消除人为操纵因素</a:t>
            </a:r>
            <a:r>
              <a:rPr lang="zh-CN" altLang="en-US" dirty="0"/>
              <a:t>，确保内部会计控制的有效实施；同时要加强对财务会计电子信息系统开发与维护、数据输入与输出、文件储存与保管、网络安全等方面的控制</a:t>
            </a:r>
            <a:r>
              <a:rPr lang="zh-CN" altLang="en-US" dirty="0" smtClean="0"/>
              <a:t>。</a:t>
            </a:r>
            <a:r>
              <a:rPr lang="zh-CN" altLang="en-US" dirty="0" smtClean="0">
                <a:solidFill>
                  <a:srgbClr val="FF0000"/>
                </a:solidFill>
              </a:rPr>
              <a:t>（注意对电子系统本身的控制）</a:t>
            </a:r>
            <a:endParaRPr lang="zh-CN" altLang="en-US" dirty="0">
              <a:solidFill>
                <a:srgbClr val="FF0000"/>
              </a:solidFill>
            </a:endParaRPr>
          </a:p>
        </p:txBody>
      </p:sp>
      <p:sp>
        <p:nvSpPr>
          <p:cNvPr id="3" name="标题 2"/>
          <p:cNvSpPr>
            <a:spLocks noGrp="1"/>
          </p:cNvSpPr>
          <p:nvPr>
            <p:ph type="title"/>
          </p:nvPr>
        </p:nvSpPr>
        <p:spPr/>
        <p:txBody>
          <a:bodyPr/>
          <a:lstStyle/>
          <a:p>
            <a:r>
              <a:rPr lang="zh-CN" altLang="zh-CN" dirty="0" smtClean="0"/>
              <a:t>《内部会计控制规范》</a:t>
            </a:r>
            <a:r>
              <a:rPr lang="zh-CN" altLang="en-US" dirty="0" smtClean="0"/>
              <a:t>要求</a:t>
            </a:r>
            <a:endParaRPr lang="zh-CN" altLang="en-US" dirty="0"/>
          </a:p>
        </p:txBody>
      </p:sp>
    </p:spTree>
    <p:extLst>
      <p:ext uri="{BB962C8B-B14F-4D97-AF65-F5344CB8AC3E}">
        <p14:creationId xmlns:p14="http://schemas.microsoft.com/office/powerpoint/2010/main" val="715294384"/>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79512" y="1124744"/>
            <a:ext cx="8712968" cy="4752875"/>
          </a:xfrm>
        </p:spPr>
        <p:txBody>
          <a:bodyPr/>
          <a:lstStyle/>
          <a:p>
            <a:r>
              <a:rPr lang="zh-CN" altLang="en-US" dirty="0"/>
              <a:t>第六条 单位应当建立货币资金业务的岗位责任制，明确相关部门和岗位的职责权限，确保</a:t>
            </a:r>
            <a:r>
              <a:rPr lang="zh-CN" altLang="en-US" dirty="0">
                <a:solidFill>
                  <a:srgbClr val="FF0000"/>
                </a:solidFill>
              </a:rPr>
              <a:t>办理货币资金业务的不相容岗位相互分离、制约和监督</a:t>
            </a:r>
            <a:r>
              <a:rPr lang="zh-CN" altLang="en-US" dirty="0" smtClean="0"/>
              <a:t>。</a:t>
            </a:r>
            <a:endParaRPr lang="en-US" altLang="zh-CN" dirty="0" smtClean="0"/>
          </a:p>
          <a:p>
            <a:pPr marL="0" indent="0">
              <a:buNone/>
            </a:pPr>
            <a:r>
              <a:rPr lang="zh-CN" altLang="en-US" dirty="0" smtClean="0">
                <a:solidFill>
                  <a:srgbClr val="FF0000"/>
                </a:solidFill>
              </a:rPr>
              <a:t>出纳</a:t>
            </a:r>
            <a:r>
              <a:rPr lang="zh-CN" altLang="en-US" dirty="0">
                <a:solidFill>
                  <a:srgbClr val="FF0000"/>
                </a:solidFill>
              </a:rPr>
              <a:t>人员不得兼任稽核、会计档案保管和收入、支出、费用、债权债务账目的登记工作</a:t>
            </a:r>
            <a:r>
              <a:rPr lang="zh-CN" altLang="en-US" dirty="0" smtClean="0"/>
              <a:t>。</a:t>
            </a:r>
            <a:endParaRPr lang="en-US" altLang="zh-CN" dirty="0" smtClean="0"/>
          </a:p>
          <a:p>
            <a:pPr marL="0" indent="0">
              <a:buNone/>
            </a:pPr>
            <a:r>
              <a:rPr lang="zh-CN" altLang="en-US" dirty="0" smtClean="0">
                <a:solidFill>
                  <a:srgbClr val="FF0000"/>
                </a:solidFill>
              </a:rPr>
              <a:t>单位</a:t>
            </a:r>
            <a:r>
              <a:rPr lang="zh-CN" altLang="en-US" dirty="0">
                <a:solidFill>
                  <a:srgbClr val="FF0000"/>
                </a:solidFill>
              </a:rPr>
              <a:t>不得由一人办理货币资金业务的全过程</a:t>
            </a:r>
            <a:r>
              <a:rPr lang="zh-CN" altLang="en-US" dirty="0" smtClean="0"/>
              <a:t>。</a:t>
            </a:r>
            <a:endParaRPr lang="en-US" altLang="zh-CN" dirty="0" smtClean="0"/>
          </a:p>
          <a:p>
            <a:r>
              <a:rPr lang="zh-CN" altLang="en-US" dirty="0" smtClean="0"/>
              <a:t>第七</a:t>
            </a:r>
            <a:r>
              <a:rPr lang="zh-CN" altLang="en-US" dirty="0"/>
              <a:t>条 单位办理货币资金业务，应当配备合格的人员，并根据单位具体情况进行</a:t>
            </a:r>
            <a:r>
              <a:rPr lang="zh-CN" altLang="en-US" dirty="0">
                <a:solidFill>
                  <a:srgbClr val="FF0000"/>
                </a:solidFill>
              </a:rPr>
              <a:t>岗位轮换</a:t>
            </a:r>
            <a:r>
              <a:rPr lang="zh-CN" altLang="en-US" dirty="0"/>
              <a:t>。</a:t>
            </a:r>
          </a:p>
          <a:p>
            <a:r>
              <a:rPr lang="zh-CN" altLang="en-US" dirty="0"/>
              <a:t>第八条 单位应当对货币资金业务建立</a:t>
            </a:r>
            <a:r>
              <a:rPr lang="zh-CN" altLang="en-US" dirty="0">
                <a:solidFill>
                  <a:srgbClr val="FF0000"/>
                </a:solidFill>
              </a:rPr>
              <a:t>严格的授权批准制度</a:t>
            </a:r>
            <a:r>
              <a:rPr lang="zh-CN" altLang="en-US" dirty="0"/>
              <a:t>，明确审批人对货币资金业务的</a:t>
            </a:r>
            <a:r>
              <a:rPr lang="zh-CN" altLang="en-US" dirty="0">
                <a:solidFill>
                  <a:srgbClr val="FF0000"/>
                </a:solidFill>
              </a:rPr>
              <a:t>授权批准方式、权限、程序、责任和相关控制措施，规定经办人办理货币资金业务的职责范围和工作要求</a:t>
            </a:r>
            <a:r>
              <a:rPr lang="zh-CN" altLang="en-US" dirty="0"/>
              <a:t>。</a:t>
            </a:r>
            <a:endParaRPr lang="en-US" altLang="zh-CN" dirty="0" smtClean="0"/>
          </a:p>
        </p:txBody>
      </p:sp>
      <p:sp>
        <p:nvSpPr>
          <p:cNvPr id="3" name="标题 2"/>
          <p:cNvSpPr>
            <a:spLocks noGrp="1"/>
          </p:cNvSpPr>
          <p:nvPr>
            <p:ph type="title"/>
          </p:nvPr>
        </p:nvSpPr>
        <p:spPr/>
        <p:txBody>
          <a:bodyPr/>
          <a:lstStyle/>
          <a:p>
            <a:r>
              <a:rPr lang="zh-CN" altLang="en-US" dirty="0" smtClean="0"/>
              <a:t>货币资金内部控制</a:t>
            </a:r>
            <a:endParaRPr lang="zh-CN" altLang="en-US" dirty="0"/>
          </a:p>
        </p:txBody>
      </p:sp>
    </p:spTree>
    <p:extLst>
      <p:ext uri="{BB962C8B-B14F-4D97-AF65-F5344CB8AC3E}">
        <p14:creationId xmlns:p14="http://schemas.microsoft.com/office/powerpoint/2010/main" val="3718130155"/>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79512" y="1124744"/>
            <a:ext cx="8712968" cy="4968552"/>
          </a:xfrm>
        </p:spPr>
        <p:txBody>
          <a:bodyPr/>
          <a:lstStyle/>
          <a:p>
            <a:r>
              <a:rPr lang="zh-CN" altLang="en-US" dirty="0"/>
              <a:t>　第九条 审批人应当根据货币资金授权批准制度的规定，在授权范围内进行审批，</a:t>
            </a:r>
            <a:r>
              <a:rPr lang="zh-CN" altLang="en-US" dirty="0">
                <a:solidFill>
                  <a:srgbClr val="FF0000"/>
                </a:solidFill>
              </a:rPr>
              <a:t>不得超越审批权限</a:t>
            </a:r>
            <a:r>
              <a:rPr lang="zh-CN" altLang="en-US" dirty="0" smtClean="0"/>
              <a:t>。</a:t>
            </a:r>
            <a:endParaRPr lang="zh-CN" altLang="en-US" dirty="0"/>
          </a:p>
          <a:p>
            <a:pPr marL="0" indent="0">
              <a:buNone/>
            </a:pPr>
            <a:r>
              <a:rPr lang="zh-CN" altLang="en-US" dirty="0" smtClean="0"/>
              <a:t>经办人</a:t>
            </a:r>
            <a:r>
              <a:rPr lang="zh-CN" altLang="en-US" dirty="0"/>
              <a:t>应当在职责范围内，按照审批人的批准意见办理货币资金业务。对于审批人超越授权范围审批的货币资金业务，经办人员有权拒绝办理，并及时向审批人的上级授权部门报告</a:t>
            </a:r>
            <a:r>
              <a:rPr lang="zh-CN" altLang="en-US" dirty="0" smtClean="0"/>
              <a:t>。</a:t>
            </a:r>
            <a:endParaRPr lang="en-US" altLang="zh-CN" dirty="0" smtClean="0"/>
          </a:p>
          <a:p>
            <a:r>
              <a:rPr lang="zh-CN" altLang="en-US" dirty="0"/>
              <a:t>　第十条 单位应当按照规定的程序办理货币资金支付业务</a:t>
            </a:r>
            <a:r>
              <a:rPr lang="zh-CN" altLang="en-US" dirty="0" smtClean="0"/>
              <a:t>。</a:t>
            </a:r>
            <a:endParaRPr lang="zh-CN" altLang="en-US" dirty="0"/>
          </a:p>
          <a:p>
            <a:pPr marL="0" indent="0">
              <a:buNone/>
            </a:pPr>
            <a:r>
              <a:rPr lang="en-US" altLang="zh-CN" dirty="0" smtClean="0"/>
              <a:t>(</a:t>
            </a:r>
            <a:r>
              <a:rPr lang="zh-CN" altLang="en-US" dirty="0"/>
              <a:t>一</a:t>
            </a:r>
            <a:r>
              <a:rPr lang="en-US" altLang="zh-CN" dirty="0"/>
              <a:t>)</a:t>
            </a:r>
            <a:r>
              <a:rPr lang="zh-CN" altLang="en-US" dirty="0">
                <a:solidFill>
                  <a:srgbClr val="FF0000"/>
                </a:solidFill>
              </a:rPr>
              <a:t>支付申请</a:t>
            </a:r>
            <a:r>
              <a:rPr lang="zh-CN" altLang="en-US" dirty="0"/>
              <a:t>。单位有关部门或个人用款时，应当提前向审批人提交货币资金支付申请，注明款项的用途、金额、预算、支付方式等内容，并</a:t>
            </a:r>
            <a:r>
              <a:rPr lang="zh-CN" altLang="en-US" dirty="0">
                <a:solidFill>
                  <a:srgbClr val="FF0000"/>
                </a:solidFill>
              </a:rPr>
              <a:t>附有效经济合同或相关证明</a:t>
            </a:r>
            <a:r>
              <a:rPr lang="zh-CN" altLang="en-US" dirty="0" smtClean="0"/>
              <a:t>。</a:t>
            </a:r>
            <a:endParaRPr lang="zh-CN" altLang="en-US" dirty="0"/>
          </a:p>
          <a:p>
            <a:pPr marL="0" indent="0">
              <a:buNone/>
            </a:pPr>
            <a:r>
              <a:rPr lang="en-US" altLang="zh-CN" dirty="0" smtClean="0"/>
              <a:t>(</a:t>
            </a:r>
            <a:r>
              <a:rPr lang="zh-CN" altLang="en-US" dirty="0"/>
              <a:t>二</a:t>
            </a:r>
            <a:r>
              <a:rPr lang="en-US" altLang="zh-CN" dirty="0"/>
              <a:t>)</a:t>
            </a:r>
            <a:r>
              <a:rPr lang="zh-CN" altLang="en-US" dirty="0">
                <a:solidFill>
                  <a:srgbClr val="FF0000"/>
                </a:solidFill>
              </a:rPr>
              <a:t>支付审批</a:t>
            </a:r>
            <a:r>
              <a:rPr lang="zh-CN" altLang="en-US" dirty="0"/>
              <a:t>。</a:t>
            </a:r>
            <a:r>
              <a:rPr lang="zh-CN" altLang="en-US" dirty="0">
                <a:solidFill>
                  <a:srgbClr val="FF0000"/>
                </a:solidFill>
              </a:rPr>
              <a:t>审批人根据其职责、权限和相应程序对支付申请进行审批。对不符合规定的货币资金支付申请，审批人应当拒绝批准</a:t>
            </a:r>
            <a:r>
              <a:rPr lang="zh-CN" altLang="en-US" dirty="0" smtClean="0">
                <a:solidFill>
                  <a:srgbClr val="FF0000"/>
                </a:solidFill>
              </a:rPr>
              <a:t>。</a:t>
            </a:r>
            <a:endParaRPr lang="en-US" altLang="zh-CN" dirty="0" smtClean="0">
              <a:solidFill>
                <a:srgbClr val="FF0000"/>
              </a:solidFill>
            </a:endParaRPr>
          </a:p>
        </p:txBody>
      </p:sp>
      <p:sp>
        <p:nvSpPr>
          <p:cNvPr id="3" name="标题 2"/>
          <p:cNvSpPr>
            <a:spLocks noGrp="1"/>
          </p:cNvSpPr>
          <p:nvPr>
            <p:ph type="title"/>
          </p:nvPr>
        </p:nvSpPr>
        <p:spPr/>
        <p:txBody>
          <a:bodyPr/>
          <a:lstStyle/>
          <a:p>
            <a:r>
              <a:rPr lang="zh-CN" altLang="en-US" dirty="0" smtClean="0"/>
              <a:t>货币资金内部控制</a:t>
            </a:r>
            <a:endParaRPr lang="zh-CN" altLang="en-US" dirty="0"/>
          </a:p>
        </p:txBody>
      </p:sp>
    </p:spTree>
    <p:extLst>
      <p:ext uri="{BB962C8B-B14F-4D97-AF65-F5344CB8AC3E}">
        <p14:creationId xmlns:p14="http://schemas.microsoft.com/office/powerpoint/2010/main" val="127045573"/>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79512" y="1268412"/>
            <a:ext cx="8712968" cy="4752875"/>
          </a:xfrm>
        </p:spPr>
        <p:txBody>
          <a:bodyPr/>
          <a:lstStyle/>
          <a:p>
            <a:r>
              <a:rPr lang="en-US" altLang="zh-CN" dirty="0" smtClean="0"/>
              <a:t>(</a:t>
            </a:r>
            <a:r>
              <a:rPr lang="zh-CN" altLang="en-US" dirty="0"/>
              <a:t>三</a:t>
            </a:r>
            <a:r>
              <a:rPr lang="en-US" altLang="zh-CN" dirty="0"/>
              <a:t>)</a:t>
            </a:r>
            <a:r>
              <a:rPr lang="zh-CN" altLang="en-US" dirty="0">
                <a:solidFill>
                  <a:srgbClr val="FF0000"/>
                </a:solidFill>
              </a:rPr>
              <a:t>支付复核</a:t>
            </a:r>
            <a:r>
              <a:rPr lang="zh-CN" altLang="en-US" dirty="0"/>
              <a:t>。复核人应当对批准后的货币资金支付申请进行复核，</a:t>
            </a:r>
            <a:r>
              <a:rPr lang="zh-CN" altLang="en-US" dirty="0">
                <a:solidFill>
                  <a:srgbClr val="FF0000"/>
                </a:solidFill>
              </a:rPr>
              <a:t>复核货币资金支付申请的批准范围、权限、程序是否正确，手续及相关单证是否齐备，金额计算是否准确，支付方式、支付单位是否妥当</a:t>
            </a:r>
            <a:r>
              <a:rPr lang="zh-CN" altLang="en-US" dirty="0"/>
              <a:t>等。复核无误后，交由出纳人员办理支付手续</a:t>
            </a:r>
            <a:r>
              <a:rPr lang="zh-CN" altLang="en-US" dirty="0" smtClean="0"/>
              <a:t>。</a:t>
            </a:r>
            <a:endParaRPr lang="zh-CN" altLang="en-US" dirty="0"/>
          </a:p>
          <a:p>
            <a:pPr marL="0" indent="0">
              <a:buNone/>
            </a:pPr>
            <a:r>
              <a:rPr lang="en-US" altLang="zh-CN" dirty="0" smtClean="0"/>
              <a:t>(</a:t>
            </a:r>
            <a:r>
              <a:rPr lang="zh-CN" altLang="en-US" dirty="0"/>
              <a:t>四</a:t>
            </a:r>
            <a:r>
              <a:rPr lang="en-US" altLang="zh-CN" dirty="0"/>
              <a:t>)</a:t>
            </a:r>
            <a:r>
              <a:rPr lang="zh-CN" altLang="en-US" dirty="0">
                <a:solidFill>
                  <a:srgbClr val="FF0000"/>
                </a:solidFill>
              </a:rPr>
              <a:t>办理支付</a:t>
            </a:r>
            <a:r>
              <a:rPr lang="zh-CN" altLang="en-US" dirty="0"/>
              <a:t>。</a:t>
            </a:r>
            <a:r>
              <a:rPr lang="zh-CN" altLang="en-US" dirty="0">
                <a:solidFill>
                  <a:srgbClr val="FF0000"/>
                </a:solidFill>
              </a:rPr>
              <a:t>出纳人员应当根据复核无误的支付申请，按规定办理货币资金支付手续，及时登记现金和银行存款日记账</a:t>
            </a:r>
            <a:r>
              <a:rPr lang="zh-CN" altLang="en-US" dirty="0" smtClean="0"/>
              <a:t>。</a:t>
            </a:r>
            <a:endParaRPr lang="zh-CN" altLang="en-US" dirty="0"/>
          </a:p>
          <a:p>
            <a:r>
              <a:rPr lang="zh-CN" altLang="en-US" dirty="0" smtClean="0"/>
              <a:t>第十一</a:t>
            </a:r>
            <a:r>
              <a:rPr lang="zh-CN" altLang="en-US" dirty="0"/>
              <a:t>条 单位对于</a:t>
            </a:r>
            <a:r>
              <a:rPr lang="zh-CN" altLang="en-US" dirty="0">
                <a:solidFill>
                  <a:srgbClr val="FF0000"/>
                </a:solidFill>
              </a:rPr>
              <a:t>重要货币资金支付业务，应当实行集体决策和审批</a:t>
            </a:r>
            <a:r>
              <a:rPr lang="zh-CN" altLang="en-US" dirty="0"/>
              <a:t>，并建立责任追究制度，防范贪污、侵占、挪用货币资金等行为</a:t>
            </a:r>
            <a:r>
              <a:rPr lang="zh-CN" altLang="en-US" dirty="0" smtClean="0"/>
              <a:t>。</a:t>
            </a:r>
            <a:endParaRPr lang="zh-CN" altLang="en-US" dirty="0"/>
          </a:p>
          <a:p>
            <a:r>
              <a:rPr lang="zh-CN" altLang="en-US" dirty="0" smtClean="0"/>
              <a:t>第十二</a:t>
            </a:r>
            <a:r>
              <a:rPr lang="zh-CN" altLang="en-US" dirty="0"/>
              <a:t>条 严禁未经授权的机构或人员办理货币资金业务或直接接触货币资金。</a:t>
            </a:r>
            <a:endParaRPr lang="en-US" altLang="zh-CN" dirty="0" smtClean="0"/>
          </a:p>
        </p:txBody>
      </p:sp>
      <p:sp>
        <p:nvSpPr>
          <p:cNvPr id="3" name="标题 2"/>
          <p:cNvSpPr>
            <a:spLocks noGrp="1"/>
          </p:cNvSpPr>
          <p:nvPr>
            <p:ph type="title"/>
          </p:nvPr>
        </p:nvSpPr>
        <p:spPr/>
        <p:txBody>
          <a:bodyPr/>
          <a:lstStyle/>
          <a:p>
            <a:r>
              <a:rPr lang="zh-CN" altLang="en-US" dirty="0" smtClean="0"/>
              <a:t>货币资金内部控制</a:t>
            </a:r>
            <a:endParaRPr lang="zh-CN" altLang="en-US" dirty="0"/>
          </a:p>
        </p:txBody>
      </p:sp>
    </p:spTree>
    <p:extLst>
      <p:ext uri="{BB962C8B-B14F-4D97-AF65-F5344CB8AC3E}">
        <p14:creationId xmlns:p14="http://schemas.microsoft.com/office/powerpoint/2010/main" val="292373921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07504" y="1052736"/>
            <a:ext cx="8892480" cy="4752875"/>
          </a:xfrm>
        </p:spPr>
        <p:txBody>
          <a:bodyPr/>
          <a:lstStyle/>
          <a:p>
            <a:r>
              <a:rPr lang="zh-CN" altLang="en-US" dirty="0"/>
              <a:t>第十五条 </a:t>
            </a:r>
            <a:r>
              <a:rPr lang="zh-CN" altLang="en-US" dirty="0" smtClean="0"/>
              <a:t>单位</a:t>
            </a:r>
            <a:r>
              <a:rPr lang="zh-CN" altLang="en-US" dirty="0">
                <a:solidFill>
                  <a:srgbClr val="FF0000"/>
                </a:solidFill>
              </a:rPr>
              <a:t>借出款项必须执行严格的授权批准程序，严禁擅自挪用、借出货币资金</a:t>
            </a:r>
            <a:r>
              <a:rPr lang="zh-CN" altLang="en-US" dirty="0" smtClean="0"/>
              <a:t>。</a:t>
            </a:r>
            <a:endParaRPr lang="en-US" altLang="zh-CN" dirty="0" smtClean="0"/>
          </a:p>
          <a:p>
            <a:r>
              <a:rPr lang="zh-CN" altLang="en-US" dirty="0"/>
              <a:t>第十九条 </a:t>
            </a:r>
            <a:r>
              <a:rPr lang="zh-CN" altLang="en-US" dirty="0">
                <a:solidFill>
                  <a:srgbClr val="FF0000"/>
                </a:solidFill>
              </a:rPr>
              <a:t>单位应当指定专人定期核对银行账户，每月至少核对一次，编制银行存款余额调节表，使银行存款账面余额与银行对账单调节相符。如调节不符，应查明原因，及时处理</a:t>
            </a:r>
            <a:r>
              <a:rPr lang="zh-CN" altLang="en-US" dirty="0" smtClean="0">
                <a:solidFill>
                  <a:srgbClr val="FF0000"/>
                </a:solidFill>
              </a:rPr>
              <a:t>。</a:t>
            </a:r>
            <a:endParaRPr lang="zh-CN" altLang="en-US" dirty="0">
              <a:solidFill>
                <a:srgbClr val="FF0000"/>
              </a:solidFill>
            </a:endParaRPr>
          </a:p>
          <a:p>
            <a:r>
              <a:rPr lang="zh-CN" altLang="en-US" dirty="0" smtClean="0"/>
              <a:t>第二十</a:t>
            </a:r>
            <a:r>
              <a:rPr lang="zh-CN" altLang="en-US" dirty="0"/>
              <a:t>条 单位应当</a:t>
            </a:r>
            <a:r>
              <a:rPr lang="zh-CN" altLang="en-US" dirty="0">
                <a:solidFill>
                  <a:srgbClr val="FF0000"/>
                </a:solidFill>
              </a:rPr>
              <a:t>定期和不定期地进行现金盘点</a:t>
            </a:r>
            <a:r>
              <a:rPr lang="zh-CN" altLang="en-US" dirty="0"/>
              <a:t>，确保现金账面余额与实际库存相符。发现不符，及时查明原因，作出处理</a:t>
            </a:r>
            <a:r>
              <a:rPr lang="zh-CN" altLang="en-US" dirty="0" smtClean="0"/>
              <a:t>。</a:t>
            </a:r>
            <a:endParaRPr lang="en-US" altLang="zh-CN" dirty="0" smtClean="0"/>
          </a:p>
          <a:p>
            <a:r>
              <a:rPr lang="zh-CN" altLang="en-US" dirty="0"/>
              <a:t>　第二十二条 单位应当加强银行预留印鉴的管理。</a:t>
            </a:r>
            <a:r>
              <a:rPr lang="zh-CN" altLang="en-US" dirty="0">
                <a:solidFill>
                  <a:srgbClr val="FF0000"/>
                </a:solidFill>
              </a:rPr>
              <a:t>财务专用章应由专人保管，个人名章必须由本人或其授权人员保管。严禁一人保管支付款项所需的全部印章</a:t>
            </a:r>
            <a:r>
              <a:rPr lang="zh-CN" altLang="en-US" dirty="0" smtClean="0">
                <a:solidFill>
                  <a:srgbClr val="FF0000"/>
                </a:solidFill>
              </a:rPr>
              <a:t>。</a:t>
            </a:r>
            <a:endParaRPr lang="zh-CN" altLang="en-US" dirty="0">
              <a:solidFill>
                <a:srgbClr val="FF0000"/>
              </a:solidFill>
            </a:endParaRPr>
          </a:p>
          <a:p>
            <a:pPr marL="0" indent="0">
              <a:buNone/>
            </a:pPr>
            <a:r>
              <a:rPr lang="zh-CN" altLang="en-US" dirty="0" smtClean="0"/>
              <a:t>按规定</a:t>
            </a:r>
            <a:r>
              <a:rPr lang="zh-CN" altLang="en-US" dirty="0"/>
              <a:t>需要有关负责人签字或盖章的经济业务，必须严格履行签字或盖章手续。</a:t>
            </a:r>
            <a:endParaRPr lang="en-US" altLang="zh-CN" dirty="0" smtClean="0"/>
          </a:p>
        </p:txBody>
      </p:sp>
      <p:sp>
        <p:nvSpPr>
          <p:cNvPr id="3" name="标题 2"/>
          <p:cNvSpPr>
            <a:spLocks noGrp="1"/>
          </p:cNvSpPr>
          <p:nvPr>
            <p:ph type="title"/>
          </p:nvPr>
        </p:nvSpPr>
        <p:spPr/>
        <p:txBody>
          <a:bodyPr/>
          <a:lstStyle/>
          <a:p>
            <a:r>
              <a:rPr lang="zh-CN" altLang="en-US" dirty="0" smtClean="0"/>
              <a:t>货币资金内部控制</a:t>
            </a:r>
            <a:endParaRPr lang="zh-CN" altLang="en-US" dirty="0"/>
          </a:p>
        </p:txBody>
      </p:sp>
    </p:spTree>
    <p:extLst>
      <p:ext uri="{BB962C8B-B14F-4D97-AF65-F5344CB8AC3E}">
        <p14:creationId xmlns:p14="http://schemas.microsoft.com/office/powerpoint/2010/main" val="25366620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979712" y="260349"/>
            <a:ext cx="7164288" cy="609600"/>
          </a:xfrm>
        </p:spPr>
        <p:txBody>
          <a:bodyPr/>
          <a:lstStyle/>
          <a:p>
            <a:r>
              <a:rPr lang="zh-CN" altLang="en-US" dirty="0" smtClean="0"/>
              <a:t>授课老师简介</a:t>
            </a:r>
            <a:endParaRPr lang="zh-CN" altLang="en-US" dirty="0"/>
          </a:p>
        </p:txBody>
      </p:sp>
      <p:sp>
        <p:nvSpPr>
          <p:cNvPr id="3" name="内容占位符 2"/>
          <p:cNvSpPr>
            <a:spLocks noGrp="1"/>
          </p:cNvSpPr>
          <p:nvPr>
            <p:ph idx="1"/>
          </p:nvPr>
        </p:nvSpPr>
        <p:spPr>
          <a:xfrm>
            <a:off x="179512" y="980728"/>
            <a:ext cx="8784976" cy="5040560"/>
          </a:xfrm>
        </p:spPr>
        <p:txBody>
          <a:bodyPr/>
          <a:lstStyle/>
          <a:p>
            <a:pPr algn="just">
              <a:spcBef>
                <a:spcPts val="500"/>
              </a:spcBef>
              <a:spcAft>
                <a:spcPts val="500"/>
              </a:spcAft>
            </a:pPr>
            <a:r>
              <a:rPr lang="zh-CN" altLang="en-US" dirty="0">
                <a:latin typeface="楷体" panose="02010609060101010101" pitchFamily="49" charset="-122"/>
                <a:ea typeface="楷体" panose="02010609060101010101" pitchFamily="49" charset="-122"/>
              </a:rPr>
              <a:t>李崇敏，宁波永敬会计师</a:t>
            </a:r>
            <a:r>
              <a:rPr lang="zh-CN" altLang="en-US" dirty="0" smtClean="0">
                <a:latin typeface="楷体" panose="02010609060101010101" pitchFamily="49" charset="-122"/>
                <a:ea typeface="楷体" panose="02010609060101010101" pitchFamily="49" charset="-122"/>
              </a:rPr>
              <a:t>事务所董事</a:t>
            </a:r>
            <a:r>
              <a:rPr lang="zh-CN" altLang="en-US" dirty="0">
                <a:latin typeface="楷体" panose="02010609060101010101" pitchFamily="49" charset="-122"/>
                <a:ea typeface="楷体" panose="02010609060101010101" pitchFamily="49" charset="-122"/>
              </a:rPr>
              <a:t>、副所长，宁波注协专业技术和后续教育委员会委员，全国会计领军人才、会计硕士、高级会计师、注册会计师、注册税务师、计算机工程师、国际注册内部审计师、造价工程师、澳大利亚</a:t>
            </a:r>
            <a:r>
              <a:rPr lang="en-US" altLang="zh-CN" dirty="0">
                <a:latin typeface="楷体" panose="02010609060101010101" pitchFamily="49" charset="-122"/>
                <a:ea typeface="楷体" panose="02010609060101010101" pitchFamily="49" charset="-122"/>
              </a:rPr>
              <a:t>FIPA</a:t>
            </a:r>
            <a:r>
              <a:rPr lang="zh-CN" altLang="en-US" dirty="0" smtClean="0">
                <a:latin typeface="楷体" panose="02010609060101010101" pitchFamily="49" charset="-122"/>
                <a:ea typeface="楷体" panose="02010609060101010101" pitchFamily="49" charset="-122"/>
              </a:rPr>
              <a:t>，具备法律职业资格，入选</a:t>
            </a:r>
            <a:r>
              <a:rPr lang="zh-CN" altLang="en-US" dirty="0" smtClean="0">
                <a:latin typeface="楷体" panose="02010609060101010101" pitchFamily="49" charset="-122"/>
                <a:ea typeface="楷体" panose="02010609060101010101" pitchFamily="49" charset="-122"/>
              </a:rPr>
              <a:t>中国税务师行业高端人才项目。</a:t>
            </a:r>
            <a:endParaRPr lang="zh-CN" altLang="en-US" dirty="0">
              <a:latin typeface="楷体" panose="02010609060101010101" pitchFamily="49" charset="-122"/>
              <a:ea typeface="楷体" panose="02010609060101010101" pitchFamily="49" charset="-122"/>
            </a:endParaRPr>
          </a:p>
          <a:p>
            <a:pPr algn="just">
              <a:spcBef>
                <a:spcPts val="500"/>
              </a:spcBef>
              <a:spcAft>
                <a:spcPts val="500"/>
              </a:spcAft>
            </a:pPr>
            <a:r>
              <a:rPr lang="zh-CN" altLang="en-US" dirty="0">
                <a:latin typeface="楷体" panose="02010609060101010101" pitchFamily="49" charset="-122"/>
                <a:ea typeface="楷体" panose="02010609060101010101" pitchFamily="49" charset="-122"/>
              </a:rPr>
              <a:t>获得财政部第三届全国会计知识</a:t>
            </a:r>
            <a:r>
              <a:rPr lang="zh-CN" altLang="en-US" dirty="0" smtClean="0">
                <a:latin typeface="楷体" panose="02010609060101010101" pitchFamily="49" charset="-122"/>
                <a:ea typeface="楷体" panose="02010609060101010101" pitchFamily="49" charset="-122"/>
              </a:rPr>
              <a:t>大赛决赛全国</a:t>
            </a:r>
            <a:r>
              <a:rPr lang="zh-CN" altLang="en-US" dirty="0">
                <a:latin typeface="楷体" panose="02010609060101010101" pitchFamily="49" charset="-122"/>
                <a:ea typeface="楷体" panose="02010609060101010101" pitchFamily="49" charset="-122"/>
              </a:rPr>
              <a:t>个人第二、</a:t>
            </a:r>
            <a:r>
              <a:rPr lang="zh-CN" altLang="en-US" dirty="0" smtClean="0">
                <a:latin typeface="楷体" panose="02010609060101010101" pitchFamily="49" charset="-122"/>
                <a:ea typeface="楷体" panose="02010609060101010101" pitchFamily="49" charset="-122"/>
              </a:rPr>
              <a:t>宁波赛区第一</a:t>
            </a:r>
            <a:endParaRPr lang="zh-CN" altLang="en-US" dirty="0">
              <a:latin typeface="楷体" panose="02010609060101010101" pitchFamily="49" charset="-122"/>
              <a:ea typeface="楷体" panose="02010609060101010101" pitchFamily="49" charset="-122"/>
            </a:endParaRPr>
          </a:p>
          <a:p>
            <a:pPr algn="just">
              <a:spcBef>
                <a:spcPts val="500"/>
              </a:spcBef>
              <a:spcAft>
                <a:spcPts val="500"/>
              </a:spcAft>
            </a:pPr>
            <a:r>
              <a:rPr lang="en-US" altLang="zh-CN" dirty="0">
                <a:latin typeface="楷体" panose="02010609060101010101" pitchFamily="49" charset="-122"/>
                <a:ea typeface="楷体" panose="02010609060101010101" pitchFamily="49" charset="-122"/>
              </a:rPr>
              <a:t>2009</a:t>
            </a:r>
            <a:r>
              <a:rPr lang="zh-CN" altLang="en-US" dirty="0">
                <a:latin typeface="楷体" panose="02010609060101010101" pitchFamily="49" charset="-122"/>
                <a:ea typeface="楷体" panose="02010609060101010101" pitchFamily="49" charset="-122"/>
              </a:rPr>
              <a:t>年被授予宁波市先进会计工作者荣誉</a:t>
            </a:r>
            <a:r>
              <a:rPr lang="zh-CN" altLang="en-US" dirty="0" smtClean="0">
                <a:latin typeface="楷体" panose="02010609060101010101" pitchFamily="49" charset="-122"/>
                <a:ea typeface="楷体" panose="02010609060101010101" pitchFamily="49" charset="-122"/>
              </a:rPr>
              <a:t>称号</a:t>
            </a:r>
            <a:endParaRPr lang="en-US" altLang="zh-CN" dirty="0" smtClean="0">
              <a:latin typeface="楷体" panose="02010609060101010101" pitchFamily="49" charset="-122"/>
              <a:ea typeface="楷体" panose="02010609060101010101" pitchFamily="49" charset="-122"/>
            </a:endParaRPr>
          </a:p>
          <a:p>
            <a:pPr algn="just">
              <a:spcBef>
                <a:spcPts val="500"/>
              </a:spcBef>
              <a:spcAft>
                <a:spcPts val="500"/>
              </a:spcAft>
            </a:pPr>
            <a:r>
              <a:rPr lang="en-US" altLang="zh-CN" dirty="0">
                <a:latin typeface="楷体" panose="02010609060101010101" pitchFamily="49" charset="-122"/>
                <a:ea typeface="楷体" panose="02010609060101010101" pitchFamily="49" charset="-122"/>
              </a:rPr>
              <a:t>2010</a:t>
            </a:r>
            <a:r>
              <a:rPr lang="zh-CN" altLang="en-US" dirty="0">
                <a:latin typeface="楷体" panose="02010609060101010101" pitchFamily="49" charset="-122"/>
                <a:ea typeface="楷体" panose="02010609060101010101" pitchFamily="49" charset="-122"/>
              </a:rPr>
              <a:t>年获得慈溪市国地税联合组织税法知识竞赛第一名</a:t>
            </a:r>
          </a:p>
          <a:p>
            <a:pPr algn="just">
              <a:spcBef>
                <a:spcPts val="500"/>
              </a:spcBef>
              <a:spcAft>
                <a:spcPts val="500"/>
              </a:spcAft>
            </a:pPr>
            <a:r>
              <a:rPr lang="en-US" altLang="zh-CN" dirty="0">
                <a:latin typeface="楷体" panose="02010609060101010101" pitchFamily="49" charset="-122"/>
                <a:ea typeface="楷体" panose="02010609060101010101" pitchFamily="49" charset="-122"/>
              </a:rPr>
              <a:t>2013</a:t>
            </a:r>
            <a:r>
              <a:rPr lang="zh-CN" altLang="en-US" dirty="0">
                <a:latin typeface="楷体" panose="02010609060101010101" pitchFamily="49" charset="-122"/>
                <a:ea typeface="楷体" panose="02010609060101010101" pitchFamily="49" charset="-122"/>
              </a:rPr>
              <a:t>年被评为省优秀注册</a:t>
            </a:r>
            <a:r>
              <a:rPr lang="zh-CN" altLang="en-US" dirty="0" smtClean="0">
                <a:latin typeface="楷体" panose="02010609060101010101" pitchFamily="49" charset="-122"/>
                <a:ea typeface="楷体" panose="02010609060101010101" pitchFamily="49" charset="-122"/>
              </a:rPr>
              <a:t>会计师</a:t>
            </a:r>
            <a:endParaRPr lang="zh-CN" altLang="en-US" dirty="0">
              <a:latin typeface="楷体" panose="02010609060101010101" pitchFamily="49" charset="-122"/>
              <a:ea typeface="楷体" panose="02010609060101010101" pitchFamily="49" charset="-122"/>
            </a:endParaRPr>
          </a:p>
          <a:p>
            <a:pPr algn="just">
              <a:spcBef>
                <a:spcPts val="500"/>
              </a:spcBef>
              <a:spcAft>
                <a:spcPts val="500"/>
              </a:spcAft>
            </a:pPr>
            <a:r>
              <a:rPr lang="en-US" altLang="zh-CN" dirty="0">
                <a:latin typeface="楷体" panose="02010609060101010101" pitchFamily="49" charset="-122"/>
                <a:ea typeface="楷体" panose="02010609060101010101" pitchFamily="49" charset="-122"/>
              </a:rPr>
              <a:t>2015</a:t>
            </a:r>
            <a:r>
              <a:rPr lang="zh-CN" altLang="en-US" dirty="0">
                <a:latin typeface="楷体" panose="02010609060101010101" pitchFamily="49" charset="-122"/>
                <a:ea typeface="楷体" panose="02010609060101010101" pitchFamily="49" charset="-122"/>
              </a:rPr>
              <a:t>年被授予</a:t>
            </a:r>
            <a:r>
              <a:rPr lang="en-US" altLang="zh-CN" dirty="0">
                <a:latin typeface="楷体" panose="02010609060101010101" pitchFamily="49" charset="-122"/>
                <a:ea typeface="楷体" panose="02010609060101010101" pitchFamily="49" charset="-122"/>
              </a:rPr>
              <a:t>2014</a:t>
            </a:r>
            <a:r>
              <a:rPr lang="zh-CN" altLang="en-US" dirty="0">
                <a:latin typeface="楷体" panose="02010609060101010101" pitchFamily="49" charset="-122"/>
                <a:ea typeface="楷体" panose="02010609060101010101" pitchFamily="49" charset="-122"/>
              </a:rPr>
              <a:t>年度全国注册会计师行业“青年五四奖章</a:t>
            </a:r>
            <a:r>
              <a:rPr lang="zh-CN" altLang="en-US" dirty="0" smtClean="0">
                <a:latin typeface="楷体" panose="02010609060101010101" pitchFamily="49" charset="-122"/>
                <a:ea typeface="楷体" panose="02010609060101010101" pitchFamily="49" charset="-122"/>
              </a:rPr>
              <a:t>”</a:t>
            </a:r>
            <a:endParaRPr lang="zh-CN" altLang="en-US" dirty="0">
              <a:latin typeface="楷体" panose="02010609060101010101" pitchFamily="49" charset="-122"/>
              <a:ea typeface="楷体" panose="02010609060101010101" pitchFamily="49" charset="-122"/>
            </a:endParaRPr>
          </a:p>
          <a:p>
            <a:pPr algn="just">
              <a:spcBef>
                <a:spcPts val="500"/>
              </a:spcBef>
              <a:spcAft>
                <a:spcPts val="500"/>
              </a:spcAft>
            </a:pPr>
            <a:r>
              <a:rPr lang="en-US" altLang="zh-CN" dirty="0">
                <a:latin typeface="楷体" panose="02010609060101010101" pitchFamily="49" charset="-122"/>
                <a:ea typeface="楷体" panose="02010609060101010101" pitchFamily="49" charset="-122"/>
              </a:rPr>
              <a:t>2017</a:t>
            </a:r>
            <a:r>
              <a:rPr lang="zh-CN" altLang="en-US" dirty="0">
                <a:latin typeface="楷体" panose="02010609060101010101" pitchFamily="49" charset="-122"/>
                <a:ea typeface="楷体" panose="02010609060101010101" pitchFamily="49" charset="-122"/>
              </a:rPr>
              <a:t>年获慈溪市优秀共产党员称号。</a:t>
            </a:r>
          </a:p>
          <a:p>
            <a:pPr algn="just">
              <a:spcBef>
                <a:spcPts val="500"/>
              </a:spcBef>
              <a:spcAft>
                <a:spcPts val="500"/>
              </a:spcAft>
            </a:pPr>
            <a:endParaRPr lang="zh-CN" alt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101061236"/>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07504" y="1052736"/>
            <a:ext cx="8928992" cy="4824883"/>
          </a:xfrm>
        </p:spPr>
        <p:txBody>
          <a:bodyPr/>
          <a:lstStyle/>
          <a:p>
            <a:r>
              <a:rPr lang="zh-CN" altLang="en-US" dirty="0"/>
              <a:t>第五条  单位应当</a:t>
            </a:r>
            <a:r>
              <a:rPr lang="zh-CN" altLang="en-US" dirty="0">
                <a:solidFill>
                  <a:srgbClr val="FF0000"/>
                </a:solidFill>
              </a:rPr>
              <a:t>建立采购与付款业务的岗位责任制，明确相关部门和岗位的职责、权限，确保办理采购与付款业务的不相容岗位相互分离、制约和监督</a:t>
            </a:r>
            <a:r>
              <a:rPr lang="zh-CN" altLang="en-US" dirty="0"/>
              <a:t>。</a:t>
            </a:r>
          </a:p>
          <a:p>
            <a:pPr marL="0" indent="0">
              <a:buNone/>
            </a:pPr>
            <a:r>
              <a:rPr lang="zh-CN" altLang="en-US" dirty="0" smtClean="0"/>
              <a:t>采购</a:t>
            </a:r>
            <a:r>
              <a:rPr lang="zh-CN" altLang="en-US" dirty="0"/>
              <a:t>与付款业务不相容岗位至少包括：</a:t>
            </a:r>
          </a:p>
          <a:p>
            <a:pPr marL="0" indent="0">
              <a:buNone/>
            </a:pPr>
            <a:r>
              <a:rPr lang="zh-CN" altLang="en-US" dirty="0" smtClean="0">
                <a:solidFill>
                  <a:srgbClr val="FF0000"/>
                </a:solidFill>
              </a:rPr>
              <a:t>（</a:t>
            </a:r>
            <a:r>
              <a:rPr lang="zh-CN" altLang="en-US" dirty="0">
                <a:solidFill>
                  <a:srgbClr val="FF0000"/>
                </a:solidFill>
              </a:rPr>
              <a:t>一）请购与审批；</a:t>
            </a:r>
          </a:p>
          <a:p>
            <a:pPr marL="0" indent="0">
              <a:buNone/>
            </a:pPr>
            <a:r>
              <a:rPr lang="zh-CN" altLang="en-US" dirty="0" smtClean="0">
                <a:solidFill>
                  <a:srgbClr val="FF0000"/>
                </a:solidFill>
              </a:rPr>
              <a:t>（</a:t>
            </a:r>
            <a:r>
              <a:rPr lang="zh-CN" altLang="en-US" dirty="0">
                <a:solidFill>
                  <a:srgbClr val="FF0000"/>
                </a:solidFill>
              </a:rPr>
              <a:t>二）询价与确定供应商；</a:t>
            </a:r>
          </a:p>
          <a:p>
            <a:pPr marL="0" indent="0">
              <a:buNone/>
            </a:pPr>
            <a:r>
              <a:rPr lang="zh-CN" altLang="en-US" dirty="0" smtClean="0">
                <a:solidFill>
                  <a:srgbClr val="FF0000"/>
                </a:solidFill>
              </a:rPr>
              <a:t>（</a:t>
            </a:r>
            <a:r>
              <a:rPr lang="zh-CN" altLang="en-US" dirty="0">
                <a:solidFill>
                  <a:srgbClr val="FF0000"/>
                </a:solidFill>
              </a:rPr>
              <a:t>三）采购合同的订立与审计；</a:t>
            </a:r>
          </a:p>
          <a:p>
            <a:pPr marL="0" indent="0">
              <a:buNone/>
            </a:pPr>
            <a:r>
              <a:rPr lang="zh-CN" altLang="en-US" dirty="0" smtClean="0">
                <a:solidFill>
                  <a:srgbClr val="FF0000"/>
                </a:solidFill>
              </a:rPr>
              <a:t>（</a:t>
            </a:r>
            <a:r>
              <a:rPr lang="zh-CN" altLang="en-US" dirty="0">
                <a:solidFill>
                  <a:srgbClr val="FF0000"/>
                </a:solidFill>
              </a:rPr>
              <a:t>四）采购与验收；</a:t>
            </a:r>
          </a:p>
          <a:p>
            <a:pPr marL="0" indent="0">
              <a:buNone/>
            </a:pPr>
            <a:r>
              <a:rPr lang="zh-CN" altLang="en-US" dirty="0" smtClean="0">
                <a:solidFill>
                  <a:srgbClr val="FF0000"/>
                </a:solidFill>
              </a:rPr>
              <a:t>（</a:t>
            </a:r>
            <a:r>
              <a:rPr lang="zh-CN" altLang="en-US" dirty="0">
                <a:solidFill>
                  <a:srgbClr val="FF0000"/>
                </a:solidFill>
              </a:rPr>
              <a:t>五）采购、验收与相关会计记录；</a:t>
            </a:r>
          </a:p>
          <a:p>
            <a:pPr marL="0" indent="0">
              <a:buNone/>
            </a:pPr>
            <a:r>
              <a:rPr lang="zh-CN" altLang="en-US" dirty="0" smtClean="0">
                <a:solidFill>
                  <a:srgbClr val="FF0000"/>
                </a:solidFill>
              </a:rPr>
              <a:t>（</a:t>
            </a:r>
            <a:r>
              <a:rPr lang="zh-CN" altLang="en-US" dirty="0">
                <a:solidFill>
                  <a:srgbClr val="FF0000"/>
                </a:solidFill>
              </a:rPr>
              <a:t>六）付款审批与付款执行。</a:t>
            </a:r>
          </a:p>
          <a:p>
            <a:pPr marL="0" indent="0">
              <a:buNone/>
            </a:pPr>
            <a:r>
              <a:rPr lang="zh-CN" altLang="en-US" dirty="0" smtClean="0"/>
              <a:t>单位</a:t>
            </a:r>
            <a:r>
              <a:rPr lang="zh-CN" altLang="en-US" dirty="0"/>
              <a:t>不得由</a:t>
            </a:r>
            <a:r>
              <a:rPr lang="zh-CN" altLang="en-US" dirty="0">
                <a:solidFill>
                  <a:srgbClr val="FF0000"/>
                </a:solidFill>
              </a:rPr>
              <a:t>同一部门或个人</a:t>
            </a:r>
            <a:r>
              <a:rPr lang="zh-CN" altLang="en-US" dirty="0"/>
              <a:t>办理采购与付款业务的全过程。</a:t>
            </a:r>
          </a:p>
        </p:txBody>
      </p:sp>
      <p:sp>
        <p:nvSpPr>
          <p:cNvPr id="3" name="标题 2"/>
          <p:cNvSpPr>
            <a:spLocks noGrp="1"/>
          </p:cNvSpPr>
          <p:nvPr>
            <p:ph type="title"/>
          </p:nvPr>
        </p:nvSpPr>
        <p:spPr/>
        <p:txBody>
          <a:bodyPr/>
          <a:lstStyle/>
          <a:p>
            <a:r>
              <a:rPr lang="zh-CN" altLang="en-US" dirty="0" smtClean="0"/>
              <a:t>采购与付款内部控制</a:t>
            </a:r>
            <a:endParaRPr lang="zh-CN" altLang="en-US" dirty="0"/>
          </a:p>
        </p:txBody>
      </p:sp>
    </p:spTree>
    <p:extLst>
      <p:ext uri="{BB962C8B-B14F-4D97-AF65-F5344CB8AC3E}">
        <p14:creationId xmlns:p14="http://schemas.microsoft.com/office/powerpoint/2010/main" val="1321520369"/>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07504" y="1052736"/>
            <a:ext cx="8928992" cy="4824883"/>
          </a:xfrm>
        </p:spPr>
        <p:txBody>
          <a:bodyPr/>
          <a:lstStyle/>
          <a:p>
            <a:r>
              <a:rPr lang="zh-CN" altLang="en-US" dirty="0"/>
              <a:t> 第七条  单位应当对采购与付款业务建立</a:t>
            </a:r>
            <a:r>
              <a:rPr lang="zh-CN" altLang="en-US" dirty="0">
                <a:solidFill>
                  <a:srgbClr val="FF0000"/>
                </a:solidFill>
              </a:rPr>
              <a:t>严格的授权批准制度</a:t>
            </a:r>
            <a:r>
              <a:rPr lang="zh-CN" altLang="en-US" dirty="0"/>
              <a:t>，明确审批人对采购与付款业务的授权批准方式、权限、程序、责任和相关控制措施，规定经办人办理采购与付款业务的职责范围和工作要求。</a:t>
            </a:r>
          </a:p>
          <a:p>
            <a:r>
              <a:rPr lang="zh-CN" altLang="en-US" dirty="0" smtClean="0"/>
              <a:t>第八</a:t>
            </a:r>
            <a:r>
              <a:rPr lang="zh-CN" altLang="en-US" dirty="0"/>
              <a:t>条  审批人应当根据采购与付款业务授权批准制度的规定，在授权范围内进行审批，不得超越审批权限。</a:t>
            </a:r>
          </a:p>
          <a:p>
            <a:r>
              <a:rPr lang="zh-CN" altLang="en-US" dirty="0" smtClean="0"/>
              <a:t>经办人</a:t>
            </a:r>
            <a:r>
              <a:rPr lang="zh-CN" altLang="en-US" dirty="0"/>
              <a:t>应当在职责范围内，按照审批人的批准意见办理采购与付款业务。对于审批人超越授权范围审批的采购与付款业务，经办人员有权拒绝办理，并及时向审批人的上级授权部门报告。</a:t>
            </a:r>
          </a:p>
          <a:p>
            <a:r>
              <a:rPr lang="zh-CN" altLang="en-US" dirty="0" smtClean="0"/>
              <a:t>第九</a:t>
            </a:r>
            <a:r>
              <a:rPr lang="zh-CN" altLang="en-US" dirty="0"/>
              <a:t>条  单位对于</a:t>
            </a:r>
            <a:r>
              <a:rPr lang="zh-CN" altLang="en-US" dirty="0">
                <a:solidFill>
                  <a:srgbClr val="FF0000"/>
                </a:solidFill>
              </a:rPr>
              <a:t>重要和技术性较强的采购业务，应当组织专家进行论证，实行集体决策和审批</a:t>
            </a:r>
            <a:r>
              <a:rPr lang="zh-CN" altLang="en-US" dirty="0"/>
              <a:t>，防止出现决策失误而造成严重损失</a:t>
            </a:r>
            <a:r>
              <a:rPr lang="zh-CN" altLang="en-US" dirty="0" smtClean="0"/>
              <a:t>。</a:t>
            </a:r>
            <a:endParaRPr lang="zh-CN" altLang="en-US" dirty="0"/>
          </a:p>
        </p:txBody>
      </p:sp>
      <p:sp>
        <p:nvSpPr>
          <p:cNvPr id="3" name="标题 2"/>
          <p:cNvSpPr>
            <a:spLocks noGrp="1"/>
          </p:cNvSpPr>
          <p:nvPr>
            <p:ph type="title"/>
          </p:nvPr>
        </p:nvSpPr>
        <p:spPr/>
        <p:txBody>
          <a:bodyPr/>
          <a:lstStyle/>
          <a:p>
            <a:r>
              <a:rPr lang="zh-CN" altLang="en-US" dirty="0" smtClean="0"/>
              <a:t>采购与付款内部控制</a:t>
            </a:r>
            <a:endParaRPr lang="zh-CN" altLang="en-US" dirty="0"/>
          </a:p>
        </p:txBody>
      </p:sp>
    </p:spTree>
    <p:extLst>
      <p:ext uri="{BB962C8B-B14F-4D97-AF65-F5344CB8AC3E}">
        <p14:creationId xmlns:p14="http://schemas.microsoft.com/office/powerpoint/2010/main" val="509741609"/>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07504" y="1052736"/>
            <a:ext cx="8928992" cy="4824883"/>
          </a:xfrm>
        </p:spPr>
        <p:txBody>
          <a:bodyPr/>
          <a:lstStyle/>
          <a:p>
            <a:r>
              <a:rPr lang="zh-CN" altLang="en-US" dirty="0" smtClean="0"/>
              <a:t>第十</a:t>
            </a:r>
            <a:r>
              <a:rPr lang="zh-CN" altLang="en-US" dirty="0"/>
              <a:t>条  严禁未经授权的机构或人员办理采购与付款业务。</a:t>
            </a:r>
          </a:p>
          <a:p>
            <a:r>
              <a:rPr lang="zh-CN" altLang="en-US" dirty="0" smtClean="0"/>
              <a:t>第十一</a:t>
            </a:r>
            <a:r>
              <a:rPr lang="zh-CN" altLang="en-US" dirty="0"/>
              <a:t>条  单位应当按照</a:t>
            </a:r>
            <a:r>
              <a:rPr lang="zh-CN" altLang="en-US" dirty="0">
                <a:solidFill>
                  <a:srgbClr val="FF0000"/>
                </a:solidFill>
              </a:rPr>
              <a:t>请购、审批、采购、验收、付款</a:t>
            </a:r>
            <a:r>
              <a:rPr lang="zh-CN" altLang="en-US" dirty="0"/>
              <a:t>等规定的程序办理采购与付款业务，并在</a:t>
            </a:r>
            <a:r>
              <a:rPr lang="zh-CN" altLang="en-US" dirty="0">
                <a:solidFill>
                  <a:srgbClr val="FF0000"/>
                </a:solidFill>
              </a:rPr>
              <a:t>采购与付款各环节设置</a:t>
            </a:r>
            <a:r>
              <a:rPr lang="zh-CN" altLang="en-US" dirty="0"/>
              <a:t>相关的记录、填制相应的凭证，建立完整的采购登记制度，</a:t>
            </a:r>
            <a:r>
              <a:rPr lang="zh-CN" altLang="en-US" dirty="0">
                <a:solidFill>
                  <a:srgbClr val="FF0000"/>
                </a:solidFill>
              </a:rPr>
              <a:t>加强请购手续、采购订单（或采购合同）、验收证明、入库凭证、采购发票</a:t>
            </a:r>
            <a:r>
              <a:rPr lang="zh-CN" altLang="en-US" dirty="0" smtClean="0">
                <a:solidFill>
                  <a:srgbClr val="FF0000"/>
                </a:solidFill>
              </a:rPr>
              <a:t>等文件</a:t>
            </a:r>
            <a:r>
              <a:rPr lang="zh-CN" altLang="en-US" dirty="0">
                <a:solidFill>
                  <a:srgbClr val="FF0000"/>
                </a:solidFill>
              </a:rPr>
              <a:t>和凭证的相互核对工作</a:t>
            </a:r>
            <a:r>
              <a:rPr lang="zh-CN" altLang="en-US" dirty="0" smtClean="0"/>
              <a:t>。</a:t>
            </a:r>
            <a:endParaRPr lang="en-US" altLang="zh-CN" dirty="0" smtClean="0"/>
          </a:p>
          <a:p>
            <a:r>
              <a:rPr lang="zh-CN" altLang="en-US" dirty="0"/>
              <a:t> 第十二条  单位应当建立</a:t>
            </a:r>
            <a:r>
              <a:rPr lang="zh-CN" altLang="en-US" dirty="0">
                <a:solidFill>
                  <a:srgbClr val="FF0000"/>
                </a:solidFill>
              </a:rPr>
              <a:t>采购申请制度，依据购置物品或劳务等类型，确定归口管理部门，授予相应的请购权，并明确相关部门或人员的职责权限及相应的请购程序</a:t>
            </a:r>
            <a:r>
              <a:rPr lang="zh-CN" altLang="en-US" dirty="0" smtClean="0"/>
              <a:t>。</a:t>
            </a:r>
            <a:endParaRPr lang="en-US" altLang="zh-CN" dirty="0" smtClean="0"/>
          </a:p>
          <a:p>
            <a:r>
              <a:rPr lang="zh-CN" altLang="en-US" dirty="0"/>
              <a:t> 第十四条  单位应当建立严格的</a:t>
            </a:r>
            <a:r>
              <a:rPr lang="zh-CN" altLang="en-US" dirty="0">
                <a:solidFill>
                  <a:srgbClr val="FF0000"/>
                </a:solidFill>
              </a:rPr>
              <a:t>请购审批制度</a:t>
            </a:r>
            <a:r>
              <a:rPr lang="zh-CN" altLang="en-US" dirty="0"/>
              <a:t>。对于超预算和预算外采购项目，</a:t>
            </a:r>
            <a:r>
              <a:rPr lang="zh-CN" altLang="en-US" dirty="0">
                <a:solidFill>
                  <a:srgbClr val="FF0000"/>
                </a:solidFill>
              </a:rPr>
              <a:t>应当明确审批权限，由审批人根据其职责、权限以及单位实际需要等对请购申请进行审批</a:t>
            </a:r>
            <a:r>
              <a:rPr lang="zh-CN" altLang="en-US" dirty="0"/>
              <a:t>。</a:t>
            </a:r>
          </a:p>
        </p:txBody>
      </p:sp>
      <p:sp>
        <p:nvSpPr>
          <p:cNvPr id="3" name="标题 2"/>
          <p:cNvSpPr>
            <a:spLocks noGrp="1"/>
          </p:cNvSpPr>
          <p:nvPr>
            <p:ph type="title"/>
          </p:nvPr>
        </p:nvSpPr>
        <p:spPr/>
        <p:txBody>
          <a:bodyPr/>
          <a:lstStyle/>
          <a:p>
            <a:r>
              <a:rPr lang="zh-CN" altLang="en-US" dirty="0" smtClean="0"/>
              <a:t>采购与付款内部控制</a:t>
            </a:r>
            <a:endParaRPr lang="zh-CN" altLang="en-US" dirty="0"/>
          </a:p>
        </p:txBody>
      </p:sp>
    </p:spTree>
    <p:extLst>
      <p:ext uri="{BB962C8B-B14F-4D97-AF65-F5344CB8AC3E}">
        <p14:creationId xmlns:p14="http://schemas.microsoft.com/office/powerpoint/2010/main" val="413168189"/>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07504" y="1052736"/>
            <a:ext cx="8928992" cy="5112568"/>
          </a:xfrm>
        </p:spPr>
        <p:txBody>
          <a:bodyPr/>
          <a:lstStyle/>
          <a:p>
            <a:r>
              <a:rPr lang="zh-CN" altLang="en-US" dirty="0"/>
              <a:t> 第十五条  单位应当建立</a:t>
            </a:r>
            <a:r>
              <a:rPr lang="zh-CN" altLang="en-US" dirty="0">
                <a:solidFill>
                  <a:srgbClr val="FF0000"/>
                </a:solidFill>
              </a:rPr>
              <a:t>采购与验收环节</a:t>
            </a:r>
            <a:r>
              <a:rPr lang="zh-CN" altLang="en-US" dirty="0"/>
              <a:t>的管理制度，对</a:t>
            </a:r>
            <a:r>
              <a:rPr lang="zh-CN" altLang="en-US" dirty="0">
                <a:solidFill>
                  <a:srgbClr val="FF0000"/>
                </a:solidFill>
              </a:rPr>
              <a:t>采购方式确定、供应商选择、验收程序</a:t>
            </a:r>
            <a:r>
              <a:rPr lang="zh-CN" altLang="en-US" dirty="0"/>
              <a:t>等作出明确规定，确保采购过程的透明化。</a:t>
            </a:r>
          </a:p>
          <a:p>
            <a:r>
              <a:rPr lang="zh-CN" altLang="en-US" dirty="0" smtClean="0"/>
              <a:t>第十六</a:t>
            </a:r>
            <a:r>
              <a:rPr lang="zh-CN" altLang="en-US" dirty="0"/>
              <a:t>条  </a:t>
            </a:r>
            <a:r>
              <a:rPr lang="zh-CN" altLang="en-US" dirty="0">
                <a:solidFill>
                  <a:srgbClr val="FF0000"/>
                </a:solidFill>
              </a:rPr>
              <a:t>单位应当根据物品或劳务等的性质及其供应情况确定采购方式。一般物品或劳务等的采购应采用订单采购或合同订货等方式，小额零星物品或劳务等的采购可以采用直接购买等方式</a:t>
            </a:r>
            <a:r>
              <a:rPr lang="zh-CN" altLang="en-US" dirty="0"/>
              <a:t>。</a:t>
            </a:r>
          </a:p>
          <a:p>
            <a:pPr marL="0" indent="0">
              <a:buNone/>
            </a:pPr>
            <a:r>
              <a:rPr lang="zh-CN" altLang="en-US" dirty="0" smtClean="0"/>
              <a:t>单位</a:t>
            </a:r>
            <a:r>
              <a:rPr lang="zh-CN" altLang="en-US" dirty="0"/>
              <a:t>应当</a:t>
            </a:r>
            <a:r>
              <a:rPr lang="zh-CN" altLang="en-US" dirty="0">
                <a:solidFill>
                  <a:srgbClr val="FF0000"/>
                </a:solidFill>
              </a:rPr>
              <a:t>制定例外紧急需求的特殊采购处理程序</a:t>
            </a:r>
            <a:r>
              <a:rPr lang="zh-CN" altLang="en-US" dirty="0" smtClean="0"/>
              <a:t>。</a:t>
            </a:r>
            <a:endParaRPr lang="en-US" altLang="zh-CN" dirty="0" smtClean="0"/>
          </a:p>
          <a:p>
            <a:r>
              <a:rPr lang="zh-CN" altLang="en-US" dirty="0"/>
              <a:t> 第十七条  单位应当</a:t>
            </a:r>
            <a:r>
              <a:rPr lang="zh-CN" altLang="en-US" dirty="0">
                <a:solidFill>
                  <a:srgbClr val="FF0000"/>
                </a:solidFill>
              </a:rPr>
              <a:t>充分了解和掌握供应商的信誉、供货能力</a:t>
            </a:r>
            <a:r>
              <a:rPr lang="zh-CN" altLang="en-US" dirty="0"/>
              <a:t>等有关情况，采取由</a:t>
            </a:r>
            <a:r>
              <a:rPr lang="zh-CN" altLang="en-US" dirty="0">
                <a:solidFill>
                  <a:srgbClr val="FF0000"/>
                </a:solidFill>
              </a:rPr>
              <a:t>采购、使用等部门共同参与比质比价</a:t>
            </a:r>
            <a:r>
              <a:rPr lang="zh-CN" altLang="en-US" dirty="0"/>
              <a:t>的程序，</a:t>
            </a:r>
            <a:r>
              <a:rPr lang="zh-CN" altLang="en-US" dirty="0">
                <a:solidFill>
                  <a:srgbClr val="FF0000"/>
                </a:solidFill>
              </a:rPr>
              <a:t>并按规定的授权批准程序确定供应商</a:t>
            </a:r>
            <a:r>
              <a:rPr lang="zh-CN" altLang="en-US" dirty="0"/>
              <a:t>。小额零星采购也应由经授权的部门事先对价格等有关内容进行审查。</a:t>
            </a:r>
          </a:p>
        </p:txBody>
      </p:sp>
      <p:sp>
        <p:nvSpPr>
          <p:cNvPr id="3" name="标题 2"/>
          <p:cNvSpPr>
            <a:spLocks noGrp="1"/>
          </p:cNvSpPr>
          <p:nvPr>
            <p:ph type="title"/>
          </p:nvPr>
        </p:nvSpPr>
        <p:spPr/>
        <p:txBody>
          <a:bodyPr/>
          <a:lstStyle/>
          <a:p>
            <a:r>
              <a:rPr lang="zh-CN" altLang="en-US" dirty="0" smtClean="0"/>
              <a:t>采购与付款内部控制</a:t>
            </a:r>
            <a:endParaRPr lang="zh-CN" altLang="en-US" dirty="0"/>
          </a:p>
        </p:txBody>
      </p:sp>
    </p:spTree>
    <p:extLst>
      <p:ext uri="{BB962C8B-B14F-4D97-AF65-F5344CB8AC3E}">
        <p14:creationId xmlns:p14="http://schemas.microsoft.com/office/powerpoint/2010/main" val="568879744"/>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07504" y="1052736"/>
            <a:ext cx="8928992" cy="5112568"/>
          </a:xfrm>
        </p:spPr>
        <p:txBody>
          <a:bodyPr/>
          <a:lstStyle/>
          <a:p>
            <a:r>
              <a:rPr lang="zh-CN" altLang="en-US" dirty="0" smtClean="0"/>
              <a:t>第十八</a:t>
            </a:r>
            <a:r>
              <a:rPr lang="zh-CN" altLang="en-US" dirty="0"/>
              <a:t>条  单位应当根据规定的验收制度和经批准的订单、合同等采购文件，由</a:t>
            </a:r>
            <a:r>
              <a:rPr lang="zh-CN" altLang="en-US" dirty="0">
                <a:solidFill>
                  <a:srgbClr val="FF0000"/>
                </a:solidFill>
              </a:rPr>
              <a:t>独立的验收部门或指定专人对所购物品或劳务等的品种、规格、数量、质量和其他相关内容进行验收，出具验收证明</a:t>
            </a:r>
            <a:r>
              <a:rPr lang="zh-CN" altLang="en-US" dirty="0"/>
              <a:t>。</a:t>
            </a:r>
          </a:p>
          <a:p>
            <a:pPr marL="0" indent="0">
              <a:buNone/>
            </a:pPr>
            <a:r>
              <a:rPr lang="zh-CN" altLang="en-US" dirty="0" smtClean="0"/>
              <a:t>对</a:t>
            </a:r>
            <a:r>
              <a:rPr lang="zh-CN" altLang="en-US" dirty="0"/>
              <a:t>验收过程中发现的</a:t>
            </a:r>
            <a:r>
              <a:rPr lang="zh-CN" altLang="en-US" dirty="0">
                <a:solidFill>
                  <a:srgbClr val="FF0000"/>
                </a:solidFill>
              </a:rPr>
              <a:t>异常</a:t>
            </a:r>
            <a:r>
              <a:rPr lang="zh-CN" altLang="en-US" dirty="0"/>
              <a:t>情况，负责验收的部门或人员应当立即向有关部门</a:t>
            </a:r>
            <a:r>
              <a:rPr lang="zh-CN" altLang="en-US" dirty="0">
                <a:solidFill>
                  <a:srgbClr val="FF0000"/>
                </a:solidFill>
              </a:rPr>
              <a:t>报告</a:t>
            </a:r>
            <a:r>
              <a:rPr lang="zh-CN" altLang="en-US" dirty="0"/>
              <a:t>；有关部门应查明原因，及时处理</a:t>
            </a:r>
            <a:r>
              <a:rPr lang="zh-CN" altLang="en-US" dirty="0" smtClean="0"/>
              <a:t>。</a:t>
            </a:r>
            <a:endParaRPr lang="en-US" altLang="zh-CN" dirty="0" smtClean="0"/>
          </a:p>
          <a:p>
            <a:r>
              <a:rPr lang="zh-CN" altLang="en-US" dirty="0"/>
              <a:t> 第二十条  单位财会部门在办理</a:t>
            </a:r>
            <a:r>
              <a:rPr lang="zh-CN" altLang="en-US" dirty="0">
                <a:solidFill>
                  <a:srgbClr val="FF0000"/>
                </a:solidFill>
              </a:rPr>
              <a:t>付款</a:t>
            </a:r>
            <a:r>
              <a:rPr lang="zh-CN" altLang="en-US" dirty="0"/>
              <a:t>业务时，应当</a:t>
            </a:r>
            <a:r>
              <a:rPr lang="zh-CN" altLang="en-US" dirty="0">
                <a:solidFill>
                  <a:srgbClr val="FF0000"/>
                </a:solidFill>
              </a:rPr>
              <a:t>对采购发票、结算凭证、验收证明</a:t>
            </a:r>
            <a:r>
              <a:rPr lang="zh-CN" altLang="en-US" dirty="0"/>
              <a:t>等相关凭证的</a:t>
            </a:r>
            <a:r>
              <a:rPr lang="zh-CN" altLang="en-US" dirty="0">
                <a:solidFill>
                  <a:srgbClr val="FF0000"/>
                </a:solidFill>
              </a:rPr>
              <a:t>真实性、完整性、合法性及合规性进行严格审核</a:t>
            </a:r>
            <a:r>
              <a:rPr lang="zh-CN" altLang="en-US" dirty="0"/>
              <a:t>。</a:t>
            </a:r>
          </a:p>
          <a:p>
            <a:r>
              <a:rPr lang="zh-CN" altLang="en-US" dirty="0" smtClean="0"/>
              <a:t>第二十一</a:t>
            </a:r>
            <a:r>
              <a:rPr lang="zh-CN" altLang="en-US" dirty="0"/>
              <a:t>条  单位应当建立</a:t>
            </a:r>
            <a:r>
              <a:rPr lang="zh-CN" altLang="en-US" dirty="0">
                <a:solidFill>
                  <a:srgbClr val="FF0000"/>
                </a:solidFill>
              </a:rPr>
              <a:t>预付账款和定金的授权批准制度</a:t>
            </a:r>
            <a:r>
              <a:rPr lang="zh-CN" altLang="en-US" dirty="0"/>
              <a:t>，加强预付账款和定金的管理</a:t>
            </a:r>
            <a:r>
              <a:rPr lang="zh-CN" altLang="en-US" dirty="0" smtClean="0"/>
              <a:t>。</a:t>
            </a:r>
            <a:endParaRPr lang="zh-CN" altLang="en-US" dirty="0"/>
          </a:p>
        </p:txBody>
      </p:sp>
      <p:sp>
        <p:nvSpPr>
          <p:cNvPr id="3" name="标题 2"/>
          <p:cNvSpPr>
            <a:spLocks noGrp="1"/>
          </p:cNvSpPr>
          <p:nvPr>
            <p:ph type="title"/>
          </p:nvPr>
        </p:nvSpPr>
        <p:spPr/>
        <p:txBody>
          <a:bodyPr/>
          <a:lstStyle/>
          <a:p>
            <a:r>
              <a:rPr lang="zh-CN" altLang="en-US" dirty="0" smtClean="0"/>
              <a:t>采购与付款内部控制</a:t>
            </a:r>
            <a:endParaRPr lang="zh-CN" altLang="en-US" dirty="0"/>
          </a:p>
        </p:txBody>
      </p:sp>
    </p:spTree>
    <p:extLst>
      <p:ext uri="{BB962C8B-B14F-4D97-AF65-F5344CB8AC3E}">
        <p14:creationId xmlns:p14="http://schemas.microsoft.com/office/powerpoint/2010/main" val="4256923237"/>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07504" y="1052736"/>
            <a:ext cx="8928992" cy="5112568"/>
          </a:xfrm>
        </p:spPr>
        <p:txBody>
          <a:bodyPr/>
          <a:lstStyle/>
          <a:p>
            <a:r>
              <a:rPr lang="zh-CN" altLang="en-US" dirty="0"/>
              <a:t> 第二十二条  单位应当</a:t>
            </a:r>
            <a:r>
              <a:rPr lang="zh-CN" altLang="en-US" dirty="0">
                <a:solidFill>
                  <a:srgbClr val="FF0000"/>
                </a:solidFill>
              </a:rPr>
              <a:t>加强应付账款和应付票据的管理</a:t>
            </a:r>
            <a:r>
              <a:rPr lang="zh-CN" altLang="en-US" dirty="0"/>
              <a:t>，由</a:t>
            </a:r>
            <a:r>
              <a:rPr lang="zh-CN" altLang="en-US" dirty="0">
                <a:solidFill>
                  <a:srgbClr val="FF0000"/>
                </a:solidFill>
              </a:rPr>
              <a:t>专人按照约定的付款日期、折扣条件等管理应付款项。已到期的应付款项须经有关授权人员审批后方可办理结算与支付</a:t>
            </a:r>
            <a:r>
              <a:rPr lang="zh-CN" altLang="en-US" dirty="0"/>
              <a:t>。</a:t>
            </a:r>
          </a:p>
          <a:p>
            <a:r>
              <a:rPr lang="zh-CN" altLang="en-US" dirty="0" smtClean="0"/>
              <a:t>第二十三</a:t>
            </a:r>
            <a:r>
              <a:rPr lang="zh-CN" altLang="en-US" dirty="0"/>
              <a:t>条  单位</a:t>
            </a:r>
            <a:r>
              <a:rPr lang="zh-CN" altLang="en-US" dirty="0">
                <a:solidFill>
                  <a:srgbClr val="FF0000"/>
                </a:solidFill>
              </a:rPr>
              <a:t>应当建立退货管理制度</a:t>
            </a:r>
            <a:r>
              <a:rPr lang="zh-CN" altLang="en-US" dirty="0"/>
              <a:t>，对退货条件、退货手续、货物出库、退货货款回收等作出明确规定，</a:t>
            </a:r>
            <a:r>
              <a:rPr lang="zh-CN" altLang="en-US" dirty="0">
                <a:solidFill>
                  <a:srgbClr val="FF0000"/>
                </a:solidFill>
              </a:rPr>
              <a:t>及时收回退货货款</a:t>
            </a:r>
            <a:r>
              <a:rPr lang="zh-CN" altLang="en-US" dirty="0"/>
              <a:t>。</a:t>
            </a:r>
          </a:p>
          <a:p>
            <a:r>
              <a:rPr lang="zh-CN" altLang="en-US" dirty="0" smtClean="0"/>
              <a:t>第二十四</a:t>
            </a:r>
            <a:r>
              <a:rPr lang="zh-CN" altLang="en-US" dirty="0"/>
              <a:t>条  单位应当</a:t>
            </a:r>
            <a:r>
              <a:rPr lang="zh-CN" altLang="en-US" dirty="0">
                <a:solidFill>
                  <a:srgbClr val="FF0000"/>
                </a:solidFill>
              </a:rPr>
              <a:t>定期</a:t>
            </a:r>
            <a:r>
              <a:rPr lang="zh-CN" altLang="en-US" dirty="0"/>
              <a:t>与供应商</a:t>
            </a:r>
            <a:r>
              <a:rPr lang="zh-CN" altLang="en-US" dirty="0">
                <a:solidFill>
                  <a:srgbClr val="FF0000"/>
                </a:solidFill>
              </a:rPr>
              <a:t>核对</a:t>
            </a:r>
            <a:r>
              <a:rPr lang="zh-CN" altLang="en-US" dirty="0"/>
              <a:t>应付账款、应付票据、预付账款等往来款项。如有不符，应查明原因，及时处理。</a:t>
            </a:r>
          </a:p>
        </p:txBody>
      </p:sp>
      <p:sp>
        <p:nvSpPr>
          <p:cNvPr id="3" name="标题 2"/>
          <p:cNvSpPr>
            <a:spLocks noGrp="1"/>
          </p:cNvSpPr>
          <p:nvPr>
            <p:ph type="title"/>
          </p:nvPr>
        </p:nvSpPr>
        <p:spPr/>
        <p:txBody>
          <a:bodyPr/>
          <a:lstStyle/>
          <a:p>
            <a:r>
              <a:rPr lang="zh-CN" altLang="en-US" dirty="0" smtClean="0"/>
              <a:t>采购与付款内部控制</a:t>
            </a:r>
            <a:endParaRPr lang="zh-CN" altLang="en-US" dirty="0"/>
          </a:p>
        </p:txBody>
      </p:sp>
    </p:spTree>
    <p:extLst>
      <p:ext uri="{BB962C8B-B14F-4D97-AF65-F5344CB8AC3E}">
        <p14:creationId xmlns:p14="http://schemas.microsoft.com/office/powerpoint/2010/main" val="1519328399"/>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标题 1"/>
          <p:cNvSpPr>
            <a:spLocks noGrp="1"/>
          </p:cNvSpPr>
          <p:nvPr>
            <p:ph type="title"/>
          </p:nvPr>
        </p:nvSpPr>
        <p:spPr/>
        <p:txBody>
          <a:bodyPr/>
          <a:lstStyle/>
          <a:p>
            <a:pPr eaLnBrk="1" hangingPunct="1"/>
            <a:r>
              <a:rPr lang="zh-CN" altLang="en-US" dirty="0" smtClean="0"/>
              <a:t>第二部分   年检报表</a:t>
            </a:r>
            <a:endParaRPr lang="zh-CN" altLang="en-US" dirty="0" smtClean="0"/>
          </a:p>
        </p:txBody>
      </p:sp>
      <p:sp>
        <p:nvSpPr>
          <p:cNvPr id="3075" name="内容占位符 2"/>
          <p:cNvSpPr>
            <a:spLocks noGrp="1"/>
          </p:cNvSpPr>
          <p:nvPr>
            <p:ph idx="1"/>
          </p:nvPr>
        </p:nvSpPr>
        <p:spPr>
          <a:xfrm>
            <a:off x="539750" y="1052736"/>
            <a:ext cx="8102600" cy="4660677"/>
          </a:xfrm>
        </p:spPr>
        <p:txBody>
          <a:bodyPr/>
          <a:lstStyle/>
          <a:p>
            <a:pPr eaLnBrk="1" hangingPunct="1"/>
            <a:r>
              <a:rPr lang="zh-CN" altLang="en-US" sz="4000" dirty="0" smtClean="0"/>
              <a:t>以三张报表为中心展开</a:t>
            </a:r>
            <a:endParaRPr lang="en-US" altLang="zh-CN" sz="4000" dirty="0" smtClean="0"/>
          </a:p>
          <a:p>
            <a:pPr eaLnBrk="1" hangingPunct="1"/>
            <a:endParaRPr lang="en-US" altLang="zh-CN" sz="4000" dirty="0" smtClean="0"/>
          </a:p>
        </p:txBody>
      </p:sp>
      <p:graphicFrame>
        <p:nvGraphicFramePr>
          <p:cNvPr id="5" name="图示 4"/>
          <p:cNvGraphicFramePr/>
          <p:nvPr>
            <p:extLst>
              <p:ext uri="{D42A27DB-BD31-4B8C-83A1-F6EECF244321}">
                <p14:modId xmlns:p14="http://schemas.microsoft.com/office/powerpoint/2010/main" val="3121361634"/>
              </p:ext>
            </p:extLst>
          </p:nvPr>
        </p:nvGraphicFramePr>
        <p:xfrm>
          <a:off x="1447800" y="17526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2858546"/>
      </p:ext>
    </p:extLst>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p:txBody>
          <a:bodyPr/>
          <a:lstStyle/>
          <a:p>
            <a:r>
              <a:rPr lang="zh-CN" altLang="zh-CN" smtClean="0"/>
              <a:t>会计报表</a:t>
            </a:r>
            <a:r>
              <a:rPr lang="zh-CN" altLang="en-US" smtClean="0"/>
              <a:t>组成</a:t>
            </a:r>
          </a:p>
        </p:txBody>
      </p:sp>
      <p:sp>
        <p:nvSpPr>
          <p:cNvPr id="4099" name="内容占位符 2"/>
          <p:cNvSpPr>
            <a:spLocks noGrp="1"/>
          </p:cNvSpPr>
          <p:nvPr>
            <p:ph idx="1"/>
          </p:nvPr>
        </p:nvSpPr>
        <p:spPr>
          <a:xfrm>
            <a:off x="179512" y="1124744"/>
            <a:ext cx="8462640" cy="5040560"/>
          </a:xfrm>
        </p:spPr>
        <p:txBody>
          <a:bodyPr/>
          <a:lstStyle/>
          <a:p>
            <a:r>
              <a:rPr lang="zh-CN" altLang="zh-CN" dirty="0" smtClean="0"/>
              <a:t>第七十条 财务会计报告中的会计报表至少应当包括以下三张报表：</a:t>
            </a:r>
          </a:p>
          <a:p>
            <a:r>
              <a:rPr lang="zh-CN" altLang="zh-CN" dirty="0" smtClean="0"/>
              <a:t>　　（一）资产负债表；</a:t>
            </a:r>
          </a:p>
          <a:p>
            <a:r>
              <a:rPr lang="zh-CN" altLang="zh-CN" dirty="0" smtClean="0"/>
              <a:t>　　（二）业务活动表；</a:t>
            </a:r>
          </a:p>
          <a:p>
            <a:r>
              <a:rPr lang="zh-CN" altLang="zh-CN" dirty="0" smtClean="0"/>
              <a:t>　　（三）现金流量表。</a:t>
            </a:r>
            <a:endParaRPr lang="en-US" altLang="zh-CN" dirty="0" smtClean="0"/>
          </a:p>
          <a:p>
            <a:r>
              <a:rPr lang="en-US" altLang="zh-CN" dirty="0" smtClean="0"/>
              <a:t>     </a:t>
            </a:r>
            <a:r>
              <a:rPr lang="zh-CN" altLang="zh-CN" dirty="0" smtClean="0"/>
              <a:t>编 号　　会计报表名称　　</a:t>
            </a:r>
            <a:r>
              <a:rPr lang="en-US" altLang="zh-CN" dirty="0" smtClean="0"/>
              <a:t>   </a:t>
            </a:r>
            <a:r>
              <a:rPr lang="zh-CN" altLang="zh-CN" dirty="0" smtClean="0"/>
              <a:t>编制期</a:t>
            </a:r>
          </a:p>
          <a:p>
            <a:r>
              <a:rPr lang="zh-CN" altLang="zh-CN" dirty="0" smtClean="0"/>
              <a:t>会民非</a:t>
            </a:r>
            <a:r>
              <a:rPr lang="en-US" altLang="zh-CN" dirty="0" smtClean="0"/>
              <a:t>01</a:t>
            </a:r>
            <a:r>
              <a:rPr lang="zh-CN" altLang="zh-CN" dirty="0" smtClean="0"/>
              <a:t>表</a:t>
            </a:r>
            <a:r>
              <a:rPr lang="en-US" altLang="zh-CN" dirty="0" smtClean="0"/>
              <a:t>  </a:t>
            </a:r>
            <a:r>
              <a:rPr lang="zh-CN" altLang="zh-CN" dirty="0" smtClean="0"/>
              <a:t> </a:t>
            </a:r>
            <a:r>
              <a:rPr lang="en-US" altLang="zh-CN" dirty="0" smtClean="0"/>
              <a:t> </a:t>
            </a:r>
            <a:r>
              <a:rPr lang="zh-CN" altLang="zh-CN" dirty="0" smtClean="0"/>
              <a:t>资产负债表 </a:t>
            </a:r>
            <a:r>
              <a:rPr lang="en-US" altLang="zh-CN" dirty="0" smtClean="0"/>
              <a:t>       </a:t>
            </a:r>
            <a:r>
              <a:rPr lang="zh-CN" altLang="zh-CN" dirty="0" smtClean="0"/>
              <a:t>中期报告、年度报告</a:t>
            </a:r>
          </a:p>
          <a:p>
            <a:r>
              <a:rPr lang="zh-CN" altLang="zh-CN" dirty="0" smtClean="0"/>
              <a:t>会民非</a:t>
            </a:r>
            <a:r>
              <a:rPr lang="en-US" altLang="zh-CN" dirty="0" smtClean="0"/>
              <a:t>02</a:t>
            </a:r>
            <a:r>
              <a:rPr lang="zh-CN" altLang="zh-CN" dirty="0" smtClean="0"/>
              <a:t>表</a:t>
            </a:r>
            <a:r>
              <a:rPr lang="en-US" altLang="zh-CN" dirty="0" smtClean="0"/>
              <a:t>  </a:t>
            </a:r>
            <a:r>
              <a:rPr lang="zh-CN" altLang="zh-CN" dirty="0" smtClean="0"/>
              <a:t> </a:t>
            </a:r>
            <a:r>
              <a:rPr lang="en-US" altLang="zh-CN" dirty="0" smtClean="0"/>
              <a:t> </a:t>
            </a:r>
            <a:r>
              <a:rPr lang="zh-CN" altLang="zh-CN" dirty="0" smtClean="0"/>
              <a:t>业务活动表 </a:t>
            </a:r>
            <a:r>
              <a:rPr lang="en-US" altLang="zh-CN" dirty="0" smtClean="0"/>
              <a:t>       </a:t>
            </a:r>
            <a:r>
              <a:rPr lang="zh-CN" altLang="zh-CN" dirty="0" smtClean="0"/>
              <a:t>中期报告、年度报告</a:t>
            </a:r>
          </a:p>
          <a:p>
            <a:r>
              <a:rPr lang="zh-CN" altLang="zh-CN" dirty="0" smtClean="0"/>
              <a:t>会民非</a:t>
            </a:r>
            <a:r>
              <a:rPr lang="en-US" altLang="zh-CN" dirty="0" smtClean="0"/>
              <a:t>03</a:t>
            </a:r>
            <a:r>
              <a:rPr lang="zh-CN" altLang="zh-CN" dirty="0" smtClean="0"/>
              <a:t>表 </a:t>
            </a:r>
            <a:r>
              <a:rPr lang="en-US" altLang="zh-CN" dirty="0" smtClean="0"/>
              <a:t>   </a:t>
            </a:r>
            <a:r>
              <a:rPr lang="zh-CN" altLang="zh-CN" dirty="0" smtClean="0"/>
              <a:t>现金流量表 </a:t>
            </a:r>
            <a:r>
              <a:rPr lang="en-US" altLang="zh-CN" dirty="0" smtClean="0"/>
              <a:t>       </a:t>
            </a:r>
            <a:r>
              <a:rPr lang="zh-CN" altLang="zh-CN" dirty="0" smtClean="0">
                <a:solidFill>
                  <a:srgbClr val="FF0000"/>
                </a:solidFill>
              </a:rPr>
              <a:t>年度报告</a:t>
            </a:r>
            <a:endParaRPr lang="zh-CN" altLang="en-US" dirty="0" smtClean="0">
              <a:solidFill>
                <a:srgbClr val="FF0000"/>
              </a:solidFill>
            </a:endParaRPr>
          </a:p>
        </p:txBody>
      </p:sp>
    </p:spTree>
    <p:extLst>
      <p:ext uri="{BB962C8B-B14F-4D97-AF65-F5344CB8AC3E}">
        <p14:creationId xmlns:p14="http://schemas.microsoft.com/office/powerpoint/2010/main" val="4098426185"/>
      </p:ext>
    </p:extLst>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smtClean="0"/>
              <a:t>资产负债表</a:t>
            </a:r>
          </a:p>
        </p:txBody>
      </p:sp>
      <p:graphicFrame>
        <p:nvGraphicFramePr>
          <p:cNvPr id="6" name="内容占位符 5"/>
          <p:cNvGraphicFramePr>
            <a:graphicFrameLocks noGrp="1"/>
          </p:cNvGraphicFramePr>
          <p:nvPr>
            <p:ph idx="1"/>
            <p:extLst>
              <p:ext uri="{D42A27DB-BD31-4B8C-83A1-F6EECF244321}">
                <p14:modId xmlns:p14="http://schemas.microsoft.com/office/powerpoint/2010/main" val="272236316"/>
              </p:ext>
            </p:extLst>
          </p:nvPr>
        </p:nvGraphicFramePr>
        <p:xfrm>
          <a:off x="899592" y="764704"/>
          <a:ext cx="7862890" cy="5490961"/>
        </p:xfrm>
        <a:graphic>
          <a:graphicData uri="http://schemas.openxmlformats.org/drawingml/2006/table">
            <a:tbl>
              <a:tblPr>
                <a:tableStyleId>{5C22544A-7EE6-4342-B048-85BDC9FD1C3A}</a:tableStyleId>
              </a:tblPr>
              <a:tblGrid>
                <a:gridCol w="1815776"/>
                <a:gridCol w="312215"/>
                <a:gridCol w="911997"/>
                <a:gridCol w="911997"/>
                <a:gridCol w="1807561"/>
                <a:gridCol w="279350"/>
                <a:gridCol w="911997"/>
                <a:gridCol w="911997"/>
              </a:tblGrid>
              <a:tr h="246395">
                <a:tc gridSpan="8">
                  <a:txBody>
                    <a:bodyPr/>
                    <a:lstStyle/>
                    <a:p>
                      <a:pPr algn="ctr" fontAlgn="ctr"/>
                      <a:r>
                        <a:rPr lang="zh-CN" altLang="en-US" sz="1000" u="none" strike="noStrike">
                          <a:effectLst/>
                          <a:latin typeface="+mj-ea"/>
                          <a:ea typeface="+mj-ea"/>
                        </a:rPr>
                        <a:t>资产负债表</a:t>
                      </a:r>
                      <a:endParaRPr lang="zh-CN" altLang="en-US" sz="1000" b="1" i="0" u="none" strike="noStrike">
                        <a:effectLst/>
                        <a:latin typeface="+mj-ea"/>
                        <a:ea typeface="+mj-ea"/>
                      </a:endParaRPr>
                    </a:p>
                  </a:txBody>
                  <a:tcPr marL="5475" marR="5475" marT="5475"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64263">
                <a:tc>
                  <a:txBody>
                    <a:bodyPr/>
                    <a:lstStyle/>
                    <a:p>
                      <a:pPr algn="l" fontAlgn="ctr"/>
                      <a:r>
                        <a:rPr lang="zh-CN" altLang="en-US" sz="1000" u="none" strike="noStrike">
                          <a:effectLst/>
                          <a:latin typeface="+mj-ea"/>
                          <a:ea typeface="+mj-ea"/>
                        </a:rPr>
                        <a:t>编制单位：慈溪市********</a:t>
                      </a:r>
                      <a:endParaRPr lang="zh-CN" altLang="en-US" sz="1000" b="0" i="0" u="none" strike="noStrike">
                        <a:effectLst/>
                        <a:latin typeface="+mj-ea"/>
                        <a:ea typeface="+mj-ea"/>
                      </a:endParaRPr>
                    </a:p>
                  </a:txBody>
                  <a:tcPr marL="5475" marR="5475" marT="5475" marB="0" anchor="ctr"/>
                </a:tc>
                <a:tc>
                  <a:txBody>
                    <a:bodyPr/>
                    <a:lstStyle/>
                    <a:p>
                      <a:pPr algn="l" fontAlgn="ctr"/>
                      <a:endParaRPr lang="zh-CN" altLang="en-US" sz="1000" b="0" i="0" u="none" strike="noStrike">
                        <a:effectLst/>
                        <a:latin typeface="+mj-ea"/>
                        <a:ea typeface="+mj-ea"/>
                      </a:endParaRPr>
                    </a:p>
                  </a:txBody>
                  <a:tcPr marL="5475" marR="5475" marT="5475" marB="0" anchor="ctr"/>
                </a:tc>
                <a:tc>
                  <a:txBody>
                    <a:bodyPr/>
                    <a:lstStyle/>
                    <a:p>
                      <a:pPr algn="l" fontAlgn="ctr"/>
                      <a:endParaRPr lang="zh-CN" altLang="en-US" sz="1000" b="0" i="0" u="none" strike="noStrike">
                        <a:effectLst/>
                        <a:latin typeface="+mj-ea"/>
                        <a:ea typeface="+mj-ea"/>
                      </a:endParaRPr>
                    </a:p>
                  </a:txBody>
                  <a:tcPr marL="5475" marR="5475" marT="5475" marB="0" anchor="ctr"/>
                </a:tc>
                <a:tc gridSpan="2">
                  <a:txBody>
                    <a:bodyPr/>
                    <a:lstStyle/>
                    <a:p>
                      <a:pPr algn="l" fontAlgn="ctr"/>
                      <a:r>
                        <a:rPr lang="zh-CN" altLang="en-US" sz="1000" u="none" strike="noStrike" dirty="0">
                          <a:effectLst/>
                          <a:latin typeface="+mj-ea"/>
                          <a:ea typeface="+mj-ea"/>
                        </a:rPr>
                        <a:t>      </a:t>
                      </a:r>
                      <a:r>
                        <a:rPr lang="en-US" altLang="zh-CN" sz="1000" u="none" strike="noStrike" dirty="0" smtClean="0">
                          <a:effectLst/>
                          <a:latin typeface="+mj-ea"/>
                          <a:ea typeface="+mj-ea"/>
                        </a:rPr>
                        <a:t>2018</a:t>
                      </a:r>
                      <a:r>
                        <a:rPr lang="zh-CN" altLang="en-US" sz="1000" u="none" strike="noStrike" dirty="0" smtClean="0">
                          <a:effectLst/>
                          <a:latin typeface="+mj-ea"/>
                          <a:ea typeface="+mj-ea"/>
                        </a:rPr>
                        <a:t>年</a:t>
                      </a:r>
                      <a:r>
                        <a:rPr lang="en-US" altLang="zh-CN" sz="1000" u="none" strike="noStrike" dirty="0">
                          <a:effectLst/>
                          <a:latin typeface="+mj-ea"/>
                          <a:ea typeface="+mj-ea"/>
                        </a:rPr>
                        <a:t>12</a:t>
                      </a:r>
                      <a:r>
                        <a:rPr lang="zh-CN" altLang="en-US" sz="1000" u="none" strike="noStrike" dirty="0">
                          <a:effectLst/>
                          <a:latin typeface="+mj-ea"/>
                          <a:ea typeface="+mj-ea"/>
                        </a:rPr>
                        <a:t>月</a:t>
                      </a:r>
                      <a:r>
                        <a:rPr lang="en-US" altLang="zh-CN" sz="1000" u="none" strike="noStrike" dirty="0">
                          <a:effectLst/>
                          <a:latin typeface="+mj-ea"/>
                          <a:ea typeface="+mj-ea"/>
                        </a:rPr>
                        <a:t>31</a:t>
                      </a:r>
                      <a:r>
                        <a:rPr lang="zh-CN" altLang="en-US" sz="1000" u="none" strike="noStrike" dirty="0">
                          <a:effectLst/>
                          <a:latin typeface="+mj-ea"/>
                          <a:ea typeface="+mj-ea"/>
                        </a:rPr>
                        <a:t>日</a:t>
                      </a:r>
                      <a:endParaRPr lang="zh-CN" altLang="en-US" sz="1000" b="0" i="0" u="none" strike="noStrike" dirty="0">
                        <a:effectLst/>
                        <a:latin typeface="+mj-ea"/>
                        <a:ea typeface="+mj-ea"/>
                      </a:endParaRPr>
                    </a:p>
                  </a:txBody>
                  <a:tcPr marL="5475" marR="5475" marT="5475" marB="0" anchor="ctr"/>
                </a:tc>
                <a:tc hMerge="1">
                  <a:txBody>
                    <a:bodyPr/>
                    <a:lstStyle/>
                    <a:p>
                      <a:endParaRPr lang="zh-CN" altLang="en-US"/>
                    </a:p>
                  </a:txBody>
                  <a:tcPr/>
                </a:tc>
                <a:tc>
                  <a:txBody>
                    <a:bodyPr/>
                    <a:lstStyle/>
                    <a:p>
                      <a:pPr algn="l" fontAlgn="ctr"/>
                      <a:endParaRPr lang="zh-CN" altLang="en-US" sz="1000" b="0" i="0" u="none" strike="noStrike">
                        <a:effectLst/>
                        <a:latin typeface="+mj-ea"/>
                        <a:ea typeface="+mj-ea"/>
                      </a:endParaRPr>
                    </a:p>
                  </a:txBody>
                  <a:tcPr marL="5475" marR="5475" marT="5475" marB="0" anchor="ctr"/>
                </a:tc>
                <a:tc>
                  <a:txBody>
                    <a:bodyPr/>
                    <a:lstStyle/>
                    <a:p>
                      <a:pPr algn="l" fontAlgn="ctr"/>
                      <a:endParaRPr lang="zh-CN" altLang="en-US" sz="1000" b="0" i="0" u="none" strike="noStrike">
                        <a:effectLst/>
                        <a:latin typeface="+mj-ea"/>
                        <a:ea typeface="+mj-ea"/>
                      </a:endParaRPr>
                    </a:p>
                  </a:txBody>
                  <a:tcPr marL="5475" marR="5475" marT="5475" marB="0" anchor="ctr"/>
                </a:tc>
                <a:tc>
                  <a:txBody>
                    <a:bodyPr/>
                    <a:lstStyle/>
                    <a:p>
                      <a:pPr algn="r" fontAlgn="ctr"/>
                      <a:r>
                        <a:rPr lang="zh-CN" altLang="en-US" sz="1000" u="none" strike="noStrike">
                          <a:effectLst/>
                          <a:latin typeface="+mj-ea"/>
                          <a:ea typeface="+mj-ea"/>
                        </a:rPr>
                        <a:t>单位：元</a:t>
                      </a:r>
                      <a:endParaRPr lang="zh-CN" altLang="en-US" sz="1000" b="0" i="0" u="none" strike="noStrike">
                        <a:effectLst/>
                        <a:latin typeface="+mj-ea"/>
                        <a:ea typeface="+mj-ea"/>
                      </a:endParaRPr>
                    </a:p>
                  </a:txBody>
                  <a:tcPr marL="5475" marR="5475" marT="5475" marB="0" anchor="ctr"/>
                </a:tc>
              </a:tr>
              <a:tr h="158788">
                <a:tc>
                  <a:txBody>
                    <a:bodyPr/>
                    <a:lstStyle/>
                    <a:p>
                      <a:pPr algn="ctr" fontAlgn="b"/>
                      <a:r>
                        <a:rPr lang="zh-CN" altLang="en-US" sz="1000" u="none" strike="noStrike">
                          <a:effectLst/>
                          <a:latin typeface="+mj-ea"/>
                          <a:ea typeface="+mj-ea"/>
                        </a:rPr>
                        <a:t>资    产</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行次</a:t>
                      </a:r>
                      <a:endParaRPr lang="zh-CN" altLang="en-US" sz="1000" b="0" i="0" u="none" strike="noStrike">
                        <a:effectLst/>
                        <a:latin typeface="+mj-ea"/>
                        <a:ea typeface="+mj-ea"/>
                      </a:endParaRPr>
                    </a:p>
                  </a:txBody>
                  <a:tcPr marL="5475" marR="5475" marT="5475" marB="0" anchor="b"/>
                </a:tc>
                <a:tc>
                  <a:txBody>
                    <a:bodyPr/>
                    <a:lstStyle/>
                    <a:p>
                      <a:pPr algn="ctr" fontAlgn="ctr"/>
                      <a:r>
                        <a:rPr lang="zh-CN" altLang="en-US" sz="1000" u="none" strike="noStrike">
                          <a:effectLst/>
                          <a:latin typeface="+mj-ea"/>
                          <a:ea typeface="+mj-ea"/>
                        </a:rPr>
                        <a:t>年初数</a:t>
                      </a:r>
                      <a:endParaRPr lang="zh-CN" altLang="en-US" sz="1000" b="0" i="0" u="none" strike="noStrike">
                        <a:effectLst/>
                        <a:latin typeface="+mj-ea"/>
                        <a:ea typeface="+mj-ea"/>
                      </a:endParaRPr>
                    </a:p>
                  </a:txBody>
                  <a:tcPr marL="5475" marR="5475" marT="5475" marB="0" anchor="ctr"/>
                </a:tc>
                <a:tc>
                  <a:txBody>
                    <a:bodyPr/>
                    <a:lstStyle/>
                    <a:p>
                      <a:pPr algn="ctr" fontAlgn="ctr"/>
                      <a:r>
                        <a:rPr lang="zh-CN" altLang="en-US" sz="1000" u="none" strike="noStrike">
                          <a:effectLst/>
                          <a:latin typeface="+mj-ea"/>
                          <a:ea typeface="+mj-ea"/>
                        </a:rPr>
                        <a:t>期末数</a:t>
                      </a:r>
                      <a:endParaRPr lang="zh-CN" altLang="en-US" sz="1000" b="0" i="0" u="none" strike="noStrike">
                        <a:effectLst/>
                        <a:latin typeface="+mj-ea"/>
                        <a:ea typeface="+mj-ea"/>
                      </a:endParaRPr>
                    </a:p>
                  </a:txBody>
                  <a:tcPr marL="5475" marR="5475" marT="5475" marB="0" anchor="ctr"/>
                </a:tc>
                <a:tc>
                  <a:txBody>
                    <a:bodyPr/>
                    <a:lstStyle/>
                    <a:p>
                      <a:pPr algn="l" fontAlgn="b"/>
                      <a:r>
                        <a:rPr lang="zh-CN" altLang="en-US" sz="1000" u="none" strike="noStrike">
                          <a:effectLst/>
                          <a:latin typeface="+mj-ea"/>
                          <a:ea typeface="+mj-ea"/>
                        </a:rPr>
                        <a:t>负债和净资产</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行次</a:t>
                      </a:r>
                      <a:endParaRPr lang="zh-CN" altLang="en-US" sz="1000" b="0" i="0" u="none" strike="noStrike">
                        <a:effectLst/>
                        <a:latin typeface="+mj-ea"/>
                        <a:ea typeface="+mj-ea"/>
                      </a:endParaRPr>
                    </a:p>
                  </a:txBody>
                  <a:tcPr marL="5475" marR="5475" marT="5475" marB="0" anchor="b"/>
                </a:tc>
                <a:tc>
                  <a:txBody>
                    <a:bodyPr/>
                    <a:lstStyle/>
                    <a:p>
                      <a:pPr algn="ctr" fontAlgn="ctr"/>
                      <a:r>
                        <a:rPr lang="zh-CN" altLang="en-US" sz="1000" u="none" strike="noStrike">
                          <a:effectLst/>
                          <a:latin typeface="+mj-ea"/>
                          <a:ea typeface="+mj-ea"/>
                        </a:rPr>
                        <a:t>年初数</a:t>
                      </a:r>
                      <a:endParaRPr lang="zh-CN" altLang="en-US" sz="1000" b="0" i="0" u="none" strike="noStrike">
                        <a:effectLst/>
                        <a:latin typeface="+mj-ea"/>
                        <a:ea typeface="+mj-ea"/>
                      </a:endParaRPr>
                    </a:p>
                  </a:txBody>
                  <a:tcPr marL="5475" marR="5475" marT="5475" marB="0" anchor="ctr"/>
                </a:tc>
                <a:tc>
                  <a:txBody>
                    <a:bodyPr/>
                    <a:lstStyle/>
                    <a:p>
                      <a:pPr algn="ctr" fontAlgn="ctr"/>
                      <a:r>
                        <a:rPr lang="zh-CN" altLang="en-US" sz="1000" u="none" strike="noStrike">
                          <a:effectLst/>
                          <a:latin typeface="+mj-ea"/>
                          <a:ea typeface="+mj-ea"/>
                        </a:rPr>
                        <a:t>期末数</a:t>
                      </a:r>
                      <a:endParaRPr lang="zh-CN" altLang="en-US" sz="1000" b="0" i="0" u="none" strike="noStrike">
                        <a:effectLst/>
                        <a:latin typeface="+mj-ea"/>
                        <a:ea typeface="+mj-ea"/>
                      </a:endParaRPr>
                    </a:p>
                  </a:txBody>
                  <a:tcPr marL="5475" marR="5475" marT="5475" marB="0" anchor="ctr"/>
                </a:tc>
              </a:tr>
              <a:tr h="158788">
                <a:tc>
                  <a:txBody>
                    <a:bodyPr/>
                    <a:lstStyle/>
                    <a:p>
                      <a:pPr algn="l" fontAlgn="b"/>
                      <a:r>
                        <a:rPr lang="zh-CN" altLang="en-US" sz="1000" u="none" strike="noStrike">
                          <a:effectLst/>
                          <a:latin typeface="+mj-ea"/>
                          <a:ea typeface="+mj-ea"/>
                        </a:rPr>
                        <a:t>流动资产</a:t>
                      </a:r>
                      <a:r>
                        <a:rPr lang="en-US" altLang="zh-CN" sz="1000" u="none" strike="noStrike">
                          <a:effectLst/>
                          <a:latin typeface="+mj-ea"/>
                          <a:ea typeface="+mj-ea"/>
                        </a:rPr>
                        <a:t>:</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流动负债</a:t>
                      </a:r>
                      <a:r>
                        <a:rPr lang="en-US" altLang="zh-CN" sz="1000" u="none" strike="noStrike">
                          <a:effectLst/>
                          <a:latin typeface="+mj-ea"/>
                          <a:ea typeface="+mj-ea"/>
                        </a:rPr>
                        <a:t>:</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r"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r"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货币资金</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1</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短期借款</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61</a:t>
                      </a:r>
                      <a:endParaRPr lang="en-US" altLang="zh-CN" sz="1000" b="0" i="0" u="none" strike="noStrike">
                        <a:effectLst/>
                        <a:latin typeface="+mj-ea"/>
                        <a:ea typeface="+mj-ea"/>
                      </a:endParaRPr>
                    </a:p>
                  </a:txBody>
                  <a:tcPr marL="5475" marR="5475" marT="5475" marB="0" anchor="b"/>
                </a:tc>
                <a:tc>
                  <a:txBody>
                    <a:bodyPr/>
                    <a:lstStyle/>
                    <a:p>
                      <a:pPr algn="r"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r"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短期投资</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2</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应付款项</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62</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应收款项</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3</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应付工资</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63</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预付账款</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4</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应交税金</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65</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存货</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8</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预收账款</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66</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待摊费用</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9</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预提费用</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71</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一年内到期的长期债权投资</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15</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预计负债</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72</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其他流动资产</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18</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一年内到期的长期负债</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74</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流动资产合计</a:t>
                      </a:r>
                      <a:endParaRPr lang="zh-CN" altLang="en-US" sz="1000" b="0" i="0" u="none" strike="noStrike">
                        <a:effectLst/>
                        <a:latin typeface="+mj-ea"/>
                        <a:ea typeface="+mj-ea"/>
                      </a:endParaRPr>
                    </a:p>
                  </a:txBody>
                  <a:tcPr marL="854186" marR="5475" marT="5475" marB="0" anchor="b"/>
                </a:tc>
                <a:tc>
                  <a:txBody>
                    <a:bodyPr/>
                    <a:lstStyle/>
                    <a:p>
                      <a:pPr algn="ctr" fontAlgn="b"/>
                      <a:r>
                        <a:rPr lang="en-US" altLang="zh-CN" sz="1000" u="none" strike="noStrike">
                          <a:effectLst/>
                          <a:latin typeface="+mj-ea"/>
                          <a:ea typeface="+mj-ea"/>
                        </a:rPr>
                        <a:t>20</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其他流动负债</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78</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213547" marR="5475" marT="5475" marB="0" anchor="b"/>
                </a:tc>
                <a:tc>
                  <a:txBody>
                    <a:bodyPr/>
                    <a:lstStyle/>
                    <a:p>
                      <a:pPr algn="ctr"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流动负债合计</a:t>
                      </a:r>
                      <a:endParaRPr lang="zh-CN" altLang="en-US" sz="1000" b="0" i="0" u="none" strike="noStrike">
                        <a:effectLst/>
                        <a:latin typeface="+mj-ea"/>
                        <a:ea typeface="+mj-ea"/>
                      </a:endParaRPr>
                    </a:p>
                  </a:txBody>
                  <a:tcPr marL="640640" marR="5475" marT="5475" marB="0" anchor="b"/>
                </a:tc>
                <a:tc>
                  <a:txBody>
                    <a:bodyPr/>
                    <a:lstStyle/>
                    <a:p>
                      <a:pPr algn="ctr" fontAlgn="b"/>
                      <a:r>
                        <a:rPr lang="en-US" altLang="zh-CN" sz="1000" u="none" strike="noStrike">
                          <a:effectLst/>
                          <a:latin typeface="+mj-ea"/>
                          <a:ea typeface="+mj-ea"/>
                        </a:rPr>
                        <a:t>80</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长期投资</a:t>
                      </a:r>
                      <a:r>
                        <a:rPr lang="en-US" altLang="zh-CN" sz="1000" u="none" strike="noStrike">
                          <a:effectLst/>
                          <a:latin typeface="+mj-ea"/>
                          <a:ea typeface="+mj-ea"/>
                        </a:rPr>
                        <a:t>:</a:t>
                      </a:r>
                      <a:endParaRPr lang="zh-CN" altLang="en-US" sz="1000" b="0" i="0" u="none" strike="noStrike">
                        <a:effectLst/>
                        <a:latin typeface="+mj-ea"/>
                        <a:ea typeface="+mj-ea"/>
                      </a:endParaRPr>
                    </a:p>
                  </a:txBody>
                  <a:tcPr marL="5475" marR="5475" marT="5475" marB="0" anchor="b"/>
                </a:tc>
                <a:tc>
                  <a:txBody>
                    <a:bodyPr/>
                    <a:lstStyle/>
                    <a:p>
                      <a:pPr algn="ctr"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427093" marR="5475" marT="5475" marB="0" anchor="b"/>
                </a:tc>
                <a:tc>
                  <a:txBody>
                    <a:bodyPr/>
                    <a:lstStyle/>
                    <a:p>
                      <a:pPr algn="ctr"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长期股权投资</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21</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长期负债</a:t>
                      </a:r>
                      <a:r>
                        <a:rPr lang="en-US" altLang="zh-CN" sz="1000" u="none" strike="noStrike">
                          <a:effectLst/>
                          <a:latin typeface="+mj-ea"/>
                          <a:ea typeface="+mj-ea"/>
                        </a:rPr>
                        <a:t>:</a:t>
                      </a:r>
                      <a:endParaRPr lang="zh-CN" altLang="en-US" sz="1000" b="0" i="0" u="none" strike="noStrike">
                        <a:effectLst/>
                        <a:latin typeface="+mj-ea"/>
                        <a:ea typeface="+mj-ea"/>
                      </a:endParaRPr>
                    </a:p>
                  </a:txBody>
                  <a:tcPr marL="5475" marR="5475" marT="5475" marB="0" anchor="b"/>
                </a:tc>
                <a:tc>
                  <a:txBody>
                    <a:bodyPr/>
                    <a:lstStyle/>
                    <a:p>
                      <a:pPr algn="ctr"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长期债权投资</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24</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长期借款</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81</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长期投资合计</a:t>
                      </a:r>
                      <a:endParaRPr lang="zh-CN" altLang="en-US" sz="1000" b="0" i="0" u="none" strike="noStrike">
                        <a:effectLst/>
                        <a:latin typeface="+mj-ea"/>
                        <a:ea typeface="+mj-ea"/>
                      </a:endParaRPr>
                    </a:p>
                  </a:txBody>
                  <a:tcPr marL="854186" marR="5475" marT="5475" marB="0" anchor="b"/>
                </a:tc>
                <a:tc>
                  <a:txBody>
                    <a:bodyPr/>
                    <a:lstStyle/>
                    <a:p>
                      <a:pPr algn="ctr" fontAlgn="b"/>
                      <a:r>
                        <a:rPr lang="en-US" altLang="zh-CN" sz="1000" u="none" strike="noStrike">
                          <a:effectLst/>
                          <a:latin typeface="+mj-ea"/>
                          <a:ea typeface="+mj-ea"/>
                        </a:rPr>
                        <a:t>30</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长期应付款</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84</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固定资产</a:t>
                      </a:r>
                      <a:r>
                        <a:rPr lang="en-US" altLang="zh-CN" sz="1000" u="none" strike="noStrike">
                          <a:effectLst/>
                          <a:latin typeface="+mj-ea"/>
                          <a:ea typeface="+mj-ea"/>
                        </a:rPr>
                        <a:t>:</a:t>
                      </a:r>
                      <a:endParaRPr lang="zh-CN" altLang="en-US" sz="1000" b="0" i="0" u="none" strike="noStrike">
                        <a:effectLst/>
                        <a:latin typeface="+mj-ea"/>
                        <a:ea typeface="+mj-ea"/>
                      </a:endParaRPr>
                    </a:p>
                  </a:txBody>
                  <a:tcPr marL="5475" marR="5475" marT="5475" marB="0" anchor="b"/>
                </a:tc>
                <a:tc>
                  <a:txBody>
                    <a:bodyPr/>
                    <a:lstStyle/>
                    <a:p>
                      <a:pPr algn="ctr"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其他长期负债</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88</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固定资产原价</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31</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长期负债合计</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90</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减</a:t>
                      </a:r>
                      <a:r>
                        <a:rPr lang="en-US" altLang="zh-CN" sz="1000" u="none" strike="noStrike">
                          <a:effectLst/>
                          <a:latin typeface="+mj-ea"/>
                          <a:ea typeface="+mj-ea"/>
                        </a:rPr>
                        <a:t>:</a:t>
                      </a:r>
                      <a:r>
                        <a:rPr lang="zh-CN" altLang="en-US" sz="1000" u="none" strike="noStrike">
                          <a:effectLst/>
                          <a:latin typeface="+mj-ea"/>
                          <a:ea typeface="+mj-ea"/>
                        </a:rPr>
                        <a:t>累计折旧</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32</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213547" marR="5475" marT="5475" marB="0" anchor="b"/>
                </a:tc>
                <a:tc>
                  <a:txBody>
                    <a:bodyPr/>
                    <a:lstStyle/>
                    <a:p>
                      <a:pPr algn="ctr"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固定资产净值</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33</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受托代理负债：</a:t>
                      </a:r>
                      <a:endParaRPr lang="zh-CN" altLang="en-US" sz="1000" b="0" i="0" u="none" strike="noStrike">
                        <a:effectLst/>
                        <a:latin typeface="+mj-ea"/>
                        <a:ea typeface="+mj-ea"/>
                      </a:endParaRPr>
                    </a:p>
                  </a:txBody>
                  <a:tcPr marL="5475" marR="5475" marT="5475" marB="0" anchor="b"/>
                </a:tc>
                <a:tc>
                  <a:txBody>
                    <a:bodyPr/>
                    <a:lstStyle/>
                    <a:p>
                      <a:pPr algn="ctr"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在建工程</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34</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受托代理负债</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91</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文物文化资产</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35</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负债合计</a:t>
                      </a:r>
                      <a:endParaRPr lang="zh-CN" altLang="en-US" sz="1000" b="0" i="0" u="none" strike="noStrike">
                        <a:effectLst/>
                        <a:latin typeface="+mj-ea"/>
                        <a:ea typeface="+mj-ea"/>
                      </a:endParaRPr>
                    </a:p>
                  </a:txBody>
                  <a:tcPr marL="640640" marR="5475" marT="5475" marB="0" anchor="b"/>
                </a:tc>
                <a:tc>
                  <a:txBody>
                    <a:bodyPr/>
                    <a:lstStyle/>
                    <a:p>
                      <a:pPr algn="ctr" fontAlgn="b"/>
                      <a:r>
                        <a:rPr lang="en-US" altLang="zh-CN" sz="1000" u="none" strike="noStrike">
                          <a:effectLst/>
                          <a:latin typeface="+mj-ea"/>
                          <a:ea typeface="+mj-ea"/>
                        </a:rPr>
                        <a:t>100</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固定资产清理</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38</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ctr"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固定资产合计</a:t>
                      </a:r>
                      <a:endParaRPr lang="zh-CN" altLang="en-US" sz="1000" b="0" i="0" u="none" strike="noStrike">
                        <a:effectLst/>
                        <a:latin typeface="+mj-ea"/>
                        <a:ea typeface="+mj-ea"/>
                      </a:endParaRPr>
                    </a:p>
                  </a:txBody>
                  <a:tcPr marL="854186" marR="5475" marT="5475" marB="0" anchor="b"/>
                </a:tc>
                <a:tc>
                  <a:txBody>
                    <a:bodyPr/>
                    <a:lstStyle/>
                    <a:p>
                      <a:pPr algn="ctr" fontAlgn="b"/>
                      <a:r>
                        <a:rPr lang="en-US" altLang="zh-CN" sz="1000" u="none" strike="noStrike">
                          <a:effectLst/>
                          <a:latin typeface="+mj-ea"/>
                          <a:ea typeface="+mj-ea"/>
                        </a:rPr>
                        <a:t>40</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213547" marR="5475" marT="5475" marB="0" anchor="b"/>
                </a:tc>
                <a:tc>
                  <a:txBody>
                    <a:bodyPr/>
                    <a:lstStyle/>
                    <a:p>
                      <a:pPr algn="ctr"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ctr"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净资产：</a:t>
                      </a:r>
                      <a:endParaRPr lang="zh-CN" altLang="en-US" sz="1000" b="0" i="0" u="none" strike="noStrike">
                        <a:effectLst/>
                        <a:latin typeface="+mj-ea"/>
                        <a:ea typeface="+mj-ea"/>
                      </a:endParaRPr>
                    </a:p>
                  </a:txBody>
                  <a:tcPr marL="5475" marR="5475" marT="5475" marB="0" anchor="b"/>
                </a:tc>
                <a:tc>
                  <a:txBody>
                    <a:bodyPr/>
                    <a:lstStyle/>
                    <a:p>
                      <a:pPr algn="ctr"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无形资产</a:t>
                      </a:r>
                      <a:r>
                        <a:rPr lang="en-US" altLang="zh-CN" sz="1000" u="none" strike="noStrike">
                          <a:effectLst/>
                          <a:latin typeface="+mj-ea"/>
                          <a:ea typeface="+mj-ea"/>
                        </a:rPr>
                        <a:t>:</a:t>
                      </a:r>
                      <a:endParaRPr lang="zh-CN" altLang="en-US" sz="1000" b="0" i="0" u="none" strike="noStrike">
                        <a:effectLst/>
                        <a:latin typeface="+mj-ea"/>
                        <a:ea typeface="+mj-ea"/>
                      </a:endParaRPr>
                    </a:p>
                  </a:txBody>
                  <a:tcPr marL="5475" marR="5475" marT="5475" marB="0" anchor="b"/>
                </a:tc>
                <a:tc>
                  <a:txBody>
                    <a:bodyPr/>
                    <a:lstStyle/>
                    <a:p>
                      <a:pPr algn="ctr"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非限定性净资产</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101</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无形资产</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41</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限定性净资产</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105</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213547" marR="5475" marT="5475" marB="0" anchor="b"/>
                </a:tc>
                <a:tc>
                  <a:txBody>
                    <a:bodyPr/>
                    <a:lstStyle/>
                    <a:p>
                      <a:pPr algn="ctr"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净资产合计</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110</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受托代理资产：</a:t>
                      </a:r>
                      <a:endParaRPr lang="zh-CN" altLang="en-US" sz="1000" b="0" i="0" u="none" strike="noStrike">
                        <a:effectLst/>
                        <a:latin typeface="+mj-ea"/>
                        <a:ea typeface="+mj-ea"/>
                      </a:endParaRPr>
                    </a:p>
                  </a:txBody>
                  <a:tcPr marL="5475" marR="5475" marT="5475" marB="0" anchor="b"/>
                </a:tc>
                <a:tc>
                  <a:txBody>
                    <a:bodyPr/>
                    <a:lstStyle/>
                    <a:p>
                      <a:pPr algn="ctr"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213547" marR="5475" marT="5475" marB="0" anchor="b"/>
                </a:tc>
                <a:tc>
                  <a:txBody>
                    <a:bodyPr/>
                    <a:lstStyle/>
                    <a:p>
                      <a:pPr algn="ctr"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受托代理资产</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51</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ctr"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3313">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213547" marR="5475" marT="5475" marB="0" anchor="b"/>
                </a:tc>
                <a:tc>
                  <a:txBody>
                    <a:bodyPr/>
                    <a:lstStyle/>
                    <a:p>
                      <a:pPr algn="ctr"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213547" marR="5475" marT="5475" marB="0" anchor="b"/>
                </a:tc>
                <a:tc>
                  <a:txBody>
                    <a:bodyPr/>
                    <a:lstStyle/>
                    <a:p>
                      <a:pPr algn="ctr"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r>
              <a:tr h="158788">
                <a:tc>
                  <a:txBody>
                    <a:bodyPr/>
                    <a:lstStyle/>
                    <a:p>
                      <a:pPr algn="l" fontAlgn="b"/>
                      <a:r>
                        <a:rPr lang="zh-CN" altLang="en-US" sz="1000" u="none" strike="noStrike">
                          <a:effectLst/>
                          <a:latin typeface="+mj-ea"/>
                          <a:ea typeface="+mj-ea"/>
                        </a:rPr>
                        <a:t>资产总计</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60</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负债和净资产总计</a:t>
                      </a:r>
                      <a:endParaRPr lang="zh-CN" altLang="en-US" sz="1000" b="0" i="0" u="none" strike="noStrike">
                        <a:effectLst/>
                        <a:latin typeface="+mj-ea"/>
                        <a:ea typeface="+mj-ea"/>
                      </a:endParaRPr>
                    </a:p>
                  </a:txBody>
                  <a:tcPr marL="213547" marR="5475" marT="5475" marB="0" anchor="b"/>
                </a:tc>
                <a:tc>
                  <a:txBody>
                    <a:bodyPr/>
                    <a:lstStyle/>
                    <a:p>
                      <a:pPr algn="ctr" fontAlgn="b"/>
                      <a:r>
                        <a:rPr lang="en-US" altLang="zh-CN" sz="1000" u="none" strike="noStrike">
                          <a:effectLst/>
                          <a:latin typeface="+mj-ea"/>
                          <a:ea typeface="+mj-ea"/>
                        </a:rPr>
                        <a:t>120</a:t>
                      </a:r>
                      <a:endParaRPr lang="en-US" altLang="zh-CN" sz="1000" b="0" i="0" u="none" strike="noStrike">
                        <a:effectLst/>
                        <a:latin typeface="+mj-ea"/>
                        <a:ea typeface="+mj-ea"/>
                      </a:endParaRPr>
                    </a:p>
                  </a:txBody>
                  <a:tcPr marL="5475" marR="5475" marT="5475" marB="0" anchor="b"/>
                </a:tc>
                <a:tc>
                  <a:txBody>
                    <a:bodyPr/>
                    <a:lstStyle/>
                    <a:p>
                      <a:pPr algn="l" fontAlgn="b"/>
                      <a:r>
                        <a:rPr lang="zh-CN" altLang="en-US" sz="1000" u="none" strike="noStrike">
                          <a:effectLst/>
                          <a:latin typeface="+mj-ea"/>
                          <a:ea typeface="+mj-ea"/>
                        </a:rPr>
                        <a:t>　</a:t>
                      </a:r>
                      <a:endParaRPr lang="zh-CN" altLang="en-US" sz="1000" b="0" i="0" u="none" strike="noStrike">
                        <a:effectLst/>
                        <a:latin typeface="+mj-ea"/>
                        <a:ea typeface="+mj-ea"/>
                      </a:endParaRPr>
                    </a:p>
                  </a:txBody>
                  <a:tcPr marL="5475" marR="5475" marT="5475" marB="0" anchor="b"/>
                </a:tc>
                <a:tc>
                  <a:txBody>
                    <a:bodyPr/>
                    <a:lstStyle/>
                    <a:p>
                      <a:pPr algn="l" fontAlgn="b"/>
                      <a:r>
                        <a:rPr lang="zh-CN" altLang="en-US" sz="1000" u="none" strike="noStrike" dirty="0">
                          <a:effectLst/>
                          <a:latin typeface="+mj-ea"/>
                          <a:ea typeface="+mj-ea"/>
                        </a:rPr>
                        <a:t>　</a:t>
                      </a:r>
                      <a:endParaRPr lang="zh-CN" altLang="en-US" sz="1000" b="0" i="0" u="none" strike="noStrike" dirty="0">
                        <a:effectLst/>
                        <a:latin typeface="+mj-ea"/>
                        <a:ea typeface="+mj-ea"/>
                      </a:endParaRPr>
                    </a:p>
                  </a:txBody>
                  <a:tcPr marL="5475" marR="5475" marT="5475" marB="0" anchor="b"/>
                </a:tc>
              </a:tr>
            </a:tbl>
          </a:graphicData>
        </a:graphic>
      </p:graphicFrame>
    </p:spTree>
    <p:extLst>
      <p:ext uri="{BB962C8B-B14F-4D97-AF65-F5344CB8AC3E}">
        <p14:creationId xmlns:p14="http://schemas.microsoft.com/office/powerpoint/2010/main" val="2596285415"/>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1"/>
          <p:cNvSpPr>
            <a:spLocks noGrp="1"/>
          </p:cNvSpPr>
          <p:nvPr>
            <p:ph type="title"/>
          </p:nvPr>
        </p:nvSpPr>
        <p:spPr/>
        <p:txBody>
          <a:bodyPr/>
          <a:lstStyle/>
          <a:p>
            <a:r>
              <a:rPr lang="zh-CN" altLang="en-US" smtClean="0"/>
              <a:t>资产负债表结构</a:t>
            </a:r>
          </a:p>
        </p:txBody>
      </p:sp>
      <p:sp>
        <p:nvSpPr>
          <p:cNvPr id="6147" name="内容占位符 2"/>
          <p:cNvSpPr>
            <a:spLocks noGrp="1"/>
          </p:cNvSpPr>
          <p:nvPr>
            <p:ph idx="1"/>
          </p:nvPr>
        </p:nvSpPr>
        <p:spPr/>
        <p:txBody>
          <a:bodyPr/>
          <a:lstStyle/>
          <a:p>
            <a:r>
              <a:rPr lang="zh-CN" altLang="en-US" dirty="0" smtClean="0"/>
              <a:t>左边资产</a:t>
            </a:r>
            <a:r>
              <a:rPr lang="en-US" altLang="zh-CN" dirty="0" smtClean="0"/>
              <a:t>=</a:t>
            </a:r>
            <a:r>
              <a:rPr lang="zh-CN" altLang="en-US" dirty="0" smtClean="0"/>
              <a:t>右边负债和净资产</a:t>
            </a:r>
            <a:endParaRPr lang="en-US" altLang="zh-CN" dirty="0" smtClean="0"/>
          </a:p>
          <a:p>
            <a:r>
              <a:rPr lang="zh-CN" altLang="en-US" dirty="0" smtClean="0"/>
              <a:t>左边</a:t>
            </a:r>
            <a:r>
              <a:rPr lang="zh-CN" altLang="zh-CN" dirty="0" smtClean="0"/>
              <a:t>资产</a:t>
            </a:r>
            <a:r>
              <a:rPr lang="zh-CN" altLang="en-US" dirty="0" smtClean="0"/>
              <a:t>：</a:t>
            </a:r>
            <a:r>
              <a:rPr lang="zh-CN" altLang="zh-CN" dirty="0" smtClean="0"/>
              <a:t>按其流动性分为流动资产、长期投资、固定资产、无形资产和受托代理资产等。</a:t>
            </a:r>
            <a:endParaRPr lang="en-US" altLang="zh-CN" dirty="0" smtClean="0"/>
          </a:p>
          <a:p>
            <a:r>
              <a:rPr lang="zh-CN" altLang="en-US" dirty="0" smtClean="0"/>
              <a:t>右边</a:t>
            </a:r>
            <a:r>
              <a:rPr lang="zh-CN" altLang="zh-CN" dirty="0" smtClean="0"/>
              <a:t>负债按其流动性分为流动负债、长期负债和受托代理负债等。</a:t>
            </a:r>
            <a:endParaRPr lang="en-US" altLang="zh-CN" dirty="0" smtClean="0"/>
          </a:p>
          <a:p>
            <a:r>
              <a:rPr lang="zh-CN" altLang="zh-CN" dirty="0" smtClean="0"/>
              <a:t>净资产按照其是否受到限制，分为限定性净资产和非限定性净资产等。</a:t>
            </a:r>
            <a:endParaRPr lang="zh-CN" altLang="en-US" dirty="0" smtClean="0"/>
          </a:p>
        </p:txBody>
      </p:sp>
    </p:spTree>
    <p:extLst>
      <p:ext uri="{BB962C8B-B14F-4D97-AF65-F5344CB8AC3E}">
        <p14:creationId xmlns:p14="http://schemas.microsoft.com/office/powerpoint/2010/main" val="324748731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sz="3600" dirty="0" smtClean="0"/>
              <a:t>第一部分</a:t>
            </a:r>
            <a:endParaRPr lang="en-US" altLang="zh-CN" sz="3600" dirty="0" smtClean="0"/>
          </a:p>
          <a:p>
            <a:pPr marL="0" indent="0">
              <a:buNone/>
            </a:pPr>
            <a:r>
              <a:rPr lang="zh-CN" altLang="en-US" sz="3600" dirty="0" smtClean="0"/>
              <a:t>民办非企业单位财务管理问题</a:t>
            </a:r>
            <a:endParaRPr lang="en-US" altLang="zh-CN" sz="3600" dirty="0" smtClean="0"/>
          </a:p>
          <a:p>
            <a:r>
              <a:rPr lang="zh-CN" altLang="en-US" sz="3600" dirty="0"/>
              <a:t>第二</a:t>
            </a:r>
            <a:r>
              <a:rPr lang="zh-CN" altLang="en-US" sz="3600" dirty="0" smtClean="0"/>
              <a:t>部分</a:t>
            </a:r>
            <a:endParaRPr lang="en-US" altLang="zh-CN" sz="3600" dirty="0" smtClean="0"/>
          </a:p>
          <a:p>
            <a:pPr marL="0" indent="0">
              <a:buNone/>
            </a:pPr>
            <a:r>
              <a:rPr lang="zh-CN" altLang="en-US" sz="3600" dirty="0" smtClean="0"/>
              <a:t>年检报表  </a:t>
            </a:r>
            <a:endParaRPr lang="zh-CN" altLang="en-US" sz="3600" dirty="0"/>
          </a:p>
        </p:txBody>
      </p:sp>
      <p:sp>
        <p:nvSpPr>
          <p:cNvPr id="3" name="标题 2"/>
          <p:cNvSpPr>
            <a:spLocks noGrp="1"/>
          </p:cNvSpPr>
          <p:nvPr>
            <p:ph type="title"/>
          </p:nvPr>
        </p:nvSpPr>
        <p:spPr/>
        <p:txBody>
          <a:bodyPr/>
          <a:lstStyle/>
          <a:p>
            <a:r>
              <a:rPr lang="zh-CN" altLang="en-US" dirty="0" smtClean="0"/>
              <a:t>交流内容</a:t>
            </a:r>
            <a:endParaRPr lang="zh-CN" altLang="en-US" dirty="0"/>
          </a:p>
        </p:txBody>
      </p:sp>
    </p:spTree>
    <p:extLst>
      <p:ext uri="{BB962C8B-B14F-4D97-AF65-F5344CB8AC3E}">
        <p14:creationId xmlns:p14="http://schemas.microsoft.com/office/powerpoint/2010/main" val="2622123820"/>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p:cNvSpPr>
            <a:spLocks noGrp="1"/>
          </p:cNvSpPr>
          <p:nvPr>
            <p:ph type="title"/>
          </p:nvPr>
        </p:nvSpPr>
        <p:spPr/>
        <p:txBody>
          <a:bodyPr/>
          <a:lstStyle/>
          <a:p>
            <a:r>
              <a:rPr lang="zh-CN" altLang="en-US" smtClean="0"/>
              <a:t>流动资产填报</a:t>
            </a:r>
          </a:p>
        </p:txBody>
      </p:sp>
      <p:sp>
        <p:nvSpPr>
          <p:cNvPr id="7171" name="内容占位符 2"/>
          <p:cNvSpPr>
            <a:spLocks noGrp="1"/>
          </p:cNvSpPr>
          <p:nvPr>
            <p:ph idx="1"/>
          </p:nvPr>
        </p:nvSpPr>
        <p:spPr>
          <a:xfrm>
            <a:off x="539552" y="1052736"/>
            <a:ext cx="8102600" cy="4445000"/>
          </a:xfrm>
        </p:spPr>
        <p:txBody>
          <a:bodyPr/>
          <a:lstStyle/>
          <a:p>
            <a:r>
              <a:rPr lang="zh-CN" altLang="zh-CN" dirty="0" smtClean="0"/>
              <a:t>流动资产包括</a:t>
            </a:r>
            <a:r>
              <a:rPr lang="zh-CN" altLang="en-US" dirty="0" smtClean="0"/>
              <a:t>货币资金</a:t>
            </a:r>
            <a:r>
              <a:rPr lang="zh-CN" altLang="zh-CN" dirty="0" smtClean="0"/>
              <a:t>、短期投资、应收款项、预付账款、存货、待摊费用</a:t>
            </a:r>
            <a:r>
              <a:rPr lang="zh-CN" altLang="en-US" dirty="0" smtClean="0"/>
              <a:t>、一年内到期的长期债权投资、其他流动资产</a:t>
            </a:r>
            <a:r>
              <a:rPr lang="zh-CN" altLang="zh-CN" dirty="0" smtClean="0"/>
              <a:t>等</a:t>
            </a:r>
            <a:endParaRPr lang="zh-CN" altLang="en-US" dirty="0" smtClean="0"/>
          </a:p>
        </p:txBody>
      </p:sp>
      <p:graphicFrame>
        <p:nvGraphicFramePr>
          <p:cNvPr id="4" name="表格 3"/>
          <p:cNvGraphicFramePr>
            <a:graphicFrameLocks noGrp="1"/>
          </p:cNvGraphicFramePr>
          <p:nvPr/>
        </p:nvGraphicFramePr>
        <p:xfrm>
          <a:off x="3886200" y="1981200"/>
          <a:ext cx="4572000" cy="4093188"/>
        </p:xfrm>
        <a:graphic>
          <a:graphicData uri="http://schemas.openxmlformats.org/drawingml/2006/table">
            <a:tbl>
              <a:tblPr>
                <a:tableStyleId>{5C22544A-7EE6-4342-B048-85BDC9FD1C3A}</a:tableStyleId>
              </a:tblPr>
              <a:tblGrid>
                <a:gridCol w="4572000"/>
              </a:tblGrid>
              <a:tr h="372052">
                <a:tc>
                  <a:txBody>
                    <a:bodyPr/>
                    <a:lstStyle/>
                    <a:p>
                      <a:pPr algn="ctr" fontAlgn="b"/>
                      <a:r>
                        <a:rPr lang="zh-CN" altLang="en-US" sz="2400" b="1" u="none" strike="noStrike" dirty="0">
                          <a:effectLst/>
                        </a:rPr>
                        <a:t>资    产</a:t>
                      </a:r>
                      <a:endParaRPr lang="zh-CN" altLang="en-US" sz="2400" b="1" i="0" u="none" strike="noStrike" dirty="0">
                        <a:effectLst/>
                        <a:latin typeface="宋体"/>
                      </a:endParaRPr>
                    </a:p>
                  </a:txBody>
                  <a:tcPr marL="6350" marR="6350" marT="6348" marB="0" anchor="b"/>
                </a:tc>
              </a:tr>
              <a:tr h="372052">
                <a:tc>
                  <a:txBody>
                    <a:bodyPr/>
                    <a:lstStyle/>
                    <a:p>
                      <a:pPr algn="l" fontAlgn="b"/>
                      <a:r>
                        <a:rPr lang="zh-CN" altLang="en-US" sz="2400" b="1" u="none" strike="noStrike">
                          <a:effectLst/>
                        </a:rPr>
                        <a:t>流动资产</a:t>
                      </a:r>
                      <a:r>
                        <a:rPr lang="en-US" altLang="zh-CN" sz="2400" b="1" u="none" strike="noStrike">
                          <a:effectLst/>
                        </a:rPr>
                        <a:t>:</a:t>
                      </a:r>
                      <a:endParaRPr lang="zh-CN" altLang="en-US" sz="2400" b="1" i="0" u="none" strike="noStrike">
                        <a:effectLst/>
                        <a:latin typeface="宋体"/>
                      </a:endParaRPr>
                    </a:p>
                  </a:txBody>
                  <a:tcPr marL="6350" marR="6350" marT="6348" marB="0" anchor="b"/>
                </a:tc>
              </a:tr>
              <a:tr h="372052">
                <a:tc>
                  <a:txBody>
                    <a:bodyPr/>
                    <a:lstStyle/>
                    <a:p>
                      <a:pPr algn="l" fontAlgn="b"/>
                      <a:r>
                        <a:rPr lang="zh-CN" altLang="en-US" sz="2400" b="1" u="none" strike="noStrike">
                          <a:effectLst/>
                        </a:rPr>
                        <a:t>货币资金</a:t>
                      </a:r>
                      <a:endParaRPr lang="zh-CN" altLang="en-US" sz="2400" b="1" i="0" u="none" strike="noStrike">
                        <a:effectLst/>
                        <a:latin typeface="宋体"/>
                      </a:endParaRPr>
                    </a:p>
                  </a:txBody>
                  <a:tcPr marL="247650" marR="6350" marT="6348" marB="0" anchor="b"/>
                </a:tc>
              </a:tr>
              <a:tr h="372052">
                <a:tc>
                  <a:txBody>
                    <a:bodyPr/>
                    <a:lstStyle/>
                    <a:p>
                      <a:pPr algn="l" fontAlgn="b"/>
                      <a:r>
                        <a:rPr lang="zh-CN" altLang="en-US" sz="2400" b="1" u="none" strike="noStrike">
                          <a:effectLst/>
                        </a:rPr>
                        <a:t>短期投资</a:t>
                      </a:r>
                      <a:endParaRPr lang="zh-CN" altLang="en-US" sz="2400" b="1" i="0" u="none" strike="noStrike">
                        <a:effectLst/>
                        <a:latin typeface="宋体"/>
                      </a:endParaRPr>
                    </a:p>
                  </a:txBody>
                  <a:tcPr marL="247650" marR="6350" marT="6348" marB="0" anchor="b"/>
                </a:tc>
              </a:tr>
              <a:tr h="372052">
                <a:tc>
                  <a:txBody>
                    <a:bodyPr/>
                    <a:lstStyle/>
                    <a:p>
                      <a:pPr algn="l" fontAlgn="b"/>
                      <a:r>
                        <a:rPr lang="zh-CN" altLang="en-US" sz="2400" b="1" u="none" strike="noStrike" dirty="0">
                          <a:effectLst/>
                        </a:rPr>
                        <a:t>应收款项</a:t>
                      </a:r>
                      <a:endParaRPr lang="zh-CN" altLang="en-US" sz="2400" b="1" i="0" u="none" strike="noStrike" dirty="0">
                        <a:effectLst/>
                        <a:latin typeface="宋体"/>
                      </a:endParaRPr>
                    </a:p>
                  </a:txBody>
                  <a:tcPr marL="247650" marR="6350" marT="6348" marB="0" anchor="b"/>
                </a:tc>
              </a:tr>
              <a:tr h="372052">
                <a:tc>
                  <a:txBody>
                    <a:bodyPr/>
                    <a:lstStyle/>
                    <a:p>
                      <a:pPr algn="l" fontAlgn="b"/>
                      <a:r>
                        <a:rPr lang="zh-CN" altLang="en-US" sz="2400" b="1" u="none" strike="noStrike">
                          <a:effectLst/>
                        </a:rPr>
                        <a:t>预付账款</a:t>
                      </a:r>
                      <a:endParaRPr lang="zh-CN" altLang="en-US" sz="2400" b="1" i="0" u="none" strike="noStrike">
                        <a:effectLst/>
                        <a:latin typeface="宋体"/>
                      </a:endParaRPr>
                    </a:p>
                  </a:txBody>
                  <a:tcPr marL="247650" marR="6350" marT="6348" marB="0" anchor="b"/>
                </a:tc>
              </a:tr>
              <a:tr h="372052">
                <a:tc>
                  <a:txBody>
                    <a:bodyPr/>
                    <a:lstStyle/>
                    <a:p>
                      <a:pPr algn="l" fontAlgn="b"/>
                      <a:r>
                        <a:rPr lang="zh-CN" altLang="en-US" sz="2400" b="1" u="none" strike="noStrike">
                          <a:effectLst/>
                        </a:rPr>
                        <a:t>存货</a:t>
                      </a:r>
                      <a:endParaRPr lang="zh-CN" altLang="en-US" sz="2400" b="1" i="0" u="none" strike="noStrike">
                        <a:effectLst/>
                        <a:latin typeface="宋体"/>
                      </a:endParaRPr>
                    </a:p>
                  </a:txBody>
                  <a:tcPr marL="247650" marR="6350" marT="6348" marB="0" anchor="b"/>
                </a:tc>
              </a:tr>
              <a:tr h="372052">
                <a:tc>
                  <a:txBody>
                    <a:bodyPr/>
                    <a:lstStyle/>
                    <a:p>
                      <a:pPr algn="l" fontAlgn="b"/>
                      <a:r>
                        <a:rPr lang="zh-CN" altLang="en-US" sz="2400" b="1" u="none" strike="noStrike">
                          <a:effectLst/>
                        </a:rPr>
                        <a:t>待摊费用</a:t>
                      </a:r>
                      <a:endParaRPr lang="zh-CN" altLang="en-US" sz="2400" b="1" i="0" u="none" strike="noStrike">
                        <a:effectLst/>
                        <a:latin typeface="宋体"/>
                      </a:endParaRPr>
                    </a:p>
                  </a:txBody>
                  <a:tcPr marL="247650" marR="6350" marT="6348" marB="0" anchor="b"/>
                </a:tc>
              </a:tr>
              <a:tr h="372052">
                <a:tc>
                  <a:txBody>
                    <a:bodyPr/>
                    <a:lstStyle/>
                    <a:p>
                      <a:pPr algn="l" fontAlgn="b"/>
                      <a:r>
                        <a:rPr lang="zh-CN" altLang="en-US" sz="2400" b="1" u="none" strike="noStrike">
                          <a:effectLst/>
                        </a:rPr>
                        <a:t>一年内到期的长期债权投资</a:t>
                      </a:r>
                      <a:endParaRPr lang="zh-CN" altLang="en-US" sz="2400" b="1" i="0" u="none" strike="noStrike">
                        <a:effectLst/>
                        <a:latin typeface="宋体"/>
                      </a:endParaRPr>
                    </a:p>
                  </a:txBody>
                  <a:tcPr marL="247650" marR="6350" marT="6348" marB="0" anchor="b"/>
                </a:tc>
              </a:tr>
              <a:tr h="372052">
                <a:tc>
                  <a:txBody>
                    <a:bodyPr/>
                    <a:lstStyle/>
                    <a:p>
                      <a:pPr algn="l" fontAlgn="b"/>
                      <a:r>
                        <a:rPr lang="zh-CN" altLang="en-US" sz="2400" b="1" u="none" strike="noStrike">
                          <a:effectLst/>
                        </a:rPr>
                        <a:t>其他流动资产</a:t>
                      </a:r>
                      <a:endParaRPr lang="zh-CN" altLang="en-US" sz="2400" b="1" i="0" u="none" strike="noStrike">
                        <a:effectLst/>
                        <a:latin typeface="宋体"/>
                      </a:endParaRPr>
                    </a:p>
                  </a:txBody>
                  <a:tcPr marL="247650" marR="6350" marT="6348" marB="0" anchor="b"/>
                </a:tc>
              </a:tr>
              <a:tr h="372052">
                <a:tc>
                  <a:txBody>
                    <a:bodyPr/>
                    <a:lstStyle/>
                    <a:p>
                      <a:pPr algn="l" fontAlgn="b"/>
                      <a:r>
                        <a:rPr lang="zh-CN" altLang="en-US" sz="2400" b="1" u="none" strike="noStrike" dirty="0">
                          <a:effectLst/>
                        </a:rPr>
                        <a:t>流动资产合计</a:t>
                      </a:r>
                      <a:endParaRPr lang="zh-CN" altLang="en-US" sz="2400" b="1" i="0" u="none" strike="noStrike" dirty="0">
                        <a:effectLst/>
                        <a:latin typeface="宋体"/>
                      </a:endParaRPr>
                    </a:p>
                  </a:txBody>
                  <a:tcPr marL="990600" marR="6350" marT="6348" marB="0" anchor="b"/>
                </a:tc>
              </a:tr>
            </a:tbl>
          </a:graphicData>
        </a:graphic>
      </p:graphicFrame>
    </p:spTree>
    <p:extLst>
      <p:ext uri="{BB962C8B-B14F-4D97-AF65-F5344CB8AC3E}">
        <p14:creationId xmlns:p14="http://schemas.microsoft.com/office/powerpoint/2010/main" val="2727125904"/>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p:txBody>
          <a:bodyPr/>
          <a:lstStyle/>
          <a:p>
            <a:r>
              <a:rPr lang="zh-CN" altLang="zh-CN" smtClean="0"/>
              <a:t>货币资金</a:t>
            </a:r>
            <a:endParaRPr lang="zh-CN" altLang="en-US" smtClean="0"/>
          </a:p>
        </p:txBody>
      </p:sp>
      <p:sp>
        <p:nvSpPr>
          <p:cNvPr id="8195" name="内容占位符 2"/>
          <p:cNvSpPr>
            <a:spLocks noGrp="1"/>
          </p:cNvSpPr>
          <p:nvPr>
            <p:ph idx="1"/>
          </p:nvPr>
        </p:nvSpPr>
        <p:spPr/>
        <p:txBody>
          <a:bodyPr/>
          <a:lstStyle/>
          <a:p>
            <a:pPr algn="l"/>
            <a:r>
              <a:rPr lang="zh-CN" altLang="zh-CN" dirty="0" smtClean="0"/>
              <a:t>“货币资金”项目，反映民间非营利组织期末库存现金、存放银行的各类款项以及其他货币资金的合计数。本项目应当根据</a:t>
            </a:r>
            <a:r>
              <a:rPr lang="zh-CN" altLang="zh-CN" dirty="0" smtClean="0">
                <a:solidFill>
                  <a:srgbClr val="FF0000"/>
                </a:solidFill>
              </a:rPr>
              <a:t>“现金”、“银行存款”、“其他货币资金”</a:t>
            </a:r>
            <a:r>
              <a:rPr lang="zh-CN" altLang="zh-CN" dirty="0" smtClean="0">
                <a:solidFill>
                  <a:srgbClr val="0000FF"/>
                </a:solidFill>
              </a:rPr>
              <a:t>科目的期末余额合计填列。</a:t>
            </a:r>
            <a:r>
              <a:rPr lang="zh-CN" altLang="zh-CN" dirty="0" smtClean="0"/>
              <a:t>如果民间非营利组织的受托代理资产为现金、银行存款或其他货币资金且通过“现金”、“银行存款”、“其他货币资金”科目核算，</a:t>
            </a:r>
            <a:r>
              <a:rPr lang="zh-CN" altLang="zh-CN" dirty="0" smtClean="0">
                <a:solidFill>
                  <a:srgbClr val="FF0000"/>
                </a:solidFill>
              </a:rPr>
              <a:t>还应当扣减“现金”、“银行存款”、“其他货币资金”科目中“受托代理资产”明细</a:t>
            </a:r>
            <a:r>
              <a:rPr lang="zh-CN" altLang="zh-CN" dirty="0" smtClean="0"/>
              <a:t>科目的期末余额。</a:t>
            </a:r>
            <a:endParaRPr lang="zh-CN" altLang="en-US" dirty="0" smtClean="0"/>
          </a:p>
        </p:txBody>
      </p:sp>
    </p:spTree>
    <p:extLst>
      <p:ext uri="{BB962C8B-B14F-4D97-AF65-F5344CB8AC3E}">
        <p14:creationId xmlns:p14="http://schemas.microsoft.com/office/powerpoint/2010/main" val="962813227"/>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zh-CN" altLang="en-US" smtClean="0"/>
              <a:t>相关科目核算注意事项</a:t>
            </a:r>
          </a:p>
        </p:txBody>
      </p:sp>
      <p:sp>
        <p:nvSpPr>
          <p:cNvPr id="9219" name="Rectangle 3"/>
          <p:cNvSpPr>
            <a:spLocks noGrp="1" noChangeArrowheads="1"/>
          </p:cNvSpPr>
          <p:nvPr>
            <p:ph type="body" idx="1"/>
          </p:nvPr>
        </p:nvSpPr>
        <p:spPr>
          <a:xfrm>
            <a:off x="0" y="914400"/>
            <a:ext cx="8540750" cy="5257800"/>
          </a:xfrm>
        </p:spPr>
        <p:txBody>
          <a:bodyPr/>
          <a:lstStyle/>
          <a:p>
            <a:pPr eaLnBrk="1" hangingPunct="1">
              <a:buFontTx/>
              <a:buNone/>
            </a:pPr>
            <a:r>
              <a:rPr lang="en-US" altLang="zh-CN" sz="2600" dirty="0" smtClean="0"/>
              <a:t>1</a:t>
            </a:r>
            <a:r>
              <a:rPr lang="zh-CN" altLang="en-US" sz="2600" dirty="0" smtClean="0"/>
              <a:t>、现金短缺</a:t>
            </a:r>
            <a:r>
              <a:rPr lang="zh-CN" altLang="en-US" sz="2600" dirty="0" smtClean="0">
                <a:sym typeface="Wingdings" pitchFamily="2" charset="2"/>
              </a:rPr>
              <a:t></a:t>
            </a:r>
            <a:r>
              <a:rPr lang="en-US" altLang="zh-CN" sz="2600" dirty="0" smtClean="0"/>
              <a:t>“</a:t>
            </a:r>
            <a:r>
              <a:rPr lang="zh-CN" altLang="en-US" sz="2600" dirty="0" smtClean="0"/>
              <a:t>管理费用”</a:t>
            </a:r>
          </a:p>
          <a:p>
            <a:pPr eaLnBrk="1" hangingPunct="1">
              <a:buFontTx/>
              <a:buNone/>
            </a:pPr>
            <a:r>
              <a:rPr lang="zh-CN" altLang="en-US" sz="2600" dirty="0" smtClean="0"/>
              <a:t>   现金</a:t>
            </a:r>
            <a:r>
              <a:rPr lang="zh-CN" altLang="en-US" sz="2600" dirty="0" smtClean="0"/>
              <a:t>溢余</a:t>
            </a:r>
            <a:r>
              <a:rPr lang="zh-CN" altLang="en-US" sz="2600" dirty="0" smtClean="0">
                <a:sym typeface="Wingdings" pitchFamily="2" charset="2"/>
              </a:rPr>
              <a:t></a:t>
            </a:r>
            <a:r>
              <a:rPr lang="en-US" altLang="zh-CN" sz="2600" dirty="0" smtClean="0"/>
              <a:t>“</a:t>
            </a:r>
            <a:r>
              <a:rPr lang="zh-CN" altLang="en-US" sz="2600" dirty="0" smtClean="0"/>
              <a:t>其他收入”</a:t>
            </a:r>
            <a:endParaRPr lang="en-US" altLang="zh-CN" sz="2600" dirty="0" smtClean="0"/>
          </a:p>
          <a:p>
            <a:pPr eaLnBrk="1" hangingPunct="1">
              <a:buFontTx/>
              <a:buNone/>
            </a:pPr>
            <a:r>
              <a:rPr lang="en-US" altLang="zh-CN" sz="2600" dirty="0" smtClean="0"/>
              <a:t>2</a:t>
            </a:r>
            <a:r>
              <a:rPr lang="zh-CN" altLang="en-US" sz="2600" dirty="0" smtClean="0"/>
              <a:t>、银行存款利息</a:t>
            </a:r>
            <a:r>
              <a:rPr lang="zh-CN" altLang="en-US" sz="2600" dirty="0" smtClean="0">
                <a:sym typeface="Wingdings" pitchFamily="2" charset="2"/>
              </a:rPr>
              <a:t>“筹资费用”（红字）</a:t>
            </a:r>
            <a:r>
              <a:rPr lang="zh-CN" altLang="en-US" sz="2600" dirty="0" smtClean="0"/>
              <a:t> （专门借款在     可资本化期间发生的利息</a:t>
            </a:r>
            <a:r>
              <a:rPr lang="zh-CN" altLang="en-US" sz="2600" dirty="0" smtClean="0">
                <a:sym typeface="Wingdings" pitchFamily="2" charset="2"/>
              </a:rPr>
              <a:t>“在建工程”</a:t>
            </a:r>
            <a:r>
              <a:rPr lang="zh-CN" altLang="en-US" sz="2600" dirty="0" smtClean="0"/>
              <a:t>）</a:t>
            </a:r>
          </a:p>
          <a:p>
            <a:pPr eaLnBrk="1" hangingPunct="1">
              <a:buFontTx/>
              <a:buNone/>
            </a:pPr>
            <a:r>
              <a:rPr lang="en-US" altLang="zh-CN" sz="2600" dirty="0" smtClean="0"/>
              <a:t>3</a:t>
            </a:r>
            <a:r>
              <a:rPr lang="zh-CN" altLang="en-US" sz="2600" dirty="0" smtClean="0"/>
              <a:t>、其他货币资金：外埠存款、银行汇票存款、银行本票存款、</a:t>
            </a:r>
            <a:r>
              <a:rPr lang="zh-CN" altLang="en-US" sz="2600" dirty="0" smtClean="0">
                <a:solidFill>
                  <a:srgbClr val="FF0000"/>
                </a:solidFill>
              </a:rPr>
              <a:t>信用卡存款</a:t>
            </a:r>
            <a:r>
              <a:rPr lang="zh-CN" altLang="en-US" sz="2600" dirty="0" smtClean="0">
                <a:solidFill>
                  <a:srgbClr val="0000FF"/>
                </a:solidFill>
              </a:rPr>
              <a:t>、</a:t>
            </a:r>
            <a:r>
              <a:rPr lang="zh-CN" altLang="en-US" sz="2600" dirty="0" smtClean="0"/>
              <a:t>信用证保证金存款、存出投资款（或者存入其他金融机构）等各种其他货币资金。</a:t>
            </a:r>
            <a:r>
              <a:rPr lang="zh-CN" altLang="en-US" sz="2600" dirty="0" smtClean="0">
                <a:solidFill>
                  <a:srgbClr val="FF0000"/>
                </a:solidFill>
              </a:rPr>
              <a:t>承兑保证金等</a:t>
            </a:r>
          </a:p>
        </p:txBody>
      </p:sp>
    </p:spTree>
    <p:extLst>
      <p:ext uri="{BB962C8B-B14F-4D97-AF65-F5344CB8AC3E}">
        <p14:creationId xmlns:p14="http://schemas.microsoft.com/office/powerpoint/2010/main" val="3308355052"/>
      </p:ext>
    </p:extLst>
  </p:cSld>
  <p:clrMapOvr>
    <a:masterClrMapping/>
  </p:clrMapOvr>
  <p:transition spd="med" advTm="300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zh-CN" altLang="zh-CN" smtClean="0"/>
              <a:t>短期投资</a:t>
            </a:r>
            <a:endParaRPr lang="zh-CN" altLang="en-US" smtClean="0"/>
          </a:p>
        </p:txBody>
      </p:sp>
      <p:sp>
        <p:nvSpPr>
          <p:cNvPr id="10243" name="内容占位符 2"/>
          <p:cNvSpPr>
            <a:spLocks noGrp="1"/>
          </p:cNvSpPr>
          <p:nvPr>
            <p:ph idx="1"/>
          </p:nvPr>
        </p:nvSpPr>
        <p:spPr/>
        <p:txBody>
          <a:bodyPr/>
          <a:lstStyle/>
          <a:p>
            <a:r>
              <a:rPr lang="zh-CN" altLang="zh-CN" dirty="0" smtClean="0"/>
              <a:t>“短期投资”项目，反映民间非营利组织持有的各种能够随时变现并且持有时间</a:t>
            </a:r>
            <a:r>
              <a:rPr lang="zh-CN" altLang="zh-CN" dirty="0" smtClean="0">
                <a:solidFill>
                  <a:srgbClr val="FF0000"/>
                </a:solidFill>
              </a:rPr>
              <a:t>不准备超过</a:t>
            </a:r>
            <a:r>
              <a:rPr lang="en-US" altLang="zh-CN" dirty="0" smtClean="0">
                <a:solidFill>
                  <a:srgbClr val="FF0000"/>
                </a:solidFill>
              </a:rPr>
              <a:t>1</a:t>
            </a:r>
            <a:r>
              <a:rPr lang="zh-CN" altLang="zh-CN" dirty="0" smtClean="0">
                <a:solidFill>
                  <a:srgbClr val="FF0000"/>
                </a:solidFill>
              </a:rPr>
              <a:t>年（含</a:t>
            </a:r>
            <a:r>
              <a:rPr lang="en-US" altLang="zh-CN" dirty="0" smtClean="0">
                <a:solidFill>
                  <a:srgbClr val="FF0000"/>
                </a:solidFill>
              </a:rPr>
              <a:t>1</a:t>
            </a:r>
            <a:r>
              <a:rPr lang="zh-CN" altLang="zh-CN" dirty="0" smtClean="0">
                <a:solidFill>
                  <a:srgbClr val="FF0000"/>
                </a:solidFill>
              </a:rPr>
              <a:t>年）</a:t>
            </a:r>
            <a:r>
              <a:rPr lang="zh-CN" altLang="zh-CN" dirty="0" smtClean="0"/>
              <a:t>的投资，包括</a:t>
            </a:r>
            <a:r>
              <a:rPr lang="zh-CN" altLang="zh-CN" dirty="0" smtClean="0">
                <a:solidFill>
                  <a:srgbClr val="FF0000"/>
                </a:solidFill>
              </a:rPr>
              <a:t>短期股票、债券投资和短期委托贷款、委托投资</a:t>
            </a:r>
            <a:r>
              <a:rPr lang="zh-CN" altLang="zh-CN" dirty="0" smtClean="0">
                <a:solidFill>
                  <a:srgbClr val="0000FF"/>
                </a:solidFill>
              </a:rPr>
              <a:t>等。</a:t>
            </a:r>
            <a:r>
              <a:rPr lang="zh-CN" altLang="zh-CN" dirty="0" smtClean="0"/>
              <a:t>本项目应当根据</a:t>
            </a:r>
            <a:r>
              <a:rPr lang="zh-CN" altLang="zh-CN" dirty="0" smtClean="0">
                <a:solidFill>
                  <a:srgbClr val="FF0000"/>
                </a:solidFill>
              </a:rPr>
              <a:t>“短期投资”科目的期末余额，减去“短期投资跌价准备”科目</a:t>
            </a:r>
            <a:r>
              <a:rPr lang="zh-CN" altLang="zh-CN" dirty="0" smtClean="0"/>
              <a:t>的期末余额后的金额填列。</a:t>
            </a:r>
            <a:endParaRPr lang="en-US" altLang="zh-CN" dirty="0" smtClean="0"/>
          </a:p>
          <a:p>
            <a:r>
              <a:rPr lang="zh-CN" altLang="en-US" dirty="0" smtClean="0">
                <a:solidFill>
                  <a:srgbClr val="FF0000"/>
                </a:solidFill>
              </a:rPr>
              <a:t>如：一年以内的银行理财产品</a:t>
            </a:r>
          </a:p>
        </p:txBody>
      </p:sp>
    </p:spTree>
    <p:extLst>
      <p:ext uri="{BB962C8B-B14F-4D97-AF65-F5344CB8AC3E}">
        <p14:creationId xmlns:p14="http://schemas.microsoft.com/office/powerpoint/2010/main" val="93832834"/>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p:nvPr>
        </p:nvSpPr>
        <p:spPr/>
        <p:txBody>
          <a:bodyPr/>
          <a:lstStyle/>
          <a:p>
            <a:r>
              <a:rPr lang="zh-CN" altLang="zh-CN" smtClean="0"/>
              <a:t>应收款项</a:t>
            </a:r>
            <a:endParaRPr lang="zh-CN" altLang="en-US" smtClean="0"/>
          </a:p>
        </p:txBody>
      </p:sp>
      <p:sp>
        <p:nvSpPr>
          <p:cNvPr id="11267" name="内容占位符 2"/>
          <p:cNvSpPr>
            <a:spLocks noGrp="1"/>
          </p:cNvSpPr>
          <p:nvPr>
            <p:ph idx="1"/>
          </p:nvPr>
        </p:nvSpPr>
        <p:spPr/>
        <p:txBody>
          <a:bodyPr/>
          <a:lstStyle/>
          <a:p>
            <a:pPr algn="l"/>
            <a:r>
              <a:rPr lang="zh-CN" altLang="zh-CN" dirty="0" smtClean="0"/>
              <a:t>“应收款项”项目，反映民间非营利组织期末应收票据、应收账款和其他应收款等应收未收款项。本项目应当根据</a:t>
            </a:r>
            <a:r>
              <a:rPr lang="zh-CN" altLang="zh-CN" dirty="0" smtClean="0">
                <a:solidFill>
                  <a:srgbClr val="FF0000"/>
                </a:solidFill>
              </a:rPr>
              <a:t>“应收票据”、“应收账款”、“其他应收款”科目的期末余额合计，减去“坏账准备”</a:t>
            </a:r>
            <a:r>
              <a:rPr lang="zh-CN" altLang="zh-CN" dirty="0" smtClean="0"/>
              <a:t>科目的期末余额后的金额填列。</a:t>
            </a:r>
            <a:endParaRPr lang="zh-CN" altLang="en-US" dirty="0" smtClean="0"/>
          </a:p>
        </p:txBody>
      </p:sp>
    </p:spTree>
    <p:extLst>
      <p:ext uri="{BB962C8B-B14F-4D97-AF65-F5344CB8AC3E}">
        <p14:creationId xmlns:p14="http://schemas.microsoft.com/office/powerpoint/2010/main" val="2907602664"/>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endParaRPr lang="zh-CN" altLang="en-US" smtClean="0"/>
          </a:p>
        </p:txBody>
      </p:sp>
      <p:sp>
        <p:nvSpPr>
          <p:cNvPr id="12291" name="Rectangle 3"/>
          <p:cNvSpPr>
            <a:spLocks noGrp="1" noChangeArrowheads="1"/>
          </p:cNvSpPr>
          <p:nvPr>
            <p:ph type="body" idx="1"/>
          </p:nvPr>
        </p:nvSpPr>
        <p:spPr>
          <a:xfrm>
            <a:off x="0" y="990600"/>
            <a:ext cx="9144000" cy="5486400"/>
          </a:xfrm>
        </p:spPr>
        <p:txBody>
          <a:bodyPr/>
          <a:lstStyle/>
          <a:p>
            <a:pPr eaLnBrk="1" hangingPunct="1">
              <a:lnSpc>
                <a:spcPct val="90000"/>
              </a:lnSpc>
              <a:spcBef>
                <a:spcPts val="400"/>
              </a:spcBef>
              <a:spcAft>
                <a:spcPts val="400"/>
              </a:spcAft>
              <a:buFontTx/>
              <a:buNone/>
            </a:pPr>
            <a:r>
              <a:rPr lang="en-US" altLang="zh-CN" sz="2400" dirty="0" smtClean="0"/>
              <a:t>1</a:t>
            </a:r>
            <a:r>
              <a:rPr lang="zh-CN" altLang="en-US" sz="2400" dirty="0" smtClean="0"/>
              <a:t>、应收票据：</a:t>
            </a:r>
            <a:r>
              <a:rPr lang="zh-CN" altLang="en-US" sz="2600" dirty="0" smtClean="0"/>
              <a:t>核算民间非营利组织</a:t>
            </a:r>
            <a:r>
              <a:rPr lang="zh-CN" altLang="en-US" sz="2600" dirty="0" smtClean="0">
                <a:solidFill>
                  <a:srgbClr val="FF0000"/>
                </a:solidFill>
              </a:rPr>
              <a:t>因销售商品、提供服务等而收到的商业汇票，包括银行承兑汇票和商业承兑汇票。 </a:t>
            </a:r>
          </a:p>
          <a:p>
            <a:pPr eaLnBrk="1" hangingPunct="1">
              <a:spcBef>
                <a:spcPts val="400"/>
              </a:spcBef>
              <a:spcAft>
                <a:spcPts val="400"/>
              </a:spcAft>
              <a:buFontTx/>
              <a:buNone/>
            </a:pPr>
            <a:r>
              <a:rPr lang="en-US" altLang="zh-CN" sz="2600" dirty="0" smtClean="0"/>
              <a:t>2</a:t>
            </a:r>
            <a:r>
              <a:rPr lang="zh-CN" altLang="en-US" sz="2600" dirty="0" smtClean="0"/>
              <a:t>、应收账款：</a:t>
            </a:r>
            <a:r>
              <a:rPr lang="zh-CN" altLang="en-US" sz="2400" dirty="0" smtClean="0"/>
              <a:t>核算民间非营利组织因销售商品、提供服务等</a:t>
            </a:r>
            <a:r>
              <a:rPr lang="zh-CN" altLang="en-US" sz="2400" dirty="0" smtClean="0">
                <a:solidFill>
                  <a:srgbClr val="FF0000"/>
                </a:solidFill>
              </a:rPr>
              <a:t>主要业务活动，应当向会员、购买单位或接受服务单位等收取的、但尚未实际收到的款项。 </a:t>
            </a:r>
          </a:p>
          <a:p>
            <a:pPr eaLnBrk="1" hangingPunct="1">
              <a:spcBef>
                <a:spcPts val="400"/>
              </a:spcBef>
              <a:spcAft>
                <a:spcPts val="400"/>
              </a:spcAft>
              <a:buFontTx/>
              <a:buNone/>
            </a:pPr>
            <a:r>
              <a:rPr lang="zh-CN" altLang="en-US" sz="2400" dirty="0" smtClean="0"/>
              <a:t>  “应收账款” 按照债务</a:t>
            </a:r>
            <a:r>
              <a:rPr lang="zh-CN" altLang="en-US" sz="2400" dirty="0" smtClean="0">
                <a:solidFill>
                  <a:srgbClr val="FF0000"/>
                </a:solidFill>
              </a:rPr>
              <a:t>对象即往来单位或个人设置明细账户，进行明细核算。</a:t>
            </a:r>
            <a:endParaRPr lang="en-US" altLang="zh-CN" sz="2400" dirty="0" smtClean="0">
              <a:solidFill>
                <a:srgbClr val="FF0000"/>
              </a:solidFill>
            </a:endParaRPr>
          </a:p>
          <a:p>
            <a:pPr eaLnBrk="1" hangingPunct="1">
              <a:spcBef>
                <a:spcPts val="400"/>
              </a:spcBef>
              <a:spcAft>
                <a:spcPts val="400"/>
              </a:spcAft>
              <a:buFontTx/>
              <a:buNone/>
            </a:pPr>
            <a:r>
              <a:rPr lang="en-US" altLang="zh-CN" sz="2400" dirty="0" smtClean="0"/>
              <a:t>3</a:t>
            </a:r>
            <a:r>
              <a:rPr lang="zh-CN" altLang="en-US" sz="2400" dirty="0" smtClean="0"/>
              <a:t>、其他应收款：核算民间非营利组织除应收票据、应收账款以外的其他各项应收、暂付款项，</a:t>
            </a:r>
            <a:r>
              <a:rPr lang="zh-CN" altLang="en-US" sz="2400" dirty="0" smtClean="0">
                <a:solidFill>
                  <a:srgbClr val="FF0000"/>
                </a:solidFill>
              </a:rPr>
              <a:t>包括应收股利、应收利息、应向职工收取的各种垫付款项、职工借款、应收保险公司赔款等。出差备用金等 </a:t>
            </a:r>
          </a:p>
          <a:p>
            <a:pPr eaLnBrk="1" hangingPunct="1">
              <a:spcBef>
                <a:spcPts val="400"/>
              </a:spcBef>
              <a:spcAft>
                <a:spcPts val="400"/>
              </a:spcAft>
              <a:buFontTx/>
              <a:buNone/>
            </a:pPr>
            <a:r>
              <a:rPr lang="en-US" altLang="zh-CN" sz="2400" dirty="0" smtClean="0"/>
              <a:t>4</a:t>
            </a:r>
            <a:r>
              <a:rPr lang="zh-CN" altLang="en-US" sz="2400" dirty="0" smtClean="0"/>
              <a:t>、应当定期或者至少于每年年度终了，对应收账款、其他应收款进行全面检查，计提坏账准备</a:t>
            </a:r>
            <a:endParaRPr lang="zh-CN" altLang="en-US" sz="2400" dirty="0" smtClean="0">
              <a:solidFill>
                <a:schemeClr val="tx2"/>
              </a:solidFill>
            </a:endParaRPr>
          </a:p>
          <a:p>
            <a:pPr eaLnBrk="1" hangingPunct="1">
              <a:lnSpc>
                <a:spcPct val="90000"/>
              </a:lnSpc>
              <a:spcBef>
                <a:spcPts val="400"/>
              </a:spcBef>
              <a:spcAft>
                <a:spcPts val="400"/>
              </a:spcAft>
              <a:buFontTx/>
              <a:buNone/>
            </a:pPr>
            <a:endParaRPr lang="zh-CN" altLang="en-US" sz="2600" dirty="0" smtClean="0"/>
          </a:p>
        </p:txBody>
      </p:sp>
    </p:spTree>
    <p:extLst>
      <p:ext uri="{BB962C8B-B14F-4D97-AF65-F5344CB8AC3E}">
        <p14:creationId xmlns:p14="http://schemas.microsoft.com/office/powerpoint/2010/main" val="138508374"/>
      </p:ext>
    </p:extLst>
  </p:cSld>
  <p:clrMapOvr>
    <a:masterClrMapping/>
  </p:clrMapOvr>
  <p:transition spd="med" advTm="3000"/>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zh-CN" altLang="en-US" smtClean="0"/>
              <a:t>应收账款</a:t>
            </a:r>
          </a:p>
        </p:txBody>
      </p:sp>
      <p:sp>
        <p:nvSpPr>
          <p:cNvPr id="13315" name="Rectangle 3"/>
          <p:cNvSpPr>
            <a:spLocks noGrp="1" noChangeArrowheads="1"/>
          </p:cNvSpPr>
          <p:nvPr>
            <p:ph type="body" idx="1"/>
          </p:nvPr>
        </p:nvSpPr>
        <p:spPr>
          <a:xfrm>
            <a:off x="323528" y="1268760"/>
            <a:ext cx="8640960" cy="4752528"/>
          </a:xfrm>
        </p:spPr>
        <p:txBody>
          <a:bodyPr/>
          <a:lstStyle/>
          <a:p>
            <a:pPr eaLnBrk="1" hangingPunct="1"/>
            <a:r>
              <a:rPr lang="en-US" altLang="zh-CN" dirty="0" smtClean="0"/>
              <a:t>1</a:t>
            </a:r>
            <a:r>
              <a:rPr lang="zh-CN" altLang="en-US" dirty="0" smtClean="0"/>
              <a:t>、某单位与</a:t>
            </a:r>
            <a:r>
              <a:rPr lang="en-US" altLang="zh-CN" dirty="0" smtClean="0"/>
              <a:t>h</a:t>
            </a:r>
            <a:r>
              <a:rPr lang="zh-CN" altLang="en-US" dirty="0" smtClean="0"/>
              <a:t>公司签订一份人员培训合同，合同金额</a:t>
            </a:r>
            <a:r>
              <a:rPr lang="en-US" altLang="zh-CN" dirty="0" smtClean="0"/>
              <a:t>38000</a:t>
            </a:r>
            <a:r>
              <a:rPr lang="zh-CN" altLang="en-US" dirty="0" smtClean="0"/>
              <a:t>元。本月，按照合同约定，为</a:t>
            </a:r>
            <a:r>
              <a:rPr lang="en-US" altLang="zh-CN" dirty="0" smtClean="0"/>
              <a:t>h</a:t>
            </a:r>
            <a:r>
              <a:rPr lang="zh-CN" altLang="en-US" dirty="0" smtClean="0"/>
              <a:t>公司提供培训服务的工作圆满结束，收款发票已开出，但到月末，款项尚未受到</a:t>
            </a:r>
            <a:r>
              <a:rPr lang="zh-CN" altLang="en-US" dirty="0" smtClean="0"/>
              <a:t>。（假设不考虑增值税）</a:t>
            </a:r>
            <a:endParaRPr lang="zh-CN" altLang="en-US" dirty="0" smtClean="0"/>
          </a:p>
          <a:p>
            <a:pPr eaLnBrk="1" hangingPunct="1"/>
            <a:r>
              <a:rPr lang="zh-CN" altLang="en-US" dirty="0" smtClean="0"/>
              <a:t>借：应收账款</a:t>
            </a:r>
            <a:r>
              <a:rPr lang="en-US" altLang="zh-CN" dirty="0" smtClean="0"/>
              <a:t>——h</a:t>
            </a:r>
            <a:r>
              <a:rPr lang="zh-CN" altLang="en-US" dirty="0" smtClean="0"/>
              <a:t>公司   </a:t>
            </a:r>
            <a:r>
              <a:rPr lang="en-US" altLang="zh-CN" dirty="0" smtClean="0"/>
              <a:t>38000</a:t>
            </a:r>
          </a:p>
          <a:p>
            <a:pPr eaLnBrk="1" hangingPunct="1"/>
            <a:r>
              <a:rPr lang="en-US" altLang="zh-CN" dirty="0" smtClean="0"/>
              <a:t>    </a:t>
            </a:r>
            <a:r>
              <a:rPr lang="zh-CN" altLang="en-US" dirty="0" smtClean="0"/>
              <a:t>贷：提供服务收入       </a:t>
            </a:r>
            <a:r>
              <a:rPr lang="en-US" altLang="zh-CN" dirty="0" smtClean="0"/>
              <a:t>38000</a:t>
            </a:r>
          </a:p>
          <a:p>
            <a:pPr eaLnBrk="1" hangingPunct="1"/>
            <a:r>
              <a:rPr lang="en-US" altLang="zh-CN" dirty="0" smtClean="0"/>
              <a:t>2</a:t>
            </a:r>
            <a:r>
              <a:rPr lang="zh-CN" altLang="en-US" dirty="0" smtClean="0"/>
              <a:t>、收到这笔款项，存入银行：</a:t>
            </a:r>
          </a:p>
          <a:p>
            <a:pPr eaLnBrk="1" hangingPunct="1"/>
            <a:r>
              <a:rPr lang="zh-CN" altLang="en-US" dirty="0" smtClean="0"/>
              <a:t>借：银行存款            </a:t>
            </a:r>
            <a:r>
              <a:rPr lang="en-US" altLang="zh-CN" dirty="0" smtClean="0"/>
              <a:t>38000</a:t>
            </a:r>
          </a:p>
          <a:p>
            <a:pPr eaLnBrk="1" hangingPunct="1"/>
            <a:r>
              <a:rPr lang="en-US" altLang="zh-CN" dirty="0" smtClean="0"/>
              <a:t>    </a:t>
            </a:r>
            <a:r>
              <a:rPr lang="zh-CN" altLang="en-US" dirty="0" smtClean="0"/>
              <a:t>贷：应收账款</a:t>
            </a:r>
            <a:r>
              <a:rPr lang="en-US" altLang="zh-CN" dirty="0" smtClean="0"/>
              <a:t>——h</a:t>
            </a:r>
            <a:r>
              <a:rPr lang="zh-CN" altLang="en-US" dirty="0" smtClean="0"/>
              <a:t>公司   </a:t>
            </a:r>
            <a:r>
              <a:rPr lang="en-US" altLang="zh-CN" dirty="0" smtClean="0"/>
              <a:t>38000</a:t>
            </a:r>
          </a:p>
        </p:txBody>
      </p:sp>
    </p:spTree>
    <p:extLst>
      <p:ext uri="{BB962C8B-B14F-4D97-AF65-F5344CB8AC3E}">
        <p14:creationId xmlns:p14="http://schemas.microsoft.com/office/powerpoint/2010/main" val="2628786427"/>
      </p:ext>
    </p:extLst>
  </p:cSld>
  <p:clrMapOvr>
    <a:masterClrMapping/>
  </p:clrMapOvr>
  <p:transition spd="med" advTm="300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zh-CN" altLang="en-US" smtClean="0"/>
              <a:t>其他应收款</a:t>
            </a:r>
          </a:p>
        </p:txBody>
      </p:sp>
      <p:sp>
        <p:nvSpPr>
          <p:cNvPr id="14339" name="Rectangle 3"/>
          <p:cNvSpPr>
            <a:spLocks noGrp="1" noChangeArrowheads="1"/>
          </p:cNvSpPr>
          <p:nvPr>
            <p:ph type="body" idx="1"/>
          </p:nvPr>
        </p:nvSpPr>
        <p:spPr>
          <a:xfrm>
            <a:off x="0" y="1052736"/>
            <a:ext cx="9144000" cy="5562600"/>
          </a:xfrm>
        </p:spPr>
        <p:txBody>
          <a:bodyPr/>
          <a:lstStyle/>
          <a:p>
            <a:pPr eaLnBrk="1" hangingPunct="1">
              <a:lnSpc>
                <a:spcPct val="90000"/>
              </a:lnSpc>
              <a:spcBef>
                <a:spcPts val="400"/>
              </a:spcBef>
              <a:spcAft>
                <a:spcPts val="400"/>
              </a:spcAft>
            </a:pPr>
            <a:r>
              <a:rPr lang="en-US" altLang="zh-CN" sz="2600" dirty="0" smtClean="0"/>
              <a:t>1</a:t>
            </a:r>
            <a:r>
              <a:rPr lang="zh-CN" altLang="en-US" sz="2600" dirty="0" smtClean="0"/>
              <a:t>、某单位对业务部门实行备用金制度，核定的备用金定额为</a:t>
            </a:r>
            <a:r>
              <a:rPr lang="en-US" altLang="zh-CN" sz="2600" dirty="0" smtClean="0"/>
              <a:t>6000</a:t>
            </a:r>
            <a:r>
              <a:rPr lang="zh-CN" altLang="en-US" sz="2600" dirty="0" smtClean="0"/>
              <a:t>元。</a:t>
            </a:r>
          </a:p>
          <a:p>
            <a:pPr marL="0" indent="0" eaLnBrk="1" hangingPunct="1">
              <a:lnSpc>
                <a:spcPct val="90000"/>
              </a:lnSpc>
              <a:spcBef>
                <a:spcPts val="400"/>
              </a:spcBef>
              <a:spcAft>
                <a:spcPts val="400"/>
              </a:spcAft>
              <a:buNone/>
            </a:pPr>
            <a:r>
              <a:rPr lang="zh-CN" altLang="en-US" sz="2600" dirty="0" smtClean="0"/>
              <a:t>拨付备用金时：</a:t>
            </a:r>
          </a:p>
          <a:p>
            <a:pPr marL="0" indent="0" eaLnBrk="1" hangingPunct="1">
              <a:lnSpc>
                <a:spcPct val="90000"/>
              </a:lnSpc>
              <a:spcBef>
                <a:spcPts val="400"/>
              </a:spcBef>
              <a:spcAft>
                <a:spcPts val="400"/>
              </a:spcAft>
              <a:buNone/>
            </a:pPr>
            <a:r>
              <a:rPr lang="zh-CN" altLang="en-US" sz="2600" dirty="0" smtClean="0"/>
              <a:t>借：其他应收款</a:t>
            </a:r>
            <a:r>
              <a:rPr lang="en-US" altLang="zh-CN" sz="2600" dirty="0" smtClean="0"/>
              <a:t>——</a:t>
            </a:r>
            <a:r>
              <a:rPr lang="zh-CN" altLang="en-US" sz="2600" dirty="0" smtClean="0"/>
              <a:t>备用金（**部门） </a:t>
            </a:r>
            <a:r>
              <a:rPr lang="en-US" altLang="zh-CN" sz="2600" dirty="0" smtClean="0"/>
              <a:t>6000</a:t>
            </a:r>
          </a:p>
          <a:p>
            <a:pPr marL="0" indent="0" eaLnBrk="1" hangingPunct="1">
              <a:lnSpc>
                <a:spcPct val="90000"/>
              </a:lnSpc>
              <a:spcBef>
                <a:spcPts val="400"/>
              </a:spcBef>
              <a:spcAft>
                <a:spcPts val="400"/>
              </a:spcAft>
              <a:buNone/>
            </a:pPr>
            <a:r>
              <a:rPr lang="en-US" altLang="zh-CN" sz="2600" dirty="0" smtClean="0"/>
              <a:t>    </a:t>
            </a:r>
            <a:r>
              <a:rPr lang="zh-CN" altLang="en-US" sz="2600" dirty="0" smtClean="0"/>
              <a:t>贷：现金                          </a:t>
            </a:r>
            <a:r>
              <a:rPr lang="en-US" altLang="zh-CN" sz="2600" dirty="0" smtClean="0"/>
              <a:t>6000</a:t>
            </a:r>
          </a:p>
          <a:p>
            <a:pPr marL="0" indent="0" eaLnBrk="1" hangingPunct="1">
              <a:lnSpc>
                <a:spcPct val="90000"/>
              </a:lnSpc>
              <a:spcBef>
                <a:spcPts val="400"/>
              </a:spcBef>
              <a:spcAft>
                <a:spcPts val="400"/>
              </a:spcAft>
              <a:buNone/>
            </a:pPr>
            <a:r>
              <a:rPr lang="zh-CN" altLang="en-US" sz="2600" dirty="0" smtClean="0"/>
              <a:t>业务部门报销零星费用时：</a:t>
            </a:r>
          </a:p>
          <a:p>
            <a:pPr marL="0" indent="0" eaLnBrk="1" hangingPunct="1">
              <a:lnSpc>
                <a:spcPct val="90000"/>
              </a:lnSpc>
              <a:spcBef>
                <a:spcPts val="400"/>
              </a:spcBef>
              <a:spcAft>
                <a:spcPts val="400"/>
              </a:spcAft>
              <a:buNone/>
            </a:pPr>
            <a:r>
              <a:rPr lang="zh-CN" altLang="en-US" sz="2600" dirty="0" smtClean="0"/>
              <a:t>借：管理费用       </a:t>
            </a:r>
            <a:r>
              <a:rPr lang="en-US" altLang="zh-CN" sz="2600" dirty="0" smtClean="0"/>
              <a:t>1200</a:t>
            </a:r>
          </a:p>
          <a:p>
            <a:pPr marL="0" indent="0" eaLnBrk="1" hangingPunct="1">
              <a:lnSpc>
                <a:spcPct val="90000"/>
              </a:lnSpc>
              <a:spcBef>
                <a:spcPts val="400"/>
              </a:spcBef>
              <a:spcAft>
                <a:spcPts val="400"/>
              </a:spcAft>
              <a:buNone/>
            </a:pPr>
            <a:r>
              <a:rPr lang="en-US" altLang="zh-CN" sz="2600" dirty="0" smtClean="0"/>
              <a:t>    </a:t>
            </a:r>
            <a:r>
              <a:rPr lang="zh-CN" altLang="en-US" sz="2600" dirty="0" smtClean="0"/>
              <a:t>贷：现金         </a:t>
            </a:r>
            <a:r>
              <a:rPr lang="en-US" altLang="zh-CN" sz="2600" dirty="0" smtClean="0"/>
              <a:t>1200</a:t>
            </a:r>
          </a:p>
          <a:p>
            <a:pPr marL="0" indent="0" eaLnBrk="1" hangingPunct="1">
              <a:lnSpc>
                <a:spcPct val="90000"/>
              </a:lnSpc>
              <a:spcBef>
                <a:spcPts val="400"/>
              </a:spcBef>
              <a:spcAft>
                <a:spcPts val="400"/>
              </a:spcAft>
              <a:buNone/>
            </a:pPr>
            <a:r>
              <a:rPr lang="zh-CN" altLang="en-US" sz="2600" dirty="0" smtClean="0"/>
              <a:t>收回备用金时：</a:t>
            </a:r>
          </a:p>
          <a:p>
            <a:pPr marL="0" indent="0" eaLnBrk="1" hangingPunct="1">
              <a:lnSpc>
                <a:spcPct val="90000"/>
              </a:lnSpc>
              <a:spcBef>
                <a:spcPts val="400"/>
              </a:spcBef>
              <a:spcAft>
                <a:spcPts val="400"/>
              </a:spcAft>
              <a:buNone/>
            </a:pPr>
            <a:r>
              <a:rPr lang="zh-CN" altLang="en-US" sz="2600" dirty="0" smtClean="0"/>
              <a:t>借：现金                           </a:t>
            </a:r>
            <a:r>
              <a:rPr lang="en-US" altLang="zh-CN" sz="2600" dirty="0" smtClean="0"/>
              <a:t>6000</a:t>
            </a:r>
          </a:p>
          <a:p>
            <a:pPr marL="0" indent="0" eaLnBrk="1" hangingPunct="1">
              <a:lnSpc>
                <a:spcPct val="90000"/>
              </a:lnSpc>
              <a:spcBef>
                <a:spcPts val="400"/>
              </a:spcBef>
              <a:spcAft>
                <a:spcPts val="400"/>
              </a:spcAft>
              <a:buNone/>
            </a:pPr>
            <a:r>
              <a:rPr lang="en-US" altLang="zh-CN" sz="2600" dirty="0" smtClean="0"/>
              <a:t>    </a:t>
            </a:r>
            <a:r>
              <a:rPr lang="zh-CN" altLang="en-US" sz="2600" dirty="0" smtClean="0"/>
              <a:t>贷：其他应收款</a:t>
            </a:r>
            <a:r>
              <a:rPr lang="en-US" altLang="zh-CN" sz="2600" dirty="0" smtClean="0"/>
              <a:t>——</a:t>
            </a:r>
            <a:r>
              <a:rPr lang="zh-CN" altLang="en-US" sz="2600" dirty="0" smtClean="0"/>
              <a:t>备用金（ **部门） </a:t>
            </a:r>
            <a:r>
              <a:rPr lang="en-US" altLang="zh-CN" sz="2600" dirty="0" smtClean="0"/>
              <a:t>6000</a:t>
            </a:r>
          </a:p>
        </p:txBody>
      </p:sp>
    </p:spTree>
    <p:extLst>
      <p:ext uri="{BB962C8B-B14F-4D97-AF65-F5344CB8AC3E}">
        <p14:creationId xmlns:p14="http://schemas.microsoft.com/office/powerpoint/2010/main" val="1837820955"/>
      </p:ext>
    </p:extLst>
  </p:cSld>
  <p:clrMapOvr>
    <a:masterClrMapping/>
  </p:clrMapOvr>
  <p:transition spd="med" advTm="3000"/>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p:txBody>
          <a:bodyPr/>
          <a:lstStyle/>
          <a:p>
            <a:r>
              <a:rPr lang="zh-CN" altLang="zh-CN" smtClean="0"/>
              <a:t>预付账款</a:t>
            </a:r>
            <a:endParaRPr lang="zh-CN" altLang="en-US" smtClean="0"/>
          </a:p>
        </p:txBody>
      </p:sp>
      <p:sp>
        <p:nvSpPr>
          <p:cNvPr id="15363" name="内容占位符 2"/>
          <p:cNvSpPr>
            <a:spLocks noGrp="1"/>
          </p:cNvSpPr>
          <p:nvPr>
            <p:ph idx="1"/>
          </p:nvPr>
        </p:nvSpPr>
        <p:spPr/>
        <p:txBody>
          <a:bodyPr/>
          <a:lstStyle/>
          <a:p>
            <a:r>
              <a:rPr lang="zh-CN" altLang="zh-CN" dirty="0" smtClean="0"/>
              <a:t>“预付账款”项目，反映民间非营利组织预付给商品或者服务供应单位等的款项。本项目应当根据“预付账款”科目的期末余额填列。</a:t>
            </a:r>
            <a:endParaRPr lang="en-US" altLang="zh-CN" dirty="0" smtClean="0"/>
          </a:p>
          <a:p>
            <a:r>
              <a:rPr lang="zh-CN" altLang="zh-CN" dirty="0" smtClean="0"/>
              <a:t>“预付账款”科目</a:t>
            </a:r>
            <a:r>
              <a:rPr lang="zh-CN" altLang="en-US" dirty="0" smtClean="0"/>
              <a:t>：核算民间非营利组织</a:t>
            </a:r>
            <a:r>
              <a:rPr lang="zh-CN" altLang="en-US" dirty="0" smtClean="0">
                <a:solidFill>
                  <a:srgbClr val="FF0000"/>
                </a:solidFill>
              </a:rPr>
              <a:t>预付给商品供应单位或者服务提供单位的款项（如预付货款、预付工程款等）。 </a:t>
            </a:r>
          </a:p>
          <a:p>
            <a:r>
              <a:rPr lang="zh-CN" altLang="en-US" dirty="0" smtClean="0"/>
              <a:t>预付账款应当</a:t>
            </a:r>
            <a:r>
              <a:rPr lang="zh-CN" altLang="en-US" dirty="0" smtClean="0">
                <a:solidFill>
                  <a:srgbClr val="0000FF"/>
                </a:solidFill>
              </a:rPr>
              <a:t>按照</a:t>
            </a:r>
            <a:r>
              <a:rPr lang="zh-CN" altLang="en-US" dirty="0" smtClean="0">
                <a:solidFill>
                  <a:srgbClr val="FF0000"/>
                </a:solidFill>
              </a:rPr>
              <a:t>往来单位或个人等设置明细账</a:t>
            </a:r>
            <a:r>
              <a:rPr lang="zh-CN" altLang="en-US" dirty="0" smtClean="0"/>
              <a:t>，进行明细核算。</a:t>
            </a:r>
          </a:p>
        </p:txBody>
      </p:sp>
    </p:spTree>
    <p:extLst>
      <p:ext uri="{BB962C8B-B14F-4D97-AF65-F5344CB8AC3E}">
        <p14:creationId xmlns:p14="http://schemas.microsoft.com/office/powerpoint/2010/main" val="650571093"/>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p:txBody>
          <a:bodyPr/>
          <a:lstStyle/>
          <a:p>
            <a:r>
              <a:rPr lang="zh-CN" altLang="zh-CN" smtClean="0"/>
              <a:t>存货</a:t>
            </a:r>
            <a:endParaRPr lang="zh-CN" altLang="en-US" smtClean="0"/>
          </a:p>
        </p:txBody>
      </p:sp>
      <p:sp>
        <p:nvSpPr>
          <p:cNvPr id="16387" name="内容占位符 2"/>
          <p:cNvSpPr>
            <a:spLocks noGrp="1"/>
          </p:cNvSpPr>
          <p:nvPr>
            <p:ph idx="1"/>
          </p:nvPr>
        </p:nvSpPr>
        <p:spPr>
          <a:xfrm>
            <a:off x="323528" y="980728"/>
            <a:ext cx="8568952" cy="4445000"/>
          </a:xfrm>
        </p:spPr>
        <p:txBody>
          <a:bodyPr/>
          <a:lstStyle/>
          <a:p>
            <a:r>
              <a:rPr lang="zh-CN" altLang="zh-CN" sz="2500" dirty="0" smtClean="0"/>
              <a:t>“存货”项目，反映民间非营利组织在日常业务活动中持有以备出售或捐赠的，或者为了出售或捐赠仍处在生产过程中的，或者将在生产、提供服务或日常管理过程中耗用的</a:t>
            </a:r>
            <a:r>
              <a:rPr lang="zh-CN" altLang="zh-CN" sz="2500" dirty="0" smtClean="0">
                <a:solidFill>
                  <a:srgbClr val="FF0000"/>
                </a:solidFill>
              </a:rPr>
              <a:t>材料、物资、商品</a:t>
            </a:r>
            <a:r>
              <a:rPr lang="zh-CN" altLang="zh-CN" sz="2500" dirty="0" smtClean="0"/>
              <a:t>等。本项目应当根据</a:t>
            </a:r>
            <a:r>
              <a:rPr lang="zh-CN" altLang="zh-CN" sz="2500" dirty="0" smtClean="0">
                <a:solidFill>
                  <a:srgbClr val="FF0000"/>
                </a:solidFill>
              </a:rPr>
              <a:t>“存货”科目的期末余额，减去“存货跌价准备”</a:t>
            </a:r>
            <a:r>
              <a:rPr lang="zh-CN" altLang="zh-CN" sz="2500" dirty="0" smtClean="0">
                <a:solidFill>
                  <a:srgbClr val="0000FF"/>
                </a:solidFill>
              </a:rPr>
              <a:t>科目的期末余额后的金额</a:t>
            </a:r>
            <a:r>
              <a:rPr lang="zh-CN" altLang="zh-CN" sz="2500" dirty="0" smtClean="0"/>
              <a:t>填列。</a:t>
            </a:r>
            <a:endParaRPr lang="en-US" altLang="zh-CN" sz="2500" dirty="0" smtClean="0"/>
          </a:p>
          <a:p>
            <a:pPr eaLnBrk="1" hangingPunct="1"/>
            <a:r>
              <a:rPr lang="zh-CN" altLang="en-US" sz="2500" dirty="0" smtClean="0"/>
              <a:t>存货科目：核算民间非营利组织在日常业务活动中持有以备出售或捐赠的，或者为了出售或捐赠仍处在生产过程中的，或者将在生产、提供服务或日常管理过程中耗用的材料、物资、商品等，包括</a:t>
            </a:r>
            <a:r>
              <a:rPr lang="zh-CN" altLang="en-US" sz="2500" dirty="0" smtClean="0">
                <a:solidFill>
                  <a:srgbClr val="FF0000"/>
                </a:solidFill>
              </a:rPr>
              <a:t>材料、库存商品、委托加工材料，以及达不到固定资产标准的工具、器具（低值易耗品）</a:t>
            </a:r>
            <a:r>
              <a:rPr lang="zh-CN" altLang="en-US" sz="2500" dirty="0" smtClean="0">
                <a:solidFill>
                  <a:srgbClr val="0000FF"/>
                </a:solidFill>
              </a:rPr>
              <a:t>等。</a:t>
            </a:r>
          </a:p>
          <a:p>
            <a:pPr eaLnBrk="1" hangingPunct="1"/>
            <a:r>
              <a:rPr lang="zh-CN" altLang="en-US" sz="2500" dirty="0" smtClean="0"/>
              <a:t>本科目应当按照</a:t>
            </a:r>
            <a:r>
              <a:rPr lang="zh-CN" altLang="en-US" sz="2500" dirty="0" smtClean="0">
                <a:solidFill>
                  <a:srgbClr val="FF0000"/>
                </a:solidFill>
              </a:rPr>
              <a:t>存货的种类和存在形式</a:t>
            </a:r>
            <a:r>
              <a:rPr lang="zh-CN" altLang="en-US" sz="2500" dirty="0" smtClean="0"/>
              <a:t>设置明细账进行明细核算。</a:t>
            </a:r>
          </a:p>
          <a:p>
            <a:endParaRPr lang="en-US" altLang="zh-CN" sz="2500" dirty="0" smtClean="0"/>
          </a:p>
          <a:p>
            <a:endParaRPr lang="zh-CN" altLang="en-US" sz="2500" dirty="0" smtClean="0"/>
          </a:p>
        </p:txBody>
      </p:sp>
    </p:spTree>
    <p:extLst>
      <p:ext uri="{BB962C8B-B14F-4D97-AF65-F5344CB8AC3E}">
        <p14:creationId xmlns:p14="http://schemas.microsoft.com/office/powerpoint/2010/main" val="124538052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79512" y="1268412"/>
            <a:ext cx="8712968" cy="4896891"/>
          </a:xfrm>
        </p:spPr>
        <p:txBody>
          <a:bodyPr/>
          <a:lstStyle/>
          <a:p>
            <a:r>
              <a:rPr lang="zh-CN" altLang="en-US" dirty="0" smtClean="0"/>
              <a:t>等级评估对财务相关的要求（列举）</a:t>
            </a:r>
            <a:endParaRPr lang="en-US" altLang="zh-CN" dirty="0" smtClean="0"/>
          </a:p>
          <a:p>
            <a:pPr marL="0" indent="0">
              <a:buNone/>
            </a:pPr>
            <a:r>
              <a:rPr lang="zh-CN" altLang="zh-CN" dirty="0"/>
              <a:t>开设</a:t>
            </a:r>
            <a:r>
              <a:rPr lang="zh-CN" altLang="zh-CN" dirty="0">
                <a:solidFill>
                  <a:srgbClr val="FF0000"/>
                </a:solidFill>
              </a:rPr>
              <a:t>独立</a:t>
            </a:r>
            <a:r>
              <a:rPr lang="zh-CN" altLang="zh-CN" dirty="0"/>
              <a:t>的银行</a:t>
            </a:r>
            <a:r>
              <a:rPr lang="zh-CN" altLang="zh-CN" dirty="0" smtClean="0"/>
              <a:t>账户</a:t>
            </a:r>
            <a:endParaRPr lang="en-US" altLang="zh-CN" dirty="0" smtClean="0"/>
          </a:p>
          <a:p>
            <a:pPr marL="0" indent="0">
              <a:buNone/>
            </a:pPr>
            <a:r>
              <a:rPr lang="zh-CN" altLang="zh-CN" dirty="0"/>
              <a:t>印章、银行账号、举办者</a:t>
            </a:r>
            <a:r>
              <a:rPr lang="zh-CN" altLang="zh-CN" dirty="0" smtClean="0"/>
              <a:t>变动备案</a:t>
            </a:r>
            <a:endParaRPr lang="en-US" altLang="zh-CN" dirty="0" smtClean="0"/>
          </a:p>
          <a:p>
            <a:pPr marL="0" indent="0">
              <a:buNone/>
            </a:pPr>
            <a:r>
              <a:rPr lang="zh-CN" altLang="zh-CN" dirty="0" smtClean="0"/>
              <a:t>规定</a:t>
            </a:r>
            <a:r>
              <a:rPr lang="zh-CN" altLang="zh-CN" dirty="0"/>
              <a:t>时间内参加</a:t>
            </a:r>
            <a:r>
              <a:rPr lang="zh-CN" altLang="zh-CN" dirty="0" smtClean="0"/>
              <a:t>年检</a:t>
            </a:r>
            <a:r>
              <a:rPr lang="zh-CN" altLang="en-US" dirty="0" smtClean="0"/>
              <a:t>、</a:t>
            </a:r>
            <a:r>
              <a:rPr lang="zh-CN" altLang="zh-CN" dirty="0"/>
              <a:t>年检报告书内容完整详实（含工作总结</a:t>
            </a:r>
            <a:r>
              <a:rPr lang="zh-CN" altLang="zh-CN" dirty="0" smtClean="0"/>
              <a:t>）</a:t>
            </a:r>
            <a:endParaRPr lang="en-US" altLang="zh-CN" dirty="0" smtClean="0"/>
          </a:p>
          <a:p>
            <a:pPr marL="0" indent="0">
              <a:buNone/>
            </a:pPr>
            <a:r>
              <a:rPr lang="zh-CN" altLang="zh-CN" dirty="0"/>
              <a:t>本单位理事、财务</a:t>
            </a:r>
            <a:r>
              <a:rPr lang="zh-CN" altLang="zh-CN" dirty="0" smtClean="0"/>
              <a:t>负责人</a:t>
            </a:r>
            <a:r>
              <a:rPr lang="zh-CN" altLang="en-US" dirty="0" smtClean="0">
                <a:solidFill>
                  <a:srgbClr val="FF0000"/>
                </a:solidFill>
              </a:rPr>
              <a:t>不得</a:t>
            </a:r>
            <a:r>
              <a:rPr lang="zh-CN" altLang="zh-CN" dirty="0" smtClean="0">
                <a:solidFill>
                  <a:srgbClr val="FF0000"/>
                </a:solidFill>
              </a:rPr>
              <a:t>兼任</a:t>
            </a:r>
            <a:r>
              <a:rPr lang="zh-CN" altLang="zh-CN" dirty="0" smtClean="0"/>
              <a:t>监事</a:t>
            </a:r>
            <a:endParaRPr lang="en-US" altLang="zh-CN" dirty="0" smtClean="0"/>
          </a:p>
          <a:p>
            <a:pPr marL="0" indent="0">
              <a:buNone/>
            </a:pPr>
            <a:r>
              <a:rPr lang="zh-CN" altLang="zh-CN" dirty="0"/>
              <a:t>按规定配备专门的财务人员，且会计、出纳</a:t>
            </a:r>
            <a:r>
              <a:rPr lang="zh-CN" altLang="zh-CN" dirty="0" smtClean="0"/>
              <a:t>分设</a:t>
            </a:r>
            <a:endParaRPr lang="en-US" altLang="zh-CN" dirty="0" smtClean="0"/>
          </a:p>
          <a:p>
            <a:pPr marL="0" indent="0">
              <a:buNone/>
            </a:pPr>
            <a:r>
              <a:rPr lang="zh-CN" altLang="zh-CN" dirty="0"/>
              <a:t>遵守和执行《民间非营利组织会计制度》，依据该制度设置会计</a:t>
            </a:r>
            <a:r>
              <a:rPr lang="zh-CN" altLang="zh-CN" dirty="0" smtClean="0"/>
              <a:t>科目</a:t>
            </a:r>
            <a:endParaRPr lang="en-US" altLang="zh-CN" dirty="0" smtClean="0"/>
          </a:p>
          <a:p>
            <a:pPr marL="0" indent="0">
              <a:buNone/>
            </a:pPr>
            <a:r>
              <a:rPr lang="zh-CN" altLang="zh-CN" dirty="0"/>
              <a:t>按要求编制全部会计报表，内容完整、数据真实准确</a:t>
            </a:r>
            <a:endParaRPr lang="en-US" altLang="zh-CN" dirty="0" smtClean="0"/>
          </a:p>
          <a:p>
            <a:pPr marL="0" indent="0">
              <a:buNone/>
            </a:pPr>
            <a:endParaRPr lang="en-US" altLang="zh-CN" dirty="0" smtClean="0"/>
          </a:p>
          <a:p>
            <a:endParaRPr lang="zh-CN" altLang="en-US" dirty="0"/>
          </a:p>
        </p:txBody>
      </p:sp>
      <p:sp>
        <p:nvSpPr>
          <p:cNvPr id="3" name="标题 2"/>
          <p:cNvSpPr>
            <a:spLocks noGrp="1"/>
          </p:cNvSpPr>
          <p:nvPr>
            <p:ph type="title"/>
          </p:nvPr>
        </p:nvSpPr>
        <p:spPr>
          <a:xfrm>
            <a:off x="1249284" y="206195"/>
            <a:ext cx="7894716" cy="609600"/>
          </a:xfrm>
        </p:spPr>
        <p:txBody>
          <a:bodyPr/>
          <a:lstStyle/>
          <a:p>
            <a:r>
              <a:rPr lang="zh-CN" altLang="en-US" sz="3200" dirty="0" smtClean="0"/>
              <a:t>第一部分  民办</a:t>
            </a:r>
            <a:r>
              <a:rPr lang="zh-CN" altLang="en-US" sz="3200" dirty="0"/>
              <a:t>非企业单位财务管理问题</a:t>
            </a:r>
            <a:r>
              <a:rPr lang="en-US" altLang="zh-CN" sz="3200" dirty="0"/>
              <a:t/>
            </a:r>
            <a:br>
              <a:rPr lang="en-US" altLang="zh-CN" sz="3200" dirty="0"/>
            </a:br>
            <a:r>
              <a:rPr lang="zh-CN" altLang="en-US" sz="3200" dirty="0" smtClean="0"/>
              <a:t> </a:t>
            </a:r>
            <a:endParaRPr lang="zh-CN" altLang="en-US" sz="3200" dirty="0"/>
          </a:p>
        </p:txBody>
      </p:sp>
    </p:spTree>
    <p:extLst>
      <p:ext uri="{BB962C8B-B14F-4D97-AF65-F5344CB8AC3E}">
        <p14:creationId xmlns:p14="http://schemas.microsoft.com/office/powerpoint/2010/main" val="860391362"/>
      </p:ext>
    </p:extLst>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zh-CN" altLang="en-US" smtClean="0"/>
              <a:t>存货</a:t>
            </a:r>
          </a:p>
        </p:txBody>
      </p:sp>
      <p:sp>
        <p:nvSpPr>
          <p:cNvPr id="17411" name="Rectangle 3"/>
          <p:cNvSpPr>
            <a:spLocks noGrp="1" noChangeArrowheads="1"/>
          </p:cNvSpPr>
          <p:nvPr>
            <p:ph type="body" idx="1"/>
          </p:nvPr>
        </p:nvSpPr>
        <p:spPr>
          <a:xfrm>
            <a:off x="301625" y="990600"/>
            <a:ext cx="8540750" cy="5867400"/>
          </a:xfrm>
        </p:spPr>
        <p:txBody>
          <a:bodyPr/>
          <a:lstStyle/>
          <a:p>
            <a:pPr eaLnBrk="1" hangingPunct="1">
              <a:lnSpc>
                <a:spcPct val="90000"/>
              </a:lnSpc>
              <a:buFontTx/>
              <a:buNone/>
            </a:pPr>
            <a:r>
              <a:rPr lang="en-US" altLang="zh-CN" dirty="0" smtClean="0"/>
              <a:t>1</a:t>
            </a:r>
            <a:r>
              <a:rPr lang="zh-CN" altLang="en-US" dirty="0" smtClean="0"/>
              <a:t>、存货发出处理：采用个别计价法、先进先出法或者加权平均法，确定发出存货的实际成本 </a:t>
            </a:r>
          </a:p>
          <a:p>
            <a:pPr eaLnBrk="1" hangingPunct="1">
              <a:lnSpc>
                <a:spcPct val="90000"/>
              </a:lnSpc>
              <a:buFontTx/>
              <a:buNone/>
            </a:pPr>
            <a:r>
              <a:rPr lang="zh-CN" altLang="en-US" dirty="0" smtClean="0"/>
              <a:t>（</a:t>
            </a:r>
            <a:r>
              <a:rPr lang="en-US" altLang="zh-CN" dirty="0" smtClean="0"/>
              <a:t>1</a:t>
            </a:r>
            <a:r>
              <a:rPr lang="zh-CN" altLang="en-US" dirty="0" smtClean="0"/>
              <a:t>）业务活动领用：进“管理费用”、“存货－生产成本”等</a:t>
            </a:r>
          </a:p>
          <a:p>
            <a:pPr eaLnBrk="1" hangingPunct="1">
              <a:lnSpc>
                <a:spcPct val="90000"/>
              </a:lnSpc>
              <a:buFontTx/>
              <a:buNone/>
            </a:pPr>
            <a:r>
              <a:rPr lang="zh-CN" altLang="en-US" dirty="0" smtClean="0"/>
              <a:t>（</a:t>
            </a:r>
            <a:r>
              <a:rPr lang="en-US" altLang="zh-CN" dirty="0" smtClean="0"/>
              <a:t>2</a:t>
            </a:r>
            <a:r>
              <a:rPr lang="zh-CN" altLang="en-US" dirty="0" smtClean="0"/>
              <a:t>）对外销售或者捐赠存货：进“业务活动成本”等</a:t>
            </a:r>
          </a:p>
          <a:p>
            <a:pPr eaLnBrk="1" hangingPunct="1">
              <a:lnSpc>
                <a:spcPct val="90000"/>
              </a:lnSpc>
              <a:buFontTx/>
              <a:buNone/>
            </a:pPr>
            <a:r>
              <a:rPr lang="en-US" altLang="zh-CN" dirty="0" smtClean="0"/>
              <a:t>2</a:t>
            </a:r>
            <a:r>
              <a:rPr lang="zh-CN" altLang="en-US" dirty="0" smtClean="0"/>
              <a:t>、存货盘盈</a:t>
            </a:r>
            <a:r>
              <a:rPr lang="en-US" altLang="zh-CN" dirty="0" smtClean="0">
                <a:sym typeface="Wingdings" pitchFamily="2" charset="2"/>
              </a:rPr>
              <a:t> </a:t>
            </a:r>
            <a:r>
              <a:rPr lang="en-US" altLang="zh-CN" dirty="0" smtClean="0"/>
              <a:t>“</a:t>
            </a:r>
            <a:r>
              <a:rPr lang="zh-CN" altLang="en-US" dirty="0" smtClean="0"/>
              <a:t>其他收入”</a:t>
            </a:r>
          </a:p>
          <a:p>
            <a:pPr eaLnBrk="1" hangingPunct="1">
              <a:lnSpc>
                <a:spcPct val="90000"/>
              </a:lnSpc>
              <a:buFontTx/>
              <a:buNone/>
            </a:pPr>
            <a:r>
              <a:rPr lang="zh-CN" altLang="en-US" dirty="0" smtClean="0"/>
              <a:t>   存货</a:t>
            </a:r>
            <a:r>
              <a:rPr lang="zh-CN" altLang="en-US" dirty="0" smtClean="0"/>
              <a:t>盘亏或者毁损</a:t>
            </a:r>
            <a:r>
              <a:rPr lang="en-US" altLang="zh-CN" dirty="0" smtClean="0">
                <a:sym typeface="Wingdings" pitchFamily="2" charset="2"/>
              </a:rPr>
              <a:t> </a:t>
            </a:r>
            <a:r>
              <a:rPr lang="en-US" altLang="zh-CN" dirty="0" smtClean="0"/>
              <a:t>“</a:t>
            </a:r>
            <a:r>
              <a:rPr lang="zh-CN" altLang="en-US" dirty="0" smtClean="0"/>
              <a:t>管理费用”</a:t>
            </a:r>
          </a:p>
        </p:txBody>
      </p:sp>
    </p:spTree>
    <p:extLst>
      <p:ext uri="{BB962C8B-B14F-4D97-AF65-F5344CB8AC3E}">
        <p14:creationId xmlns:p14="http://schemas.microsoft.com/office/powerpoint/2010/main" val="2724700259"/>
      </p:ext>
    </p:extLst>
  </p:cSld>
  <p:clrMapOvr>
    <a:masterClrMapping/>
  </p:clrMapOvr>
  <p:transition spd="med" advTm="3000"/>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zh-CN" altLang="en-US" smtClean="0"/>
              <a:t>待摊费用</a:t>
            </a:r>
          </a:p>
        </p:txBody>
      </p:sp>
      <p:sp>
        <p:nvSpPr>
          <p:cNvPr id="18435" name="Rectangle 3"/>
          <p:cNvSpPr>
            <a:spLocks noGrp="1" noChangeArrowheads="1"/>
          </p:cNvSpPr>
          <p:nvPr>
            <p:ph type="body" idx="1"/>
          </p:nvPr>
        </p:nvSpPr>
        <p:spPr/>
        <p:txBody>
          <a:bodyPr/>
          <a:lstStyle/>
          <a:p>
            <a:pPr algn="l" eaLnBrk="1" hangingPunct="1"/>
            <a:r>
              <a:rPr lang="zh-CN" altLang="zh-CN" sz="2400" dirty="0" smtClean="0"/>
              <a:t>“待摊费用”项目，反映民间非营利组织已经支出，但应当由本期和以后各期分别负担的、分摊期在</a:t>
            </a:r>
            <a:r>
              <a:rPr lang="en-US" altLang="zh-CN" sz="2400" dirty="0" smtClean="0"/>
              <a:t>1</a:t>
            </a:r>
            <a:r>
              <a:rPr lang="zh-CN" altLang="zh-CN" sz="2400" dirty="0" smtClean="0"/>
              <a:t>年以内（含</a:t>
            </a:r>
            <a:r>
              <a:rPr lang="en-US" altLang="zh-CN" sz="2400" dirty="0" smtClean="0"/>
              <a:t>1</a:t>
            </a:r>
            <a:r>
              <a:rPr lang="zh-CN" altLang="zh-CN" sz="2400" dirty="0" smtClean="0"/>
              <a:t>年）的各项费用，如预付保险费、预付租金等。本项目应当根据“待摊费用”科目的期末余额填列。</a:t>
            </a:r>
            <a:endParaRPr lang="en-US" altLang="zh-CN" sz="2600" dirty="0" smtClean="0"/>
          </a:p>
          <a:p>
            <a:pPr algn="l" eaLnBrk="1" hangingPunct="1"/>
            <a:r>
              <a:rPr lang="zh-CN" altLang="zh-CN" sz="2400" dirty="0" smtClean="0"/>
              <a:t>“待摊费用”</a:t>
            </a:r>
            <a:r>
              <a:rPr lang="zh-CN" altLang="en-US" sz="2600" dirty="0" smtClean="0"/>
              <a:t>科目：核算民间非营利组织</a:t>
            </a:r>
            <a:r>
              <a:rPr lang="zh-CN" altLang="en-US" sz="2600" dirty="0" smtClean="0">
                <a:solidFill>
                  <a:srgbClr val="FF0000"/>
                </a:solidFill>
              </a:rPr>
              <a:t>已经支出，</a:t>
            </a:r>
            <a:r>
              <a:rPr lang="zh-CN" altLang="en-US" sz="2600" dirty="0" smtClean="0">
                <a:solidFill>
                  <a:srgbClr val="0000FF"/>
                </a:solidFill>
              </a:rPr>
              <a:t>但</a:t>
            </a:r>
            <a:r>
              <a:rPr lang="zh-CN" altLang="en-US" sz="2600" dirty="0" smtClean="0">
                <a:solidFill>
                  <a:srgbClr val="FF0000"/>
                </a:solidFill>
              </a:rPr>
              <a:t>应当由本期和以后各期分别负担的分摊期在</a:t>
            </a:r>
            <a:r>
              <a:rPr lang="en-US" altLang="zh-CN" sz="2600" dirty="0" smtClean="0">
                <a:solidFill>
                  <a:srgbClr val="FF0000"/>
                </a:solidFill>
              </a:rPr>
              <a:t>1</a:t>
            </a:r>
            <a:r>
              <a:rPr lang="zh-CN" altLang="en-US" sz="2600" dirty="0" smtClean="0">
                <a:solidFill>
                  <a:srgbClr val="FF0000"/>
                </a:solidFill>
              </a:rPr>
              <a:t>年以内（含</a:t>
            </a:r>
            <a:r>
              <a:rPr lang="en-US" altLang="zh-CN" sz="2600" dirty="0" smtClean="0">
                <a:solidFill>
                  <a:srgbClr val="FF0000"/>
                </a:solidFill>
              </a:rPr>
              <a:t>1</a:t>
            </a:r>
            <a:r>
              <a:rPr lang="zh-CN" altLang="en-US" sz="2600" dirty="0" smtClean="0">
                <a:solidFill>
                  <a:srgbClr val="FF0000"/>
                </a:solidFill>
              </a:rPr>
              <a:t>年）的各项费用，如预付保险费、预付租金等</a:t>
            </a:r>
            <a:r>
              <a:rPr lang="zh-CN" altLang="en-US" sz="2600" dirty="0" smtClean="0">
                <a:solidFill>
                  <a:srgbClr val="0000FF"/>
                </a:solidFill>
              </a:rPr>
              <a:t>。</a:t>
            </a:r>
          </a:p>
          <a:p>
            <a:pPr algn="l" eaLnBrk="1" hangingPunct="1"/>
            <a:r>
              <a:rPr lang="zh-CN" altLang="en-US" sz="2600" dirty="0" smtClean="0"/>
              <a:t>发生时：借本科目，贷“现金”、“银行存款”等</a:t>
            </a:r>
          </a:p>
          <a:p>
            <a:pPr algn="l" eaLnBrk="1" hangingPunct="1">
              <a:buFontTx/>
              <a:buNone/>
            </a:pPr>
            <a:r>
              <a:rPr lang="zh-CN" altLang="en-US" sz="2600" dirty="0" smtClean="0"/>
              <a:t>    摊销：借“管理费用”等，贷本科目</a:t>
            </a:r>
          </a:p>
        </p:txBody>
      </p:sp>
    </p:spTree>
    <p:extLst>
      <p:ext uri="{BB962C8B-B14F-4D97-AF65-F5344CB8AC3E}">
        <p14:creationId xmlns:p14="http://schemas.microsoft.com/office/powerpoint/2010/main" val="1560219124"/>
      </p:ext>
    </p:extLst>
  </p:cSld>
  <p:clrMapOvr>
    <a:masterClrMapping/>
  </p:clrMapOvr>
  <p:transition spd="med" advTm="3000"/>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zh-CN" altLang="en-US" smtClean="0"/>
              <a:t>待摊费用举例</a:t>
            </a:r>
          </a:p>
        </p:txBody>
      </p:sp>
      <p:sp>
        <p:nvSpPr>
          <p:cNvPr id="19459" name="Rectangle 3"/>
          <p:cNvSpPr>
            <a:spLocks noGrp="1" noChangeArrowheads="1"/>
          </p:cNvSpPr>
          <p:nvPr>
            <p:ph type="body" idx="1"/>
          </p:nvPr>
        </p:nvSpPr>
        <p:spPr>
          <a:xfrm>
            <a:off x="251520" y="980728"/>
            <a:ext cx="8712968" cy="4824536"/>
          </a:xfrm>
        </p:spPr>
        <p:txBody>
          <a:bodyPr/>
          <a:lstStyle/>
          <a:p>
            <a:pPr algn="l" eaLnBrk="1" hangingPunct="1">
              <a:buFontTx/>
              <a:buNone/>
            </a:pPr>
            <a:r>
              <a:rPr lang="en-US" altLang="zh-CN" sz="2500" dirty="0" smtClean="0"/>
              <a:t>1</a:t>
            </a:r>
            <a:r>
              <a:rPr lang="zh-CN" altLang="en-US" sz="2500" dirty="0" smtClean="0"/>
              <a:t>、某组织</a:t>
            </a:r>
            <a:r>
              <a:rPr lang="en-US" altLang="zh-CN" sz="2500" dirty="0" smtClean="0"/>
              <a:t>2019</a:t>
            </a:r>
            <a:r>
              <a:rPr lang="zh-CN" altLang="en-US" sz="2500" dirty="0" smtClean="0"/>
              <a:t>年</a:t>
            </a:r>
            <a:r>
              <a:rPr lang="en-US" altLang="zh-CN" sz="2500" dirty="0" smtClean="0"/>
              <a:t>7</a:t>
            </a:r>
            <a:r>
              <a:rPr lang="zh-CN" altLang="en-US" sz="2500" dirty="0" smtClean="0"/>
              <a:t>月</a:t>
            </a:r>
            <a:r>
              <a:rPr lang="en-US" altLang="zh-CN" sz="2500" dirty="0" smtClean="0"/>
              <a:t>5</a:t>
            </a:r>
            <a:r>
              <a:rPr lang="zh-CN" altLang="en-US" sz="2500" dirty="0" smtClean="0"/>
              <a:t>日开出转账支票一张，计</a:t>
            </a:r>
            <a:r>
              <a:rPr lang="en-US" altLang="zh-CN" sz="2500" dirty="0" smtClean="0"/>
              <a:t>12000</a:t>
            </a:r>
            <a:r>
              <a:rPr lang="zh-CN" altLang="en-US" sz="2500" dirty="0" smtClean="0"/>
              <a:t>元，用以支付办公室租金，租期</a:t>
            </a:r>
            <a:r>
              <a:rPr lang="en-US" altLang="zh-CN" sz="2500" dirty="0" smtClean="0"/>
              <a:t>2019</a:t>
            </a:r>
            <a:r>
              <a:rPr lang="zh-CN" altLang="en-US" sz="2500" dirty="0" smtClean="0"/>
              <a:t>年</a:t>
            </a:r>
            <a:r>
              <a:rPr lang="en-US" altLang="zh-CN" sz="2500" dirty="0" smtClean="0"/>
              <a:t>7</a:t>
            </a:r>
            <a:r>
              <a:rPr lang="zh-CN" altLang="en-US" sz="2500" dirty="0" smtClean="0"/>
              <a:t>月</a:t>
            </a:r>
            <a:r>
              <a:rPr lang="en-US" altLang="zh-CN" sz="2500" dirty="0" smtClean="0"/>
              <a:t>1</a:t>
            </a:r>
            <a:r>
              <a:rPr lang="zh-CN" altLang="en-US" sz="2500" dirty="0" smtClean="0"/>
              <a:t>日至</a:t>
            </a:r>
            <a:r>
              <a:rPr lang="en-US" altLang="zh-CN" sz="2500" dirty="0" smtClean="0"/>
              <a:t>2020</a:t>
            </a:r>
            <a:r>
              <a:rPr lang="zh-CN" altLang="en-US" sz="2500" dirty="0" smtClean="0"/>
              <a:t>年</a:t>
            </a:r>
            <a:r>
              <a:rPr lang="en-US" altLang="zh-CN" sz="2500" dirty="0" smtClean="0"/>
              <a:t>6</a:t>
            </a:r>
            <a:r>
              <a:rPr lang="zh-CN" altLang="en-US" sz="2500" dirty="0" smtClean="0"/>
              <a:t>月</a:t>
            </a:r>
            <a:r>
              <a:rPr lang="en-US" altLang="zh-CN" sz="2500" dirty="0" smtClean="0"/>
              <a:t>30</a:t>
            </a:r>
            <a:r>
              <a:rPr lang="zh-CN" altLang="en-US" sz="2500" dirty="0" smtClean="0"/>
              <a:t>日。</a:t>
            </a:r>
            <a:br>
              <a:rPr lang="zh-CN" altLang="en-US" sz="2500" dirty="0" smtClean="0"/>
            </a:br>
            <a:r>
              <a:rPr lang="en-US" altLang="zh-CN" sz="2500" dirty="0" smtClean="0"/>
              <a:t>(1)</a:t>
            </a:r>
            <a:r>
              <a:rPr lang="zh-CN" altLang="en-US" sz="2500" dirty="0" smtClean="0"/>
              <a:t>根据转账支票存根和房租费发票，编制会计分录如下： </a:t>
            </a:r>
            <a:br>
              <a:rPr lang="zh-CN" altLang="en-US" sz="2500" dirty="0" smtClean="0"/>
            </a:br>
            <a:r>
              <a:rPr lang="zh-CN" altLang="en-US" sz="2500" dirty="0" smtClean="0"/>
              <a:t>   借：待摊费用 </a:t>
            </a:r>
            <a:r>
              <a:rPr lang="en-US" altLang="zh-CN" sz="2500" dirty="0" smtClean="0"/>
              <a:t>12000 </a:t>
            </a:r>
            <a:br>
              <a:rPr lang="en-US" altLang="zh-CN" sz="2500" dirty="0" smtClean="0"/>
            </a:br>
            <a:r>
              <a:rPr lang="en-US" altLang="zh-CN" sz="2500" dirty="0" smtClean="0"/>
              <a:t>      </a:t>
            </a:r>
            <a:r>
              <a:rPr lang="zh-CN" altLang="en-US" sz="2500" dirty="0" smtClean="0"/>
              <a:t>贷：银行存款 </a:t>
            </a:r>
            <a:r>
              <a:rPr lang="en-US" altLang="zh-CN" sz="2500" dirty="0" smtClean="0"/>
              <a:t>12000 </a:t>
            </a:r>
            <a:br>
              <a:rPr lang="en-US" altLang="zh-CN" sz="2500" dirty="0" smtClean="0"/>
            </a:br>
            <a:r>
              <a:rPr lang="en-US" altLang="zh-CN" sz="2500" dirty="0" smtClean="0"/>
              <a:t>(2)</a:t>
            </a:r>
            <a:r>
              <a:rPr lang="zh-CN" altLang="en-US" sz="2500" dirty="0" smtClean="0"/>
              <a:t>每月摊销房租费。根据待摊费用分配表，编制会计分录如下：</a:t>
            </a:r>
            <a:br>
              <a:rPr lang="zh-CN" altLang="en-US" sz="2500" dirty="0" smtClean="0"/>
            </a:br>
            <a:r>
              <a:rPr lang="zh-CN" altLang="en-US" sz="2500" dirty="0" smtClean="0"/>
              <a:t>    借：管理费用</a:t>
            </a:r>
            <a:r>
              <a:rPr lang="en-US" altLang="zh-CN" sz="2500" dirty="0" smtClean="0"/>
              <a:t>—</a:t>
            </a:r>
            <a:r>
              <a:rPr lang="zh-CN" altLang="en-US" sz="2500" dirty="0" smtClean="0"/>
              <a:t>房租费    </a:t>
            </a:r>
            <a:r>
              <a:rPr lang="en-US" altLang="zh-CN" sz="2500" dirty="0" smtClean="0"/>
              <a:t>1000</a:t>
            </a:r>
            <a:br>
              <a:rPr lang="en-US" altLang="zh-CN" sz="2500" dirty="0" smtClean="0"/>
            </a:br>
            <a:r>
              <a:rPr lang="en-US" altLang="zh-CN" sz="2500" dirty="0" smtClean="0"/>
              <a:t>       </a:t>
            </a:r>
            <a:r>
              <a:rPr lang="zh-CN" altLang="en-US" sz="2500" dirty="0" smtClean="0"/>
              <a:t>贷：待摊费用</a:t>
            </a:r>
            <a:r>
              <a:rPr lang="en-US" altLang="zh-CN" sz="2500" dirty="0" smtClean="0"/>
              <a:t>--</a:t>
            </a:r>
            <a:r>
              <a:rPr lang="zh-CN" altLang="en-US" sz="2500" dirty="0" smtClean="0"/>
              <a:t>房租费     </a:t>
            </a:r>
            <a:r>
              <a:rPr lang="en-US" altLang="zh-CN" sz="2500" dirty="0" smtClean="0"/>
              <a:t>1000</a:t>
            </a:r>
          </a:p>
          <a:p>
            <a:pPr eaLnBrk="1" hangingPunct="1">
              <a:buFontTx/>
              <a:buNone/>
            </a:pPr>
            <a:r>
              <a:rPr lang="zh-CN" altLang="en-US" sz="2500" dirty="0" smtClean="0"/>
              <a:t>至</a:t>
            </a:r>
            <a:r>
              <a:rPr lang="en-US" altLang="zh-CN" sz="2500" dirty="0" smtClean="0"/>
              <a:t>2019</a:t>
            </a:r>
            <a:r>
              <a:rPr lang="zh-CN" altLang="en-US" sz="2500" dirty="0" smtClean="0"/>
              <a:t>年</a:t>
            </a:r>
            <a:r>
              <a:rPr lang="en-US" altLang="zh-CN" sz="2500" dirty="0" smtClean="0"/>
              <a:t>12</a:t>
            </a:r>
            <a:r>
              <a:rPr lang="zh-CN" altLang="en-US" sz="2500" dirty="0" smtClean="0"/>
              <a:t>月</a:t>
            </a:r>
            <a:r>
              <a:rPr lang="en-US" altLang="zh-CN" sz="2500" dirty="0" smtClean="0"/>
              <a:t>31</a:t>
            </a:r>
            <a:r>
              <a:rPr lang="zh-CN" altLang="en-US" sz="2500" dirty="0" smtClean="0"/>
              <a:t>日，待摊费用余额</a:t>
            </a:r>
            <a:r>
              <a:rPr lang="en-US" altLang="zh-CN" sz="2500" dirty="0" smtClean="0"/>
              <a:t>6000</a:t>
            </a:r>
            <a:r>
              <a:rPr lang="zh-CN" altLang="en-US" sz="2500" dirty="0" smtClean="0"/>
              <a:t>元，资产负债表</a:t>
            </a:r>
            <a:r>
              <a:rPr lang="zh-CN" altLang="zh-CN" sz="2500" dirty="0" smtClean="0"/>
              <a:t>“待摊费用”项目</a:t>
            </a:r>
            <a:r>
              <a:rPr lang="zh-CN" altLang="en-US" sz="2500" dirty="0" smtClean="0"/>
              <a:t>期末数填列</a:t>
            </a:r>
            <a:r>
              <a:rPr lang="en-US" altLang="zh-CN" sz="2500" dirty="0" smtClean="0"/>
              <a:t>6000</a:t>
            </a:r>
            <a:r>
              <a:rPr lang="zh-CN" altLang="en-US" sz="2500" dirty="0" smtClean="0"/>
              <a:t>元。</a:t>
            </a:r>
            <a:endParaRPr lang="en-US" altLang="zh-CN" sz="2500" dirty="0" smtClean="0"/>
          </a:p>
        </p:txBody>
      </p:sp>
    </p:spTree>
    <p:extLst>
      <p:ext uri="{BB962C8B-B14F-4D97-AF65-F5344CB8AC3E}">
        <p14:creationId xmlns:p14="http://schemas.microsoft.com/office/powerpoint/2010/main" val="3744903637"/>
      </p:ext>
    </p:extLst>
  </p:cSld>
  <p:clrMapOvr>
    <a:masterClrMapping/>
  </p:clrMapOvr>
  <p:transition spd="med" advTm="3000"/>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标题 1"/>
          <p:cNvSpPr>
            <a:spLocks noGrp="1"/>
          </p:cNvSpPr>
          <p:nvPr>
            <p:ph type="title"/>
          </p:nvPr>
        </p:nvSpPr>
        <p:spPr/>
        <p:txBody>
          <a:bodyPr/>
          <a:lstStyle/>
          <a:p>
            <a:r>
              <a:rPr lang="zh-CN" altLang="zh-CN" sz="2800" dirty="0" smtClean="0"/>
              <a:t>一年内到期的长期债权投资</a:t>
            </a:r>
            <a:r>
              <a:rPr lang="zh-CN" altLang="en-US" sz="2800" dirty="0" smtClean="0"/>
              <a:t>、</a:t>
            </a:r>
            <a:r>
              <a:rPr lang="zh-CN" altLang="zh-CN" sz="2800" dirty="0" smtClean="0"/>
              <a:t>其他流动资产</a:t>
            </a:r>
            <a:endParaRPr lang="zh-CN" altLang="en-US" sz="2800" dirty="0" smtClean="0"/>
          </a:p>
        </p:txBody>
      </p:sp>
      <p:sp>
        <p:nvSpPr>
          <p:cNvPr id="20483" name="内容占位符 2"/>
          <p:cNvSpPr>
            <a:spLocks noGrp="1"/>
          </p:cNvSpPr>
          <p:nvPr>
            <p:ph idx="1"/>
          </p:nvPr>
        </p:nvSpPr>
        <p:spPr/>
        <p:txBody>
          <a:bodyPr/>
          <a:lstStyle/>
          <a:p>
            <a:r>
              <a:rPr lang="zh-CN" altLang="zh-CN" smtClean="0"/>
              <a:t>“一年内到期的长期债权投资”项目，反映民间非营利组织将在</a:t>
            </a:r>
            <a:r>
              <a:rPr lang="en-US" altLang="zh-CN" smtClean="0"/>
              <a:t>1</a:t>
            </a:r>
            <a:r>
              <a:rPr lang="zh-CN" altLang="zh-CN" smtClean="0"/>
              <a:t>年内（含</a:t>
            </a:r>
            <a:r>
              <a:rPr lang="en-US" altLang="zh-CN" smtClean="0"/>
              <a:t>1</a:t>
            </a:r>
            <a:r>
              <a:rPr lang="zh-CN" altLang="zh-CN" smtClean="0"/>
              <a:t>年）到期的长期债权投资。本项目应当根据“长期债权投资”科目的期末余额中将在</a:t>
            </a:r>
            <a:r>
              <a:rPr lang="en-US" altLang="zh-CN" smtClean="0"/>
              <a:t>1</a:t>
            </a:r>
            <a:r>
              <a:rPr lang="zh-CN" altLang="zh-CN" smtClean="0"/>
              <a:t>年内（含</a:t>
            </a:r>
            <a:r>
              <a:rPr lang="en-US" altLang="zh-CN" smtClean="0"/>
              <a:t>1</a:t>
            </a:r>
            <a:r>
              <a:rPr lang="zh-CN" altLang="zh-CN" smtClean="0"/>
              <a:t>年）到期的长期债权投资余额，减去“长期投资减值准备”科目的期末余额中</a:t>
            </a:r>
            <a:r>
              <a:rPr lang="en-US" altLang="zh-CN" smtClean="0"/>
              <a:t>1</a:t>
            </a:r>
            <a:r>
              <a:rPr lang="zh-CN" altLang="zh-CN" smtClean="0"/>
              <a:t>年内（含</a:t>
            </a:r>
            <a:r>
              <a:rPr lang="en-US" altLang="zh-CN" smtClean="0"/>
              <a:t>1</a:t>
            </a:r>
            <a:r>
              <a:rPr lang="zh-CN" altLang="zh-CN" smtClean="0"/>
              <a:t>年）到期的长期债权投资减值准备余额后的金额填列。</a:t>
            </a:r>
          </a:p>
          <a:p>
            <a:r>
              <a:rPr lang="zh-CN" altLang="zh-CN" smtClean="0"/>
              <a:t>“其他流动资产”项目，反映民间非营利组织除以上流动资产项目外的其他流动资产。本项目应当根据有关科目的期末余额分析填列。如果其他流动资产价值较大的，应当在会计报表附注中单独披露其内容和金额。</a:t>
            </a:r>
            <a:endParaRPr lang="zh-CN" altLang="en-US" smtClean="0"/>
          </a:p>
        </p:txBody>
      </p:sp>
    </p:spTree>
    <p:extLst>
      <p:ext uri="{BB962C8B-B14F-4D97-AF65-F5344CB8AC3E}">
        <p14:creationId xmlns:p14="http://schemas.microsoft.com/office/powerpoint/2010/main" val="3227414163"/>
      </p:ext>
    </p:extLst>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标题 1"/>
          <p:cNvSpPr>
            <a:spLocks noGrp="1"/>
          </p:cNvSpPr>
          <p:nvPr>
            <p:ph type="title"/>
          </p:nvPr>
        </p:nvSpPr>
        <p:spPr/>
        <p:txBody>
          <a:bodyPr/>
          <a:lstStyle/>
          <a:p>
            <a:r>
              <a:rPr lang="zh-CN" altLang="en-US" smtClean="0"/>
              <a:t>长期投资填报</a:t>
            </a:r>
          </a:p>
        </p:txBody>
      </p:sp>
      <p:graphicFrame>
        <p:nvGraphicFramePr>
          <p:cNvPr id="4" name="内容占位符 3"/>
          <p:cNvGraphicFramePr>
            <a:graphicFrameLocks noGrp="1"/>
          </p:cNvGraphicFramePr>
          <p:nvPr>
            <p:ph idx="1"/>
          </p:nvPr>
        </p:nvGraphicFramePr>
        <p:xfrm>
          <a:off x="2667000" y="3657600"/>
          <a:ext cx="4114800" cy="1610340"/>
        </p:xfrm>
        <a:graphic>
          <a:graphicData uri="http://schemas.openxmlformats.org/drawingml/2006/table">
            <a:tbl>
              <a:tblPr>
                <a:tableStyleId>{5C22544A-7EE6-4342-B048-85BDC9FD1C3A}</a:tableStyleId>
              </a:tblPr>
              <a:tblGrid>
                <a:gridCol w="4114800"/>
              </a:tblGrid>
              <a:tr h="402431">
                <a:tc>
                  <a:txBody>
                    <a:bodyPr/>
                    <a:lstStyle/>
                    <a:p>
                      <a:pPr algn="l" fontAlgn="b"/>
                      <a:r>
                        <a:rPr lang="zh-CN" altLang="en-US" sz="2600" b="1" u="none" strike="noStrike" dirty="0">
                          <a:effectLst/>
                        </a:rPr>
                        <a:t>长期投资</a:t>
                      </a:r>
                      <a:r>
                        <a:rPr lang="en-US" altLang="zh-CN" sz="2600" b="1" u="none" strike="noStrike" dirty="0">
                          <a:effectLst/>
                        </a:rPr>
                        <a:t>:</a:t>
                      </a:r>
                      <a:endParaRPr lang="zh-CN" altLang="en-US" sz="2600" b="1" i="0" u="none" strike="noStrike" dirty="0">
                        <a:effectLst/>
                        <a:latin typeface="宋体"/>
                      </a:endParaRPr>
                    </a:p>
                  </a:txBody>
                  <a:tcPr marL="6350" marR="6350" marT="6345" marB="0" anchor="b"/>
                </a:tc>
              </a:tr>
              <a:tr h="402431">
                <a:tc>
                  <a:txBody>
                    <a:bodyPr/>
                    <a:lstStyle/>
                    <a:p>
                      <a:pPr algn="l" fontAlgn="b"/>
                      <a:r>
                        <a:rPr lang="zh-CN" altLang="en-US" sz="2600" b="1" u="none" strike="noStrike">
                          <a:effectLst/>
                        </a:rPr>
                        <a:t>长期股权投资</a:t>
                      </a:r>
                      <a:endParaRPr lang="zh-CN" altLang="en-US" sz="2600" b="1" i="0" u="none" strike="noStrike">
                        <a:effectLst/>
                        <a:latin typeface="宋体"/>
                      </a:endParaRPr>
                    </a:p>
                  </a:txBody>
                  <a:tcPr marL="247650" marR="6350" marT="6345" marB="0" anchor="b"/>
                </a:tc>
              </a:tr>
              <a:tr h="402431">
                <a:tc>
                  <a:txBody>
                    <a:bodyPr/>
                    <a:lstStyle/>
                    <a:p>
                      <a:pPr algn="l" fontAlgn="b"/>
                      <a:r>
                        <a:rPr lang="zh-CN" altLang="en-US" sz="2600" b="1" u="none" strike="noStrike" dirty="0">
                          <a:effectLst/>
                        </a:rPr>
                        <a:t>长期债权投资</a:t>
                      </a:r>
                      <a:endParaRPr lang="zh-CN" altLang="en-US" sz="2600" b="1" i="0" u="none" strike="noStrike" dirty="0">
                        <a:effectLst/>
                        <a:latin typeface="宋体"/>
                      </a:endParaRPr>
                    </a:p>
                  </a:txBody>
                  <a:tcPr marL="247650" marR="6350" marT="6345" marB="0" anchor="b"/>
                </a:tc>
              </a:tr>
              <a:tr h="402431">
                <a:tc>
                  <a:txBody>
                    <a:bodyPr/>
                    <a:lstStyle/>
                    <a:p>
                      <a:pPr algn="l" fontAlgn="b"/>
                      <a:r>
                        <a:rPr lang="zh-CN" altLang="en-US" sz="2600" b="1" u="none" strike="noStrike" dirty="0">
                          <a:effectLst/>
                        </a:rPr>
                        <a:t>长期投资合计</a:t>
                      </a:r>
                      <a:endParaRPr lang="zh-CN" altLang="en-US" sz="2600" b="1" i="0" u="none" strike="noStrike" dirty="0">
                        <a:effectLst/>
                        <a:latin typeface="宋体"/>
                      </a:endParaRPr>
                    </a:p>
                  </a:txBody>
                  <a:tcPr marL="990600" marR="6350" marT="6345" marB="0" anchor="b"/>
                </a:tc>
              </a:tr>
            </a:tbl>
          </a:graphicData>
        </a:graphic>
      </p:graphicFrame>
      <p:sp>
        <p:nvSpPr>
          <p:cNvPr id="6" name="矩形 5"/>
          <p:cNvSpPr/>
          <p:nvPr/>
        </p:nvSpPr>
        <p:spPr>
          <a:xfrm>
            <a:off x="152400" y="990600"/>
            <a:ext cx="7924800" cy="461665"/>
          </a:xfrm>
          <a:prstGeom prst="rect">
            <a:avLst/>
          </a:prstGeom>
        </p:spPr>
        <p:txBody>
          <a:bodyPr>
            <a:spAutoFit/>
          </a:bodyPr>
          <a:lstStyle/>
          <a:p>
            <a:pPr>
              <a:defRPr/>
            </a:pPr>
            <a:r>
              <a:rPr lang="zh-CN" altLang="en-US" b="1" i="0" dirty="0">
                <a:solidFill>
                  <a:srgbClr val="0000FF"/>
                </a:solidFill>
                <a:latin typeface="+mn-ea"/>
                <a:ea typeface="+mn-ea"/>
              </a:rPr>
              <a:t>长期投资包括长期股权投资和长期债权投资等。</a:t>
            </a:r>
          </a:p>
        </p:txBody>
      </p:sp>
    </p:spTree>
    <p:extLst>
      <p:ext uri="{BB962C8B-B14F-4D97-AF65-F5344CB8AC3E}">
        <p14:creationId xmlns:p14="http://schemas.microsoft.com/office/powerpoint/2010/main" val="2406659434"/>
      </p:ext>
    </p:extLst>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1"/>
          <p:cNvSpPr>
            <a:spLocks noGrp="1"/>
          </p:cNvSpPr>
          <p:nvPr>
            <p:ph type="title"/>
          </p:nvPr>
        </p:nvSpPr>
        <p:spPr/>
        <p:txBody>
          <a:bodyPr/>
          <a:lstStyle/>
          <a:p>
            <a:r>
              <a:rPr lang="zh-CN" altLang="zh-CN" smtClean="0"/>
              <a:t>长期股权投资</a:t>
            </a:r>
            <a:r>
              <a:rPr lang="zh-CN" altLang="en-US" smtClean="0"/>
              <a:t>、</a:t>
            </a:r>
            <a:r>
              <a:rPr lang="zh-CN" altLang="zh-CN" smtClean="0"/>
              <a:t>长期债权投资</a:t>
            </a:r>
            <a:endParaRPr lang="zh-CN" altLang="en-US" smtClean="0"/>
          </a:p>
        </p:txBody>
      </p:sp>
      <p:sp>
        <p:nvSpPr>
          <p:cNvPr id="22531" name="内容占位符 2"/>
          <p:cNvSpPr>
            <a:spLocks noGrp="1"/>
          </p:cNvSpPr>
          <p:nvPr>
            <p:ph idx="1"/>
          </p:nvPr>
        </p:nvSpPr>
        <p:spPr/>
        <p:txBody>
          <a:bodyPr/>
          <a:lstStyle/>
          <a:p>
            <a:r>
              <a:rPr lang="zh-CN" altLang="zh-CN" dirty="0" smtClean="0"/>
              <a:t>“长期股权投资”项目，反映民间非营利组织不准备在</a:t>
            </a:r>
            <a:r>
              <a:rPr lang="en-US" altLang="zh-CN" dirty="0" smtClean="0"/>
              <a:t>1</a:t>
            </a:r>
            <a:r>
              <a:rPr lang="zh-CN" altLang="zh-CN" dirty="0" smtClean="0"/>
              <a:t>年内（含</a:t>
            </a:r>
            <a:r>
              <a:rPr lang="en-US" altLang="zh-CN" dirty="0" smtClean="0"/>
              <a:t>1</a:t>
            </a:r>
            <a:r>
              <a:rPr lang="zh-CN" altLang="zh-CN" dirty="0" smtClean="0"/>
              <a:t>年）变现的各种股权性质的投资的可收回金额。本项目应当根据“长期股权投资”科目的期末余额，减去“长期投资减值准备”科目的期末余额中长期股权投资减值准备余额后的金额填列。</a:t>
            </a:r>
          </a:p>
          <a:p>
            <a:r>
              <a:rPr lang="zh-CN" altLang="zh-CN" dirty="0" smtClean="0"/>
              <a:t>“长期债权投资”项目，反映民间非营利组织不准备在</a:t>
            </a:r>
            <a:r>
              <a:rPr lang="en-US" altLang="zh-CN" dirty="0" smtClean="0"/>
              <a:t>1</a:t>
            </a:r>
            <a:r>
              <a:rPr lang="zh-CN" altLang="zh-CN" dirty="0" smtClean="0"/>
              <a:t>年内（含</a:t>
            </a:r>
            <a:r>
              <a:rPr lang="en-US" altLang="zh-CN" dirty="0" smtClean="0"/>
              <a:t>1</a:t>
            </a:r>
            <a:r>
              <a:rPr lang="zh-CN" altLang="zh-CN" dirty="0" smtClean="0"/>
              <a:t>年）变现的各种债权性质的投资的可收回金额。本项目应当根据“长期债权投资”科目的期末余额，减去“长期投资减值准备”科目的期末余额中长期债权投资减值准备余额，再减去本表“一年内到期的长期债权投资”项目金额后的金额填列。</a:t>
            </a:r>
            <a:endParaRPr lang="zh-CN" altLang="en-US" dirty="0" smtClean="0"/>
          </a:p>
        </p:txBody>
      </p:sp>
    </p:spTree>
    <p:extLst>
      <p:ext uri="{BB962C8B-B14F-4D97-AF65-F5344CB8AC3E}">
        <p14:creationId xmlns:p14="http://schemas.microsoft.com/office/powerpoint/2010/main" val="1896104348"/>
      </p:ext>
    </p:extLst>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标题 1"/>
          <p:cNvSpPr>
            <a:spLocks noGrp="1"/>
          </p:cNvSpPr>
          <p:nvPr>
            <p:ph type="title"/>
          </p:nvPr>
        </p:nvSpPr>
        <p:spPr/>
        <p:txBody>
          <a:bodyPr/>
          <a:lstStyle/>
          <a:p>
            <a:r>
              <a:rPr lang="zh-CN" altLang="en-US" smtClean="0"/>
              <a:t>固定资产填报</a:t>
            </a:r>
          </a:p>
        </p:txBody>
      </p:sp>
      <p:graphicFrame>
        <p:nvGraphicFramePr>
          <p:cNvPr id="4" name="内容占位符 3"/>
          <p:cNvGraphicFramePr>
            <a:graphicFrameLocks noGrp="1"/>
          </p:cNvGraphicFramePr>
          <p:nvPr>
            <p:ph idx="1"/>
          </p:nvPr>
        </p:nvGraphicFramePr>
        <p:xfrm>
          <a:off x="1981200" y="1143000"/>
          <a:ext cx="5181600" cy="3221040"/>
        </p:xfrm>
        <a:graphic>
          <a:graphicData uri="http://schemas.openxmlformats.org/drawingml/2006/table">
            <a:tbl>
              <a:tblPr>
                <a:tableStyleId>{5C22544A-7EE6-4342-B048-85BDC9FD1C3A}</a:tableStyleId>
              </a:tblPr>
              <a:tblGrid>
                <a:gridCol w="5181600"/>
              </a:tblGrid>
              <a:tr h="402630">
                <a:tc>
                  <a:txBody>
                    <a:bodyPr/>
                    <a:lstStyle/>
                    <a:p>
                      <a:pPr algn="l" fontAlgn="b"/>
                      <a:r>
                        <a:rPr lang="zh-CN" altLang="en-US" sz="2600" b="1" u="none" strike="noStrike" dirty="0">
                          <a:effectLst/>
                        </a:rPr>
                        <a:t>固定资产</a:t>
                      </a:r>
                      <a:r>
                        <a:rPr lang="en-US" altLang="zh-CN" sz="2600" b="1" u="none" strike="noStrike" dirty="0">
                          <a:effectLst/>
                        </a:rPr>
                        <a:t>:</a:t>
                      </a:r>
                      <a:endParaRPr lang="zh-CN" altLang="en-US" sz="2600" b="1" i="0" u="none" strike="noStrike" dirty="0">
                        <a:effectLst/>
                        <a:latin typeface="宋体"/>
                      </a:endParaRPr>
                    </a:p>
                  </a:txBody>
                  <a:tcPr marL="6350" marR="6350" marT="6351" marB="0" anchor="b"/>
                </a:tc>
              </a:tr>
              <a:tr h="402630">
                <a:tc>
                  <a:txBody>
                    <a:bodyPr/>
                    <a:lstStyle/>
                    <a:p>
                      <a:pPr algn="l" fontAlgn="b"/>
                      <a:r>
                        <a:rPr lang="zh-CN" altLang="en-US" sz="2600" b="1" u="none" strike="noStrike">
                          <a:effectLst/>
                        </a:rPr>
                        <a:t>固定资产原价</a:t>
                      </a:r>
                      <a:endParaRPr lang="zh-CN" altLang="en-US" sz="2600" b="1" i="0" u="none" strike="noStrike">
                        <a:effectLst/>
                        <a:latin typeface="宋体"/>
                      </a:endParaRPr>
                    </a:p>
                  </a:txBody>
                  <a:tcPr marL="247650" marR="6350" marT="6351" marB="0" anchor="b"/>
                </a:tc>
              </a:tr>
              <a:tr h="402630">
                <a:tc>
                  <a:txBody>
                    <a:bodyPr/>
                    <a:lstStyle/>
                    <a:p>
                      <a:pPr algn="l" fontAlgn="b"/>
                      <a:r>
                        <a:rPr lang="zh-CN" altLang="en-US" sz="2600" b="1" u="none" strike="noStrike">
                          <a:effectLst/>
                        </a:rPr>
                        <a:t>减</a:t>
                      </a:r>
                      <a:r>
                        <a:rPr lang="en-US" altLang="zh-CN" sz="2600" b="1" u="none" strike="noStrike">
                          <a:effectLst/>
                        </a:rPr>
                        <a:t>:</a:t>
                      </a:r>
                      <a:r>
                        <a:rPr lang="zh-CN" altLang="en-US" sz="2600" b="1" u="none" strike="noStrike">
                          <a:effectLst/>
                        </a:rPr>
                        <a:t>累计折旧</a:t>
                      </a:r>
                      <a:endParaRPr lang="zh-CN" altLang="en-US" sz="2600" b="1" i="0" u="none" strike="noStrike">
                        <a:effectLst/>
                        <a:latin typeface="宋体"/>
                      </a:endParaRPr>
                    </a:p>
                  </a:txBody>
                  <a:tcPr marL="247650" marR="6350" marT="6351" marB="0" anchor="b"/>
                </a:tc>
              </a:tr>
              <a:tr h="402630">
                <a:tc>
                  <a:txBody>
                    <a:bodyPr/>
                    <a:lstStyle/>
                    <a:p>
                      <a:pPr algn="l" fontAlgn="b"/>
                      <a:r>
                        <a:rPr lang="zh-CN" altLang="en-US" sz="2600" b="1" u="none" strike="noStrike">
                          <a:effectLst/>
                        </a:rPr>
                        <a:t>固定资产净值</a:t>
                      </a:r>
                      <a:endParaRPr lang="zh-CN" altLang="en-US" sz="2600" b="1" i="0" u="none" strike="noStrike">
                        <a:effectLst/>
                        <a:latin typeface="宋体"/>
                      </a:endParaRPr>
                    </a:p>
                  </a:txBody>
                  <a:tcPr marL="247650" marR="6350" marT="6351" marB="0" anchor="b"/>
                </a:tc>
              </a:tr>
              <a:tr h="402630">
                <a:tc>
                  <a:txBody>
                    <a:bodyPr/>
                    <a:lstStyle/>
                    <a:p>
                      <a:pPr algn="l" fontAlgn="b"/>
                      <a:r>
                        <a:rPr lang="zh-CN" altLang="en-US" sz="2600" b="1" u="none" strike="noStrike">
                          <a:effectLst/>
                        </a:rPr>
                        <a:t>在建工程</a:t>
                      </a:r>
                      <a:endParaRPr lang="zh-CN" altLang="en-US" sz="2600" b="1" i="0" u="none" strike="noStrike">
                        <a:effectLst/>
                        <a:latin typeface="宋体"/>
                      </a:endParaRPr>
                    </a:p>
                  </a:txBody>
                  <a:tcPr marL="247650" marR="6350" marT="6351" marB="0" anchor="b"/>
                </a:tc>
              </a:tr>
              <a:tr h="402630">
                <a:tc>
                  <a:txBody>
                    <a:bodyPr/>
                    <a:lstStyle/>
                    <a:p>
                      <a:pPr algn="l" fontAlgn="b"/>
                      <a:r>
                        <a:rPr lang="zh-CN" altLang="en-US" sz="2600" b="1" u="none" strike="noStrike">
                          <a:effectLst/>
                        </a:rPr>
                        <a:t>文物文化资产</a:t>
                      </a:r>
                      <a:endParaRPr lang="zh-CN" altLang="en-US" sz="2600" b="1" i="0" u="none" strike="noStrike">
                        <a:effectLst/>
                        <a:latin typeface="宋体"/>
                      </a:endParaRPr>
                    </a:p>
                  </a:txBody>
                  <a:tcPr marL="247650" marR="6350" marT="6351" marB="0" anchor="b"/>
                </a:tc>
              </a:tr>
              <a:tr h="402630">
                <a:tc>
                  <a:txBody>
                    <a:bodyPr/>
                    <a:lstStyle/>
                    <a:p>
                      <a:pPr algn="l" fontAlgn="b"/>
                      <a:r>
                        <a:rPr lang="zh-CN" altLang="en-US" sz="2600" b="1" u="none" strike="noStrike" dirty="0">
                          <a:effectLst/>
                        </a:rPr>
                        <a:t>固定资产清理</a:t>
                      </a:r>
                      <a:endParaRPr lang="zh-CN" altLang="en-US" sz="2600" b="1" i="0" u="none" strike="noStrike" dirty="0">
                        <a:effectLst/>
                        <a:latin typeface="宋体"/>
                      </a:endParaRPr>
                    </a:p>
                  </a:txBody>
                  <a:tcPr marL="247650" marR="6350" marT="6351" marB="0" anchor="b"/>
                </a:tc>
              </a:tr>
              <a:tr h="402630">
                <a:tc>
                  <a:txBody>
                    <a:bodyPr/>
                    <a:lstStyle/>
                    <a:p>
                      <a:pPr algn="l" fontAlgn="b"/>
                      <a:r>
                        <a:rPr lang="zh-CN" altLang="en-US" sz="2600" b="1" u="none" strike="noStrike" dirty="0">
                          <a:effectLst/>
                        </a:rPr>
                        <a:t>固定资产合计</a:t>
                      </a:r>
                      <a:endParaRPr lang="zh-CN" altLang="en-US" sz="2600" b="1" i="0" u="none" strike="noStrike" dirty="0">
                        <a:effectLst/>
                        <a:latin typeface="宋体"/>
                      </a:endParaRPr>
                    </a:p>
                  </a:txBody>
                  <a:tcPr marL="990600" marR="6350" marT="6351" marB="0" anchor="b"/>
                </a:tc>
              </a:tr>
            </a:tbl>
          </a:graphicData>
        </a:graphic>
      </p:graphicFrame>
    </p:spTree>
    <p:extLst>
      <p:ext uri="{BB962C8B-B14F-4D97-AF65-F5344CB8AC3E}">
        <p14:creationId xmlns:p14="http://schemas.microsoft.com/office/powerpoint/2010/main" val="2913960749"/>
      </p:ext>
    </p:extLst>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zh-CN" altLang="en-US" smtClean="0"/>
              <a:t>固定资产</a:t>
            </a:r>
          </a:p>
        </p:txBody>
      </p:sp>
      <p:sp>
        <p:nvSpPr>
          <p:cNvPr id="24579" name="Rectangle 3"/>
          <p:cNvSpPr>
            <a:spLocks noGrp="1" noChangeArrowheads="1"/>
          </p:cNvSpPr>
          <p:nvPr>
            <p:ph type="body" idx="1"/>
          </p:nvPr>
        </p:nvSpPr>
        <p:spPr>
          <a:xfrm>
            <a:off x="120650" y="1066800"/>
            <a:ext cx="8991600" cy="5486400"/>
          </a:xfrm>
        </p:spPr>
        <p:txBody>
          <a:bodyPr/>
          <a:lstStyle/>
          <a:p>
            <a:pPr eaLnBrk="1" hangingPunct="1"/>
            <a:r>
              <a:rPr lang="zh-CN" altLang="zh-CN" sz="2400" dirty="0" smtClean="0"/>
              <a:t>“固定资产”项目，反映民间非营利组织的各项固定资产的账面价值。本项目应当根据“固定资产”科目的期末余额，减去“累计折旧”科目的期末余额后的金额填列。</a:t>
            </a:r>
            <a:endParaRPr lang="en-US" altLang="zh-CN" sz="2500" dirty="0" smtClean="0"/>
          </a:p>
          <a:p>
            <a:pPr eaLnBrk="1" hangingPunct="1"/>
            <a:r>
              <a:rPr lang="zh-CN" altLang="zh-CN" sz="2400" dirty="0" smtClean="0"/>
              <a:t>固定资产</a:t>
            </a:r>
            <a:r>
              <a:rPr lang="zh-CN" altLang="en-US" sz="2500" dirty="0" smtClean="0"/>
              <a:t>科目：核算民间非营利组织固定资产的原价。</a:t>
            </a:r>
            <a:endParaRPr lang="en-US" altLang="zh-CN" sz="2500" dirty="0" smtClean="0"/>
          </a:p>
          <a:p>
            <a:pPr eaLnBrk="1" hangingPunct="1"/>
            <a:r>
              <a:rPr lang="zh-CN" altLang="en-US" sz="2500" dirty="0" smtClean="0"/>
              <a:t>民间非营利组织应当根据固定资产定义，</a:t>
            </a:r>
            <a:r>
              <a:rPr lang="zh-CN" altLang="en-US" sz="2500" dirty="0" smtClean="0">
                <a:solidFill>
                  <a:srgbClr val="FF0000"/>
                </a:solidFill>
              </a:rPr>
              <a:t>结合本组织的具体情况</a:t>
            </a:r>
            <a:r>
              <a:rPr lang="zh-CN" altLang="en-US" sz="2500" dirty="0" smtClean="0">
                <a:solidFill>
                  <a:srgbClr val="0000FF"/>
                </a:solidFill>
              </a:rPr>
              <a:t>，</a:t>
            </a:r>
            <a:r>
              <a:rPr lang="zh-CN" altLang="en-US" sz="2500" dirty="0" smtClean="0"/>
              <a:t>制定适合于本组织的固定资产目录、分类方法、每类或每项固定资产的折旧年限、折旧方法，作为进行固定资产核算的依据。</a:t>
            </a:r>
            <a:endParaRPr lang="en-US" altLang="zh-CN" sz="2500" dirty="0" smtClean="0"/>
          </a:p>
          <a:p>
            <a:pPr eaLnBrk="1" hangingPunct="1"/>
            <a:r>
              <a:rPr lang="zh-CN" altLang="en-US" sz="2500" dirty="0" smtClean="0">
                <a:solidFill>
                  <a:srgbClr val="FF0000"/>
                </a:solidFill>
              </a:rPr>
              <a:t>建立固定资产目录，设置固定资产卡片</a:t>
            </a:r>
            <a:r>
              <a:rPr lang="zh-CN" altLang="en-US" sz="2500" dirty="0" smtClean="0">
                <a:solidFill>
                  <a:srgbClr val="0000FF"/>
                </a:solidFill>
              </a:rPr>
              <a:t>（</a:t>
            </a:r>
            <a:r>
              <a:rPr lang="zh-CN" altLang="en-US" sz="2500" dirty="0" smtClean="0"/>
              <a:t>财会</a:t>
            </a:r>
            <a:r>
              <a:rPr lang="en-US" altLang="zh-CN" sz="2500" dirty="0" smtClean="0"/>
              <a:t>[2004]17</a:t>
            </a:r>
            <a:r>
              <a:rPr lang="zh-CN" altLang="en-US" sz="2500" dirty="0" smtClean="0"/>
              <a:t>号要求），要建立并执行</a:t>
            </a:r>
            <a:r>
              <a:rPr lang="zh-CN" altLang="en-US" sz="2500" dirty="0" smtClean="0">
                <a:solidFill>
                  <a:srgbClr val="FF0000"/>
                </a:solidFill>
              </a:rPr>
              <a:t>资产盘点制度确保账实相符</a:t>
            </a:r>
            <a:r>
              <a:rPr lang="zh-CN" altLang="en-US" sz="2500" dirty="0" smtClean="0"/>
              <a:t>，及时反映资产损益。</a:t>
            </a:r>
            <a:endParaRPr lang="zh-CN" altLang="en-US" sz="2500" dirty="0" smtClean="0">
              <a:solidFill>
                <a:srgbClr val="0000FF"/>
              </a:solidFill>
            </a:endParaRPr>
          </a:p>
        </p:txBody>
      </p:sp>
    </p:spTree>
    <p:extLst>
      <p:ext uri="{BB962C8B-B14F-4D97-AF65-F5344CB8AC3E}">
        <p14:creationId xmlns:p14="http://schemas.microsoft.com/office/powerpoint/2010/main" val="1742265755"/>
      </p:ext>
    </p:extLst>
  </p:cSld>
  <p:clrMapOvr>
    <a:masterClrMapping/>
  </p:clrMapOvr>
  <p:transition spd="med" advTm="3000"/>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zh-CN" altLang="en-US" smtClean="0"/>
              <a:t>固定资产后续支出</a:t>
            </a:r>
          </a:p>
        </p:txBody>
      </p:sp>
      <p:sp>
        <p:nvSpPr>
          <p:cNvPr id="25603" name="Rectangle 3"/>
          <p:cNvSpPr>
            <a:spLocks noGrp="1" noChangeArrowheads="1"/>
          </p:cNvSpPr>
          <p:nvPr>
            <p:ph type="body" idx="1"/>
          </p:nvPr>
        </p:nvSpPr>
        <p:spPr/>
        <p:txBody>
          <a:bodyPr/>
          <a:lstStyle/>
          <a:p>
            <a:pPr eaLnBrk="1" hangingPunct="1">
              <a:buFontTx/>
              <a:buNone/>
            </a:pPr>
            <a:r>
              <a:rPr lang="zh-CN" altLang="en-US" dirty="0" smtClean="0"/>
              <a:t>固定资产后续支出</a:t>
            </a:r>
            <a:endParaRPr lang="en-US" altLang="zh-CN" dirty="0" smtClean="0"/>
          </a:p>
          <a:p>
            <a:pPr eaLnBrk="1" hangingPunct="1">
              <a:buFontTx/>
              <a:buNone/>
            </a:pPr>
            <a:r>
              <a:rPr lang="zh-CN" altLang="en-US" dirty="0" smtClean="0">
                <a:solidFill>
                  <a:srgbClr val="FF0000"/>
                </a:solidFill>
              </a:rPr>
              <a:t>改良支出、改建支出、装修支出资本化，一般的维修支出直接计入当期费用</a:t>
            </a:r>
            <a:endParaRPr lang="en-US" altLang="zh-CN" dirty="0" smtClean="0">
              <a:solidFill>
                <a:srgbClr val="FF0000"/>
              </a:solidFill>
            </a:endParaRPr>
          </a:p>
          <a:p>
            <a:pPr eaLnBrk="1" hangingPunct="1">
              <a:buFontTx/>
              <a:buNone/>
            </a:pPr>
            <a:r>
              <a:rPr lang="zh-CN" altLang="en-US" dirty="0" smtClean="0"/>
              <a:t>固定资产盘盈</a:t>
            </a:r>
            <a:r>
              <a:rPr lang="en-US" altLang="zh-CN" dirty="0" smtClean="0">
                <a:sym typeface="Wingdings" pitchFamily="2" charset="2"/>
              </a:rPr>
              <a:t> </a:t>
            </a:r>
            <a:r>
              <a:rPr lang="en-US" altLang="zh-CN" dirty="0" smtClean="0"/>
              <a:t>“</a:t>
            </a:r>
            <a:r>
              <a:rPr lang="zh-CN" altLang="en-US" dirty="0" smtClean="0"/>
              <a:t>其他收入”</a:t>
            </a:r>
          </a:p>
          <a:p>
            <a:pPr eaLnBrk="1" hangingPunct="1">
              <a:buFontTx/>
              <a:buNone/>
            </a:pPr>
            <a:r>
              <a:rPr lang="zh-CN" altLang="en-US" dirty="0" smtClean="0"/>
              <a:t>固定资产盘亏</a:t>
            </a:r>
            <a:r>
              <a:rPr lang="en-US" altLang="zh-CN" dirty="0" smtClean="0">
                <a:sym typeface="Wingdings" pitchFamily="2" charset="2"/>
              </a:rPr>
              <a:t> </a:t>
            </a:r>
            <a:r>
              <a:rPr lang="en-US" altLang="zh-CN" dirty="0" smtClean="0"/>
              <a:t>“</a:t>
            </a:r>
            <a:r>
              <a:rPr lang="zh-CN" altLang="en-US" dirty="0" smtClean="0"/>
              <a:t>管理费用”</a:t>
            </a:r>
            <a:endParaRPr lang="en-US" altLang="zh-CN" dirty="0" smtClean="0">
              <a:solidFill>
                <a:srgbClr val="0000FF"/>
              </a:solidFill>
            </a:endParaRPr>
          </a:p>
          <a:p>
            <a:pPr eaLnBrk="1" hangingPunct="1">
              <a:buFontTx/>
              <a:buNone/>
            </a:pPr>
            <a:endParaRPr lang="zh-CN" altLang="en-US" dirty="0" smtClean="0">
              <a:solidFill>
                <a:srgbClr val="0000FF"/>
              </a:solidFill>
            </a:endParaRPr>
          </a:p>
        </p:txBody>
      </p:sp>
    </p:spTree>
    <p:extLst>
      <p:ext uri="{BB962C8B-B14F-4D97-AF65-F5344CB8AC3E}">
        <p14:creationId xmlns:p14="http://schemas.microsoft.com/office/powerpoint/2010/main" val="3652763889"/>
      </p:ext>
    </p:extLst>
  </p:cSld>
  <p:clrMapOvr>
    <a:masterClrMapping/>
  </p:clrMapOvr>
  <p:transition spd="med" advTm="3000"/>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331640" y="31898"/>
            <a:ext cx="7632848" cy="914400"/>
          </a:xfrm>
        </p:spPr>
        <p:txBody>
          <a:bodyPr/>
          <a:lstStyle/>
          <a:p>
            <a:pPr eaLnBrk="1" hangingPunct="1"/>
            <a:r>
              <a:rPr lang="zh-CN" altLang="en-US" dirty="0" smtClean="0"/>
              <a:t>累计折旧</a:t>
            </a:r>
          </a:p>
        </p:txBody>
      </p:sp>
      <p:sp>
        <p:nvSpPr>
          <p:cNvPr id="26627" name="Rectangle 3"/>
          <p:cNvSpPr>
            <a:spLocks noGrp="1" noChangeArrowheads="1"/>
          </p:cNvSpPr>
          <p:nvPr>
            <p:ph type="body" idx="1"/>
          </p:nvPr>
        </p:nvSpPr>
        <p:spPr>
          <a:xfrm>
            <a:off x="0" y="914400"/>
            <a:ext cx="9144000" cy="5486400"/>
          </a:xfrm>
        </p:spPr>
        <p:txBody>
          <a:bodyPr/>
          <a:lstStyle/>
          <a:p>
            <a:pPr eaLnBrk="1" hangingPunct="1"/>
            <a:r>
              <a:rPr lang="zh-CN" altLang="en-US" sz="2400" dirty="0" smtClean="0"/>
              <a:t>累计折旧科目：核算民间非营利组织固定资产的累计折旧。</a:t>
            </a:r>
          </a:p>
          <a:p>
            <a:pPr eaLnBrk="1" hangingPunct="1"/>
            <a:r>
              <a:rPr lang="zh-CN" altLang="en-US" sz="2400" dirty="0" smtClean="0">
                <a:solidFill>
                  <a:srgbClr val="FF0000"/>
                </a:solidFill>
              </a:rPr>
              <a:t>民间非营利组织应当对固定资产计提折旧，在固定资产的预计使用寿命内系统地分摊固定资产的成本。但是，用于展览、教育或研究等目的的历史文物、艺术品以及其他具有文化或者历史价值并作长期永久保存的典藏等，不计提折旧。 </a:t>
            </a:r>
          </a:p>
          <a:p>
            <a:pPr eaLnBrk="1" hangingPunct="1">
              <a:buFontTx/>
              <a:buNone/>
            </a:pPr>
            <a:r>
              <a:rPr lang="zh-CN" altLang="en-US" sz="2400" dirty="0" smtClean="0"/>
              <a:t>  折旧范围：应当按月提取折旧，当月增加的固定资产，当月不提折旧，从下月起计提折旧；当月减少的固定资产，当月照提折旧，从下月起不提折旧</a:t>
            </a:r>
            <a:r>
              <a:rPr lang="zh-CN" altLang="en-US" sz="2400" dirty="0" smtClean="0">
                <a:solidFill>
                  <a:srgbClr val="FF0000"/>
                </a:solidFill>
              </a:rPr>
              <a:t>。 提足折旧后的固定资产不管是否继续使用，均不再提取。</a:t>
            </a:r>
            <a:r>
              <a:rPr lang="zh-CN" altLang="en-US" sz="2400" dirty="0" smtClean="0"/>
              <a:t>提前报废的固定资产，也不再补提折旧。</a:t>
            </a:r>
          </a:p>
        </p:txBody>
      </p:sp>
    </p:spTree>
    <p:extLst>
      <p:ext uri="{BB962C8B-B14F-4D97-AF65-F5344CB8AC3E}">
        <p14:creationId xmlns:p14="http://schemas.microsoft.com/office/powerpoint/2010/main" val="4245402507"/>
      </p:ext>
    </p:extLst>
  </p:cSld>
  <p:clrMapOvr>
    <a:masterClrMapping/>
  </p:clrMapOvr>
  <p:transition spd="med" advTm="3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79512" y="1268412"/>
            <a:ext cx="8712968" cy="4896891"/>
          </a:xfrm>
        </p:spPr>
        <p:txBody>
          <a:bodyPr/>
          <a:lstStyle/>
          <a:p>
            <a:r>
              <a:rPr lang="zh-CN" altLang="en-US" dirty="0" smtClean="0"/>
              <a:t>等级评估对财务相关的要求（列举）</a:t>
            </a:r>
            <a:r>
              <a:rPr lang="en-US" altLang="zh-CN" dirty="0" smtClean="0"/>
              <a:t>-</a:t>
            </a:r>
            <a:r>
              <a:rPr lang="zh-CN" altLang="en-US" dirty="0" smtClean="0"/>
              <a:t>续</a:t>
            </a:r>
            <a:endParaRPr lang="en-US" altLang="zh-CN" dirty="0" smtClean="0"/>
          </a:p>
          <a:p>
            <a:pPr marL="0" indent="0">
              <a:buNone/>
            </a:pPr>
            <a:r>
              <a:rPr lang="zh-CN" altLang="zh-CN" dirty="0"/>
              <a:t>财务处理和会计核算</a:t>
            </a:r>
            <a:r>
              <a:rPr lang="zh-CN" altLang="zh-CN" dirty="0">
                <a:solidFill>
                  <a:srgbClr val="FF0000"/>
                </a:solidFill>
              </a:rPr>
              <a:t>合规</a:t>
            </a:r>
            <a:r>
              <a:rPr lang="zh-CN" altLang="zh-CN" dirty="0"/>
              <a:t>，无明显问题或</a:t>
            </a:r>
            <a:r>
              <a:rPr lang="zh-CN" altLang="zh-CN" dirty="0" smtClean="0"/>
              <a:t>不足</a:t>
            </a:r>
            <a:endParaRPr lang="en-US" altLang="zh-CN" dirty="0" smtClean="0"/>
          </a:p>
          <a:p>
            <a:pPr marL="0" indent="0">
              <a:buNone/>
            </a:pPr>
            <a:r>
              <a:rPr lang="zh-CN" altLang="zh-CN" dirty="0"/>
              <a:t>会计档案齐全、凭证、账本、报表等会计资料装订整齐，管理</a:t>
            </a:r>
            <a:r>
              <a:rPr lang="zh-CN" altLang="zh-CN" dirty="0" smtClean="0"/>
              <a:t>规范</a:t>
            </a:r>
            <a:endParaRPr lang="en-US" altLang="zh-CN" dirty="0" smtClean="0"/>
          </a:p>
          <a:p>
            <a:pPr marL="0" indent="0">
              <a:buNone/>
            </a:pPr>
            <a:r>
              <a:rPr lang="zh-CN" altLang="zh-CN" dirty="0">
                <a:solidFill>
                  <a:srgbClr val="FF0000"/>
                </a:solidFill>
              </a:rPr>
              <a:t>经费来源和资金使用符合</a:t>
            </a:r>
            <a:r>
              <a:rPr lang="zh-CN" altLang="zh-CN" dirty="0"/>
              <a:t>政策法规和章程</a:t>
            </a:r>
            <a:r>
              <a:rPr lang="zh-CN" altLang="zh-CN" dirty="0" smtClean="0"/>
              <a:t>规定</a:t>
            </a:r>
            <a:endParaRPr lang="en-US" altLang="zh-CN" dirty="0" smtClean="0"/>
          </a:p>
          <a:p>
            <a:pPr marL="0" indent="0">
              <a:buNone/>
            </a:pPr>
            <a:r>
              <a:rPr lang="zh-CN" altLang="zh-CN" dirty="0"/>
              <a:t>制定符合</a:t>
            </a:r>
            <a:r>
              <a:rPr lang="zh-CN" altLang="zh-CN" dirty="0">
                <a:solidFill>
                  <a:srgbClr val="FF0000"/>
                </a:solidFill>
              </a:rPr>
              <a:t>《内部会计控制规范》</a:t>
            </a:r>
            <a:r>
              <a:rPr lang="zh-CN" altLang="zh-CN" dirty="0"/>
              <a:t>和本单位实际情况的</a:t>
            </a:r>
            <a:r>
              <a:rPr lang="zh-CN" altLang="zh-CN" dirty="0">
                <a:solidFill>
                  <a:srgbClr val="FF0000"/>
                </a:solidFill>
              </a:rPr>
              <a:t>财务会计管理制度并有效</a:t>
            </a:r>
            <a:r>
              <a:rPr lang="zh-CN" altLang="zh-CN" dirty="0" smtClean="0">
                <a:solidFill>
                  <a:srgbClr val="FF0000"/>
                </a:solidFill>
              </a:rPr>
              <a:t>执行</a:t>
            </a:r>
            <a:endParaRPr lang="en-US" altLang="zh-CN" dirty="0" smtClean="0">
              <a:solidFill>
                <a:srgbClr val="FF0000"/>
              </a:solidFill>
            </a:endParaRPr>
          </a:p>
          <a:p>
            <a:pPr marL="0" indent="0">
              <a:buNone/>
            </a:pPr>
            <a:r>
              <a:rPr lang="zh-CN" altLang="zh-CN" dirty="0"/>
              <a:t>建立</a:t>
            </a:r>
            <a:r>
              <a:rPr lang="zh-CN" altLang="zh-CN" dirty="0">
                <a:solidFill>
                  <a:srgbClr val="FF0000"/>
                </a:solidFill>
              </a:rPr>
              <a:t>财务审批制度</a:t>
            </a:r>
            <a:r>
              <a:rPr lang="zh-CN" altLang="zh-CN" dirty="0"/>
              <a:t>，各项支出审批符合规定的</a:t>
            </a:r>
            <a:r>
              <a:rPr lang="zh-CN" altLang="zh-CN" dirty="0" smtClean="0"/>
              <a:t>程序</a:t>
            </a:r>
            <a:endParaRPr lang="en-US" altLang="zh-CN" dirty="0" smtClean="0"/>
          </a:p>
          <a:p>
            <a:pPr marL="0" indent="0">
              <a:buNone/>
            </a:pPr>
            <a:r>
              <a:rPr lang="zh-CN" altLang="zh-CN" dirty="0"/>
              <a:t>资产</a:t>
            </a:r>
            <a:r>
              <a:rPr lang="zh-CN" altLang="zh-CN" dirty="0">
                <a:solidFill>
                  <a:srgbClr val="FF0000"/>
                </a:solidFill>
              </a:rPr>
              <a:t>造册管理</a:t>
            </a:r>
            <a:r>
              <a:rPr lang="zh-CN" altLang="zh-CN" dirty="0"/>
              <a:t>，内容清楚，存货管理规范</a:t>
            </a:r>
            <a:r>
              <a:rPr lang="zh-CN" altLang="zh-CN" dirty="0" smtClean="0"/>
              <a:t>合理</a:t>
            </a:r>
            <a:endParaRPr lang="en-US" altLang="zh-CN" dirty="0" smtClean="0"/>
          </a:p>
          <a:p>
            <a:pPr marL="0" indent="0">
              <a:buNone/>
            </a:pPr>
            <a:r>
              <a:rPr lang="zh-CN" altLang="zh-CN" dirty="0"/>
              <a:t>资产使用合理、合法，</a:t>
            </a:r>
            <a:r>
              <a:rPr lang="zh-CN" altLang="zh-CN" dirty="0">
                <a:solidFill>
                  <a:srgbClr val="FF0000"/>
                </a:solidFill>
              </a:rPr>
              <a:t>无侵占、私吞、挪用资产和担保</a:t>
            </a:r>
            <a:r>
              <a:rPr lang="zh-CN" altLang="zh-CN" dirty="0"/>
              <a:t>等行为</a:t>
            </a:r>
            <a:endParaRPr lang="en-US" altLang="zh-CN" dirty="0" smtClean="0"/>
          </a:p>
          <a:p>
            <a:endParaRPr lang="zh-CN" altLang="en-US" dirty="0"/>
          </a:p>
        </p:txBody>
      </p:sp>
      <p:sp>
        <p:nvSpPr>
          <p:cNvPr id="3" name="标题 2"/>
          <p:cNvSpPr>
            <a:spLocks noGrp="1"/>
          </p:cNvSpPr>
          <p:nvPr>
            <p:ph type="title"/>
          </p:nvPr>
        </p:nvSpPr>
        <p:spPr>
          <a:xfrm>
            <a:off x="1249284" y="206195"/>
            <a:ext cx="7894716" cy="609600"/>
          </a:xfrm>
        </p:spPr>
        <p:txBody>
          <a:bodyPr/>
          <a:lstStyle/>
          <a:p>
            <a:r>
              <a:rPr lang="zh-CN" altLang="en-US" sz="3200" dirty="0"/>
              <a:t>等级评估对财务相关的要求（列举）</a:t>
            </a:r>
            <a:r>
              <a:rPr lang="en-US" altLang="zh-CN" sz="3200" dirty="0"/>
              <a:t/>
            </a:r>
            <a:br>
              <a:rPr lang="en-US" altLang="zh-CN" sz="3200" dirty="0"/>
            </a:br>
            <a:r>
              <a:rPr lang="en-US" altLang="zh-CN" sz="3200" dirty="0"/>
              <a:t/>
            </a:r>
            <a:br>
              <a:rPr lang="en-US" altLang="zh-CN" sz="3200" dirty="0"/>
            </a:br>
            <a:r>
              <a:rPr lang="zh-CN" altLang="en-US" sz="3200" dirty="0" smtClean="0"/>
              <a:t> </a:t>
            </a:r>
            <a:endParaRPr lang="zh-CN" altLang="en-US" sz="3200" dirty="0"/>
          </a:p>
        </p:txBody>
      </p:sp>
    </p:spTree>
    <p:extLst>
      <p:ext uri="{BB962C8B-B14F-4D97-AF65-F5344CB8AC3E}">
        <p14:creationId xmlns:p14="http://schemas.microsoft.com/office/powerpoint/2010/main" val="2352885837"/>
      </p:ext>
    </p:extLst>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331640" y="116632"/>
            <a:ext cx="7272808" cy="914400"/>
          </a:xfrm>
        </p:spPr>
        <p:txBody>
          <a:bodyPr/>
          <a:lstStyle/>
          <a:p>
            <a:pPr eaLnBrk="1" hangingPunct="1"/>
            <a:r>
              <a:rPr lang="zh-CN" altLang="en-US" dirty="0" smtClean="0"/>
              <a:t>累计折旧</a:t>
            </a:r>
          </a:p>
        </p:txBody>
      </p:sp>
      <p:sp>
        <p:nvSpPr>
          <p:cNvPr id="27651" name="Rectangle 3"/>
          <p:cNvSpPr>
            <a:spLocks noGrp="1" noChangeArrowheads="1"/>
          </p:cNvSpPr>
          <p:nvPr>
            <p:ph type="body" idx="1"/>
          </p:nvPr>
        </p:nvSpPr>
        <p:spPr>
          <a:xfrm>
            <a:off x="0" y="914400"/>
            <a:ext cx="9144000" cy="5486400"/>
          </a:xfrm>
        </p:spPr>
        <p:txBody>
          <a:bodyPr/>
          <a:lstStyle/>
          <a:p>
            <a:pPr eaLnBrk="1" hangingPunct="1">
              <a:buFontTx/>
              <a:buNone/>
            </a:pPr>
            <a:r>
              <a:rPr lang="zh-CN" altLang="en-US" dirty="0" smtClean="0">
                <a:solidFill>
                  <a:srgbClr val="FF0000"/>
                </a:solidFill>
              </a:rPr>
              <a:t>区分直接用于业务活动的固定资产和用于行政管理的固定资产，折旧分别列入业务活动成本、存货－生产成本及管理费用</a:t>
            </a:r>
            <a:endParaRPr lang="en-US" altLang="zh-CN" dirty="0" smtClean="0">
              <a:solidFill>
                <a:srgbClr val="FF0000"/>
              </a:solidFill>
            </a:endParaRPr>
          </a:p>
          <a:p>
            <a:pPr eaLnBrk="1" hangingPunct="1">
              <a:buFontTx/>
              <a:buNone/>
            </a:pPr>
            <a:r>
              <a:rPr lang="zh-CN" altLang="en-US" dirty="0" smtClean="0"/>
              <a:t>按计提的金额：借：“业务活动成本” ，“存货－生产成本”，“管理费用”等，贷：“累计折旧”</a:t>
            </a:r>
          </a:p>
        </p:txBody>
      </p:sp>
    </p:spTree>
    <p:extLst>
      <p:ext uri="{BB962C8B-B14F-4D97-AF65-F5344CB8AC3E}">
        <p14:creationId xmlns:p14="http://schemas.microsoft.com/office/powerpoint/2010/main" val="66647447"/>
      </p:ext>
    </p:extLst>
  </p:cSld>
  <p:clrMapOvr>
    <a:masterClrMapping/>
  </p:clrMapOvr>
  <p:transition spd="med" advTm="3000"/>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标题 1"/>
          <p:cNvSpPr>
            <a:spLocks noGrp="1"/>
          </p:cNvSpPr>
          <p:nvPr>
            <p:ph type="title"/>
          </p:nvPr>
        </p:nvSpPr>
        <p:spPr/>
        <p:txBody>
          <a:bodyPr/>
          <a:lstStyle/>
          <a:p>
            <a:pPr eaLnBrk="1" hangingPunct="1"/>
            <a:r>
              <a:rPr lang="zh-CN" altLang="zh-CN" smtClean="0"/>
              <a:t>固定资产核算的常见问题</a:t>
            </a:r>
            <a:endParaRPr lang="zh-CN" altLang="en-US" smtClean="0"/>
          </a:p>
        </p:txBody>
      </p:sp>
      <p:sp>
        <p:nvSpPr>
          <p:cNvPr id="28675" name="内容占位符 2"/>
          <p:cNvSpPr>
            <a:spLocks noGrp="1"/>
          </p:cNvSpPr>
          <p:nvPr>
            <p:ph idx="1"/>
          </p:nvPr>
        </p:nvSpPr>
        <p:spPr/>
        <p:txBody>
          <a:bodyPr/>
          <a:lstStyle/>
          <a:p>
            <a:pPr eaLnBrk="1" hangingPunct="1"/>
            <a:r>
              <a:rPr lang="zh-CN" altLang="en-US" dirty="0" smtClean="0"/>
              <a:t>（</a:t>
            </a:r>
            <a:r>
              <a:rPr lang="en-US" altLang="zh-CN" dirty="0" smtClean="0"/>
              <a:t>1</a:t>
            </a:r>
            <a:r>
              <a:rPr lang="zh-CN" altLang="en-US" dirty="0" smtClean="0"/>
              <a:t>）固定资产</a:t>
            </a:r>
            <a:r>
              <a:rPr lang="zh-CN" altLang="en-US" dirty="0" smtClean="0">
                <a:solidFill>
                  <a:srgbClr val="FF0000"/>
                </a:solidFill>
              </a:rPr>
              <a:t>入账不及时或存在未入账的固定资产</a:t>
            </a:r>
            <a:r>
              <a:rPr lang="zh-CN" altLang="en-US" dirty="0" smtClean="0"/>
              <a:t>，如校办校由公办学校或原上级主管部门无偿调入的固定资产未纳入帐内核算，受赠的固定资产未入账或者</a:t>
            </a:r>
            <a:r>
              <a:rPr lang="zh-CN" altLang="en-US" dirty="0" smtClean="0">
                <a:solidFill>
                  <a:srgbClr val="FF0000"/>
                </a:solidFill>
              </a:rPr>
              <a:t>固定资产作为费用报销形成帐外资产</a:t>
            </a:r>
            <a:r>
              <a:rPr lang="zh-CN" altLang="en-US" dirty="0" smtClean="0"/>
              <a:t>。</a:t>
            </a:r>
            <a:r>
              <a:rPr lang="zh-CN" altLang="en-US" dirty="0" smtClean="0">
                <a:solidFill>
                  <a:srgbClr val="FF0000"/>
                </a:solidFill>
              </a:rPr>
              <a:t>或者已使用固定资产仍在在建工程反映未转入固定资产并计提折旧</a:t>
            </a:r>
            <a:r>
              <a:rPr lang="zh-CN" altLang="en-US" dirty="0" smtClean="0"/>
              <a:t>。</a:t>
            </a:r>
            <a:endParaRPr lang="en-US" altLang="zh-CN" dirty="0" smtClean="0"/>
          </a:p>
          <a:p>
            <a:pPr eaLnBrk="1" hangingPunct="1"/>
            <a:r>
              <a:rPr lang="zh-CN" altLang="en-US" dirty="0" smtClean="0"/>
              <a:t>（</a:t>
            </a:r>
            <a:r>
              <a:rPr lang="en-US" altLang="zh-CN" dirty="0" smtClean="0"/>
              <a:t>2</a:t>
            </a:r>
            <a:r>
              <a:rPr lang="zh-CN" altLang="en-US" dirty="0" smtClean="0"/>
              <a:t>）</a:t>
            </a:r>
            <a:r>
              <a:rPr lang="zh-CN" altLang="en-US" dirty="0" smtClean="0">
                <a:solidFill>
                  <a:srgbClr val="FF0000"/>
                </a:solidFill>
              </a:rPr>
              <a:t>未按规定计提折旧</a:t>
            </a:r>
            <a:r>
              <a:rPr lang="zh-CN" altLang="en-US" dirty="0" smtClean="0"/>
              <a:t>：如未提折旧，未按月计提折旧，未按规定自下月起计提折旧，折旧方法、预计可使用年限、预计净残值选取是否合理等等。</a:t>
            </a:r>
            <a:endParaRPr lang="en-US" altLang="zh-CN" dirty="0" smtClean="0"/>
          </a:p>
          <a:p>
            <a:pPr eaLnBrk="1" hangingPunct="1"/>
            <a:r>
              <a:rPr lang="zh-CN" altLang="en-US" dirty="0" smtClean="0"/>
              <a:t>（</a:t>
            </a:r>
            <a:r>
              <a:rPr lang="en-US" altLang="zh-CN" dirty="0" smtClean="0"/>
              <a:t>3</a:t>
            </a:r>
            <a:r>
              <a:rPr lang="zh-CN" altLang="en-US" dirty="0" smtClean="0"/>
              <a:t>）</a:t>
            </a:r>
            <a:r>
              <a:rPr lang="zh-CN" altLang="en-US" dirty="0" smtClean="0">
                <a:solidFill>
                  <a:srgbClr val="FF0000"/>
                </a:solidFill>
              </a:rPr>
              <a:t>未正确区分固定资产与低值易耗品</a:t>
            </a:r>
            <a:r>
              <a:rPr lang="zh-CN" altLang="en-US" dirty="0" smtClean="0"/>
              <a:t>。</a:t>
            </a:r>
          </a:p>
        </p:txBody>
      </p:sp>
    </p:spTree>
    <p:extLst>
      <p:ext uri="{BB962C8B-B14F-4D97-AF65-F5344CB8AC3E}">
        <p14:creationId xmlns:p14="http://schemas.microsoft.com/office/powerpoint/2010/main" val="997207078"/>
      </p:ext>
    </p:extLst>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标题 1"/>
          <p:cNvSpPr>
            <a:spLocks noGrp="1"/>
          </p:cNvSpPr>
          <p:nvPr>
            <p:ph type="title"/>
          </p:nvPr>
        </p:nvSpPr>
        <p:spPr/>
        <p:txBody>
          <a:bodyPr/>
          <a:lstStyle/>
          <a:p>
            <a:r>
              <a:rPr lang="zh-CN" altLang="zh-CN" smtClean="0"/>
              <a:t>在建工程</a:t>
            </a:r>
            <a:endParaRPr lang="zh-CN" altLang="en-US" smtClean="0"/>
          </a:p>
        </p:txBody>
      </p:sp>
      <p:sp>
        <p:nvSpPr>
          <p:cNvPr id="29699" name="内容占位符 2"/>
          <p:cNvSpPr>
            <a:spLocks noGrp="1"/>
          </p:cNvSpPr>
          <p:nvPr>
            <p:ph idx="1"/>
          </p:nvPr>
        </p:nvSpPr>
        <p:spPr/>
        <p:txBody>
          <a:bodyPr/>
          <a:lstStyle/>
          <a:p>
            <a:r>
              <a:rPr lang="zh-CN" altLang="zh-CN" dirty="0" smtClean="0"/>
              <a:t>“在建工程”项目，反映民间非营利组织期末各项未完工程的实际支出，包括交付安装的设备价值、已耗用的材料、工资和费用支出、预付出包工程的价款等。本项目应当根据“在建工程”科目的期末余额填列。</a:t>
            </a:r>
            <a:endParaRPr lang="en-US" altLang="zh-CN" dirty="0" smtClean="0"/>
          </a:p>
          <a:p>
            <a:r>
              <a:rPr lang="zh-CN" altLang="en-US" dirty="0" smtClean="0"/>
              <a:t>借款费用资本化：</a:t>
            </a:r>
            <a:r>
              <a:rPr lang="zh-CN" altLang="zh-CN" dirty="0" smtClean="0"/>
              <a:t>为购建固定资产而发生的</a:t>
            </a:r>
            <a:r>
              <a:rPr lang="zh-CN" altLang="zh-CN" dirty="0" smtClean="0">
                <a:solidFill>
                  <a:srgbClr val="FF0000"/>
                </a:solidFill>
              </a:rPr>
              <a:t>专门借款</a:t>
            </a:r>
            <a:r>
              <a:rPr lang="zh-CN" altLang="zh-CN" dirty="0" smtClean="0"/>
              <a:t>的借款费用，在允许资本化的期间内，按照专门借款的借款费用的实际发生额，借记本科目，贷记“长期借款”等科目。</a:t>
            </a:r>
            <a:r>
              <a:rPr lang="zh-CN" altLang="en-US" dirty="0" smtClean="0">
                <a:solidFill>
                  <a:srgbClr val="FF0000"/>
                </a:solidFill>
              </a:rPr>
              <a:t>对应利息收入冲减在建工程。</a:t>
            </a:r>
          </a:p>
        </p:txBody>
      </p:sp>
    </p:spTree>
    <p:extLst>
      <p:ext uri="{BB962C8B-B14F-4D97-AF65-F5344CB8AC3E}">
        <p14:creationId xmlns:p14="http://schemas.microsoft.com/office/powerpoint/2010/main" val="1731612787"/>
      </p:ext>
    </p:extLst>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标题 1"/>
          <p:cNvSpPr>
            <a:spLocks noGrp="1"/>
          </p:cNvSpPr>
          <p:nvPr>
            <p:ph type="title"/>
          </p:nvPr>
        </p:nvSpPr>
        <p:spPr/>
        <p:txBody>
          <a:bodyPr/>
          <a:lstStyle/>
          <a:p>
            <a:r>
              <a:rPr lang="zh-CN" altLang="zh-CN" smtClean="0"/>
              <a:t>文物文化资产</a:t>
            </a:r>
            <a:endParaRPr lang="zh-CN" altLang="en-US" smtClean="0"/>
          </a:p>
        </p:txBody>
      </p:sp>
      <p:sp>
        <p:nvSpPr>
          <p:cNvPr id="30723" name="内容占位符 2"/>
          <p:cNvSpPr>
            <a:spLocks noGrp="1"/>
          </p:cNvSpPr>
          <p:nvPr>
            <p:ph idx="1"/>
          </p:nvPr>
        </p:nvSpPr>
        <p:spPr/>
        <p:txBody>
          <a:bodyPr/>
          <a:lstStyle/>
          <a:p>
            <a:r>
              <a:rPr lang="zh-CN" altLang="zh-CN" dirty="0" smtClean="0"/>
              <a:t>“文物文化资产”项目，反映民间非营利组织用于展览、教育或研究等目的的历史文物、艺术品以及其他具有文化或者历史价值并作长期或者永久保存的典藏等。本项目应当根据“文物文化资产”科目的期末借方余额填列。</a:t>
            </a:r>
            <a:endParaRPr lang="en-US" altLang="zh-CN" dirty="0" smtClean="0"/>
          </a:p>
          <a:p>
            <a:r>
              <a:rPr lang="zh-CN" altLang="en-US" dirty="0" smtClean="0">
                <a:solidFill>
                  <a:srgbClr val="FF0000"/>
                </a:solidFill>
              </a:rPr>
              <a:t>无需计提折旧</a:t>
            </a:r>
          </a:p>
        </p:txBody>
      </p:sp>
    </p:spTree>
    <p:extLst>
      <p:ext uri="{BB962C8B-B14F-4D97-AF65-F5344CB8AC3E}">
        <p14:creationId xmlns:p14="http://schemas.microsoft.com/office/powerpoint/2010/main" val="958376185"/>
      </p:ext>
    </p:extLst>
  </p:cSld>
  <p:clrMapOvr>
    <a:masterClrMapping/>
  </p:clrMapOvr>
  <p:transition spd="med"/>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46306" name="Rectangle 2"/>
          <p:cNvSpPr>
            <a:spLocks noGrp="1" noChangeArrowheads="1"/>
          </p:cNvSpPr>
          <p:nvPr>
            <p:ph type="title"/>
          </p:nvPr>
        </p:nvSpPr>
        <p:spPr/>
        <p:txBody>
          <a:bodyPr/>
          <a:lstStyle/>
          <a:p>
            <a:pPr eaLnBrk="1" hangingPunct="1"/>
            <a:r>
              <a:rPr lang="zh-CN" altLang="en-US" smtClean="0"/>
              <a:t>固定资产清理</a:t>
            </a:r>
          </a:p>
        </p:txBody>
      </p:sp>
      <p:sp>
        <p:nvSpPr>
          <p:cNvPr id="2146307" name="Rectangle 3"/>
          <p:cNvSpPr>
            <a:spLocks noGrp="1" noRot="1" noChangeArrowheads="1"/>
          </p:cNvSpPr>
          <p:nvPr>
            <p:ph type="body" sz="half" idx="1"/>
          </p:nvPr>
        </p:nvSpPr>
        <p:spPr>
          <a:xfrm>
            <a:off x="0" y="914400"/>
            <a:ext cx="8842375" cy="4876800"/>
          </a:xfrm>
          <a:noFill/>
        </p:spPr>
        <p:txBody>
          <a:bodyPr/>
          <a:lstStyle/>
          <a:p>
            <a:pPr eaLnBrk="1" hangingPunct="1">
              <a:buFontTx/>
              <a:buNone/>
            </a:pPr>
            <a:r>
              <a:rPr lang="zh-CN" altLang="zh-CN" sz="2600" b="1" dirty="0" smtClean="0">
                <a:latin typeface="楷体" panose="02010609060101010101" pitchFamily="49" charset="-122"/>
                <a:ea typeface="楷体" panose="02010609060101010101" pitchFamily="49" charset="-122"/>
              </a:rPr>
              <a:t>“固定资产清理”项目，反映民间非营利组织因</a:t>
            </a:r>
            <a:r>
              <a:rPr lang="zh-CN" altLang="zh-CN" sz="2600" b="1" dirty="0" smtClean="0">
                <a:solidFill>
                  <a:srgbClr val="FF0000"/>
                </a:solidFill>
                <a:latin typeface="楷体" panose="02010609060101010101" pitchFamily="49" charset="-122"/>
                <a:ea typeface="楷体" panose="02010609060101010101" pitchFamily="49" charset="-122"/>
              </a:rPr>
              <a:t>出售、毁损、报废</a:t>
            </a:r>
            <a:r>
              <a:rPr lang="zh-CN" altLang="zh-CN" sz="2600" b="1" dirty="0" smtClean="0">
                <a:latin typeface="楷体" panose="02010609060101010101" pitchFamily="49" charset="-122"/>
                <a:ea typeface="楷体" panose="02010609060101010101" pitchFamily="49" charset="-122"/>
              </a:rPr>
              <a:t>等原因转入清理但</a:t>
            </a:r>
            <a:r>
              <a:rPr lang="zh-CN" altLang="zh-CN" sz="2600" b="1" dirty="0" smtClean="0">
                <a:solidFill>
                  <a:srgbClr val="FF0000"/>
                </a:solidFill>
                <a:latin typeface="楷体" panose="02010609060101010101" pitchFamily="49" charset="-122"/>
                <a:ea typeface="楷体" panose="02010609060101010101" pitchFamily="49" charset="-122"/>
              </a:rPr>
              <a:t>尚未清理完毕</a:t>
            </a:r>
            <a:r>
              <a:rPr lang="zh-CN" altLang="zh-CN" sz="2600" b="1" dirty="0" smtClean="0">
                <a:latin typeface="楷体" panose="02010609060101010101" pitchFamily="49" charset="-122"/>
                <a:ea typeface="楷体" panose="02010609060101010101" pitchFamily="49" charset="-122"/>
              </a:rPr>
              <a:t>的固定资产的账面价值，以及固定资产清理过程中发生的清理费用和变价收入等各项金额的</a:t>
            </a:r>
            <a:r>
              <a:rPr lang="zh-CN" altLang="zh-CN" sz="2600" b="1" dirty="0" smtClean="0">
                <a:solidFill>
                  <a:srgbClr val="0000FF"/>
                </a:solidFill>
                <a:latin typeface="楷体" panose="02010609060101010101" pitchFamily="49" charset="-122"/>
                <a:ea typeface="楷体" panose="02010609060101010101" pitchFamily="49" charset="-122"/>
              </a:rPr>
              <a:t>差额</a:t>
            </a:r>
            <a:r>
              <a:rPr lang="zh-CN" altLang="zh-CN" sz="2600" b="1" dirty="0" smtClean="0">
                <a:latin typeface="楷体" panose="02010609060101010101" pitchFamily="49" charset="-122"/>
                <a:ea typeface="楷体" panose="02010609060101010101" pitchFamily="49" charset="-122"/>
              </a:rPr>
              <a:t>。本项目应当根据“固定资产清理”科目的期末借方余额填列；如果“固定资产清理”科目期末为贷方余额，则</a:t>
            </a:r>
            <a:r>
              <a:rPr lang="zh-CN" altLang="zh-CN" sz="2600" b="1" dirty="0" smtClean="0">
                <a:solidFill>
                  <a:srgbClr val="FF0000"/>
                </a:solidFill>
                <a:latin typeface="楷体" panose="02010609060101010101" pitchFamily="49" charset="-122"/>
                <a:ea typeface="楷体" panose="02010609060101010101" pitchFamily="49" charset="-122"/>
              </a:rPr>
              <a:t>以“－”</a:t>
            </a:r>
            <a:r>
              <a:rPr lang="zh-CN" altLang="zh-CN" sz="2600" b="1" dirty="0" smtClean="0">
                <a:solidFill>
                  <a:srgbClr val="0000FF"/>
                </a:solidFill>
                <a:latin typeface="楷体" panose="02010609060101010101" pitchFamily="49" charset="-122"/>
                <a:ea typeface="楷体" panose="02010609060101010101" pitchFamily="49" charset="-122"/>
              </a:rPr>
              <a:t>号</a:t>
            </a:r>
            <a:r>
              <a:rPr lang="zh-CN" altLang="zh-CN" sz="2600" b="1" dirty="0" smtClean="0">
                <a:latin typeface="楷体" panose="02010609060101010101" pitchFamily="49" charset="-122"/>
                <a:ea typeface="楷体" panose="02010609060101010101" pitchFamily="49" charset="-122"/>
              </a:rPr>
              <a:t>填列。</a:t>
            </a:r>
            <a:endParaRPr lang="en-US" altLang="zh-CN" sz="2600" b="1" dirty="0" smtClean="0">
              <a:latin typeface="楷体" panose="02010609060101010101" pitchFamily="49" charset="-122"/>
              <a:ea typeface="楷体" panose="02010609060101010101" pitchFamily="49" charset="-122"/>
            </a:endParaRPr>
          </a:p>
          <a:p>
            <a:pPr eaLnBrk="1" hangingPunct="1">
              <a:buFontTx/>
              <a:buNone/>
            </a:pPr>
            <a:r>
              <a:rPr lang="zh-CN" altLang="zh-CN" sz="2600" b="1" dirty="0" smtClean="0">
                <a:latin typeface="楷体" panose="02010609060101010101" pitchFamily="49" charset="-122"/>
                <a:ea typeface="楷体" panose="02010609060101010101" pitchFamily="49" charset="-122"/>
              </a:rPr>
              <a:t>固定资产</a:t>
            </a:r>
            <a:r>
              <a:rPr lang="zh-CN" altLang="zh-CN" sz="2600" b="1" dirty="0" smtClean="0">
                <a:latin typeface="楷体" panose="02010609060101010101" pitchFamily="49" charset="-122"/>
                <a:ea typeface="楷体" panose="02010609060101010101" pitchFamily="49" charset="-122"/>
              </a:rPr>
              <a:t>清理</a:t>
            </a:r>
            <a:r>
              <a:rPr lang="zh-CN" altLang="en-US" sz="2600" b="1" dirty="0" smtClean="0">
                <a:latin typeface="楷体" panose="02010609060101010101" pitchFamily="49" charset="-122"/>
                <a:ea typeface="楷体" panose="02010609060101010101" pitchFamily="49" charset="-122"/>
              </a:rPr>
              <a:t>科目：核算因</a:t>
            </a:r>
            <a:r>
              <a:rPr lang="zh-CN" altLang="en-US" sz="2600" b="1" dirty="0" smtClean="0">
                <a:solidFill>
                  <a:srgbClr val="FF0000"/>
                </a:solidFill>
                <a:latin typeface="楷体" panose="02010609060101010101" pitchFamily="49" charset="-122"/>
                <a:ea typeface="楷体" panose="02010609060101010101" pitchFamily="49" charset="-122"/>
              </a:rPr>
              <a:t>出售、报废和毁损或其他处置</a:t>
            </a:r>
            <a:r>
              <a:rPr lang="zh-CN" altLang="en-US" sz="2600" b="1" dirty="0" smtClean="0">
                <a:latin typeface="楷体" panose="02010609060101010101" pitchFamily="49" charset="-122"/>
                <a:ea typeface="楷体" panose="02010609060101010101" pitchFamily="49" charset="-122"/>
              </a:rPr>
              <a:t>等原因转入清理的固定资产价值及在清理过程中发生的清理费用和清理收入等</a:t>
            </a:r>
          </a:p>
          <a:p>
            <a:pPr eaLnBrk="1" hangingPunct="1"/>
            <a:r>
              <a:rPr lang="zh-CN" altLang="en-US" sz="2600" b="1" dirty="0" smtClean="0">
                <a:latin typeface="楷体" panose="02010609060101010101" pitchFamily="49" charset="-122"/>
                <a:ea typeface="楷体" panose="02010609060101010101" pitchFamily="49" charset="-122"/>
              </a:rPr>
              <a:t>清理净收益</a:t>
            </a:r>
            <a:r>
              <a:rPr lang="zh-CN" altLang="en-US" sz="2600" b="1" dirty="0" smtClean="0">
                <a:latin typeface="楷体" panose="02010609060101010101" pitchFamily="49" charset="-122"/>
                <a:ea typeface="楷体" panose="02010609060101010101" pitchFamily="49" charset="-122"/>
                <a:sym typeface="Wingdings" pitchFamily="2" charset="2"/>
              </a:rPr>
              <a:t>“其他收入”</a:t>
            </a:r>
          </a:p>
          <a:p>
            <a:pPr eaLnBrk="1" hangingPunct="1"/>
            <a:r>
              <a:rPr lang="zh-CN" altLang="en-US" sz="2600" b="1" dirty="0" smtClean="0">
                <a:latin typeface="楷体" panose="02010609060101010101" pitchFamily="49" charset="-122"/>
                <a:ea typeface="楷体" panose="02010609060101010101" pitchFamily="49" charset="-122"/>
                <a:sym typeface="Wingdings" pitchFamily="2" charset="2"/>
              </a:rPr>
              <a:t>清理净损失“其他费用”</a:t>
            </a:r>
          </a:p>
          <a:p>
            <a:pPr eaLnBrk="1" hangingPunct="1"/>
            <a:endParaRPr lang="en-US" altLang="zh-CN" sz="2600" i="1" dirty="0" smtClean="0">
              <a:latin typeface="仿宋_GB2312" panose="02010609030101010101" pitchFamily="49" charset="-122"/>
              <a:ea typeface="仿宋_GB2312" panose="02010609030101010101" pitchFamily="49" charset="-122"/>
            </a:endParaRPr>
          </a:p>
        </p:txBody>
      </p:sp>
    </p:spTree>
    <p:extLst>
      <p:ext uri="{BB962C8B-B14F-4D97-AF65-F5344CB8AC3E}">
        <p14:creationId xmlns:p14="http://schemas.microsoft.com/office/powerpoint/2010/main" val="2288207490"/>
      </p:ext>
    </p:extLst>
  </p:cSld>
  <p:clrMapOvr>
    <a:masterClrMapping/>
  </p:clrMapOvr>
  <p:transition advTm="3000">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iterate type="lt">
                                    <p:tmAbs val="75"/>
                                  </p:iterate>
                                  <p:childTnLst>
                                    <p:set>
                                      <p:cBhvr>
                                        <p:cTn id="6" dur="1" fill="hold">
                                          <p:stCondLst>
                                            <p:cond delay="74"/>
                                          </p:stCondLst>
                                        </p:cTn>
                                        <p:tgtEl>
                                          <p:spTgt spid="214630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 presetClass="entr" presetSubtype="4" fill="hold" grpId="0" nodeType="clickEffect">
                                  <p:stCondLst>
                                    <p:cond delay="0"/>
                                  </p:stCondLst>
                                  <p:childTnLst>
                                    <p:set>
                                      <p:cBhvr>
                                        <p:cTn id="10" dur="1" fill="hold">
                                          <p:stCondLst>
                                            <p:cond delay="0"/>
                                          </p:stCondLst>
                                        </p:cTn>
                                        <p:tgtEl>
                                          <p:spTgt spid="2146307">
                                            <p:txEl>
                                              <p:pRg st="0" end="0"/>
                                            </p:txEl>
                                          </p:spTgt>
                                        </p:tgtEl>
                                        <p:attrNameLst>
                                          <p:attrName>style.visibility</p:attrName>
                                        </p:attrNameLst>
                                      </p:cBhvr>
                                      <p:to>
                                        <p:strVal val="visible"/>
                                      </p:to>
                                    </p:set>
                                    <p:animEffect transition="in" filter="slide(fromBottom)">
                                      <p:cBhvr>
                                        <p:cTn id="11" dur="500"/>
                                        <p:tgtEl>
                                          <p:spTgt spid="2146307">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4" fill="hold" grpId="0" nodeType="clickEffect">
                                  <p:stCondLst>
                                    <p:cond delay="0"/>
                                  </p:stCondLst>
                                  <p:childTnLst>
                                    <p:set>
                                      <p:cBhvr>
                                        <p:cTn id="15" dur="1" fill="hold">
                                          <p:stCondLst>
                                            <p:cond delay="0"/>
                                          </p:stCondLst>
                                        </p:cTn>
                                        <p:tgtEl>
                                          <p:spTgt spid="2146307">
                                            <p:txEl>
                                              <p:pRg st="1" end="1"/>
                                            </p:txEl>
                                          </p:spTgt>
                                        </p:tgtEl>
                                        <p:attrNameLst>
                                          <p:attrName>style.visibility</p:attrName>
                                        </p:attrNameLst>
                                      </p:cBhvr>
                                      <p:to>
                                        <p:strVal val="visible"/>
                                      </p:to>
                                    </p:set>
                                    <p:animEffect transition="in" filter="slide(fromBottom)">
                                      <p:cBhvr>
                                        <p:cTn id="16" dur="500"/>
                                        <p:tgtEl>
                                          <p:spTgt spid="2146307">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2146307">
                                            <p:txEl>
                                              <p:pRg st="2" end="2"/>
                                            </p:txEl>
                                          </p:spTgt>
                                        </p:tgtEl>
                                        <p:attrNameLst>
                                          <p:attrName>style.visibility</p:attrName>
                                        </p:attrNameLst>
                                      </p:cBhvr>
                                      <p:to>
                                        <p:strVal val="visible"/>
                                      </p:to>
                                    </p:set>
                                    <p:animEffect transition="in" filter="slide(fromBottom)">
                                      <p:cBhvr>
                                        <p:cTn id="21" dur="500"/>
                                        <p:tgtEl>
                                          <p:spTgt spid="2146307">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2146307">
                                            <p:txEl>
                                              <p:pRg st="3" end="3"/>
                                            </p:txEl>
                                          </p:spTgt>
                                        </p:tgtEl>
                                        <p:attrNameLst>
                                          <p:attrName>style.visibility</p:attrName>
                                        </p:attrNameLst>
                                      </p:cBhvr>
                                      <p:to>
                                        <p:strVal val="visible"/>
                                      </p:to>
                                    </p:set>
                                    <p:animEffect transition="in" filter="slide(fromBottom)">
                                      <p:cBhvr>
                                        <p:cTn id="26" dur="500"/>
                                        <p:tgtEl>
                                          <p:spTgt spid="21463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6306" grpId="0" autoUpdateAnimBg="0"/>
      <p:bldP spid="2146307"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zh-CN" altLang="en-US" smtClean="0"/>
              <a:t>固定资产会计处理举例</a:t>
            </a:r>
          </a:p>
        </p:txBody>
      </p:sp>
      <p:sp>
        <p:nvSpPr>
          <p:cNvPr id="32771" name="Rectangle 3"/>
          <p:cNvSpPr>
            <a:spLocks noGrp="1" noChangeArrowheads="1"/>
          </p:cNvSpPr>
          <p:nvPr>
            <p:ph type="body" idx="1"/>
          </p:nvPr>
        </p:nvSpPr>
        <p:spPr>
          <a:xfrm>
            <a:off x="0" y="980728"/>
            <a:ext cx="8991601" cy="5486400"/>
          </a:xfrm>
        </p:spPr>
        <p:txBody>
          <a:bodyPr/>
          <a:lstStyle/>
          <a:p>
            <a:pPr eaLnBrk="1" hangingPunct="1">
              <a:spcBef>
                <a:spcPts val="200"/>
              </a:spcBef>
              <a:spcAft>
                <a:spcPts val="200"/>
              </a:spcAft>
            </a:pPr>
            <a:r>
              <a:rPr lang="en-US" altLang="zh-CN" sz="2100" dirty="0" smtClean="0"/>
              <a:t>1</a:t>
            </a:r>
            <a:r>
              <a:rPr lang="zh-CN" altLang="en-US" sz="2100" dirty="0" smtClean="0"/>
              <a:t>、某单位购买办公用数码多功能机一台，单位价值</a:t>
            </a:r>
            <a:r>
              <a:rPr lang="en-US" altLang="zh-CN" sz="2100" dirty="0" smtClean="0"/>
              <a:t>25000</a:t>
            </a:r>
            <a:r>
              <a:rPr lang="zh-CN" altLang="en-US" sz="2100" dirty="0" smtClean="0"/>
              <a:t>元，运输费</a:t>
            </a:r>
            <a:r>
              <a:rPr lang="en-US" altLang="zh-CN" sz="2100" dirty="0" smtClean="0"/>
              <a:t>200</a:t>
            </a:r>
            <a:r>
              <a:rPr lang="zh-CN" altLang="en-US" sz="2100" dirty="0" smtClean="0"/>
              <a:t>元，调试费</a:t>
            </a:r>
            <a:r>
              <a:rPr lang="en-US" altLang="zh-CN" sz="2100" dirty="0" smtClean="0"/>
              <a:t>300</a:t>
            </a:r>
            <a:r>
              <a:rPr lang="zh-CN" altLang="en-US" sz="2100" dirty="0" smtClean="0"/>
              <a:t>元。根据供应方、运输方以及调试方等开具的具有法定效力的正式发票和学校相关的验收记录确定原值为</a:t>
            </a:r>
            <a:r>
              <a:rPr lang="en-US" altLang="zh-CN" sz="2100" dirty="0" smtClean="0"/>
              <a:t>25500</a:t>
            </a:r>
            <a:r>
              <a:rPr lang="zh-CN" altLang="en-US" sz="2100" dirty="0" smtClean="0"/>
              <a:t>元。编制会计分录。</a:t>
            </a:r>
          </a:p>
          <a:p>
            <a:pPr eaLnBrk="1" hangingPunct="1">
              <a:spcBef>
                <a:spcPts val="200"/>
              </a:spcBef>
              <a:spcAft>
                <a:spcPts val="200"/>
              </a:spcAft>
            </a:pPr>
            <a:r>
              <a:rPr lang="zh-CN" altLang="en-US" sz="2100" dirty="0" smtClean="0"/>
              <a:t>借：固定资产　　　　</a:t>
            </a:r>
            <a:r>
              <a:rPr lang="en-US" altLang="zh-CN" sz="2100" dirty="0" smtClean="0"/>
              <a:t>25500</a:t>
            </a:r>
          </a:p>
          <a:p>
            <a:pPr eaLnBrk="1" hangingPunct="1">
              <a:spcBef>
                <a:spcPts val="200"/>
              </a:spcBef>
              <a:spcAft>
                <a:spcPts val="200"/>
              </a:spcAft>
            </a:pPr>
            <a:r>
              <a:rPr lang="zh-CN" altLang="en-US" sz="2100" dirty="0" smtClean="0"/>
              <a:t>贷：银行存款（或现金）　</a:t>
            </a:r>
            <a:r>
              <a:rPr lang="en-US" altLang="zh-CN" sz="2100" dirty="0" smtClean="0"/>
              <a:t>25500</a:t>
            </a:r>
          </a:p>
          <a:p>
            <a:pPr eaLnBrk="1" hangingPunct="1">
              <a:spcBef>
                <a:spcPts val="200"/>
              </a:spcBef>
              <a:spcAft>
                <a:spcPts val="200"/>
              </a:spcAft>
            </a:pPr>
            <a:r>
              <a:rPr lang="en-US" altLang="zh-CN" sz="2100" dirty="0" smtClean="0"/>
              <a:t>2</a:t>
            </a:r>
            <a:r>
              <a:rPr lang="zh-CN" altLang="en-US" sz="2100" dirty="0" smtClean="0"/>
              <a:t>、某单位购买需要安装的教学用数控机床一台，买价</a:t>
            </a:r>
            <a:r>
              <a:rPr lang="en-US" altLang="zh-CN" sz="2100" dirty="0" smtClean="0"/>
              <a:t>250000</a:t>
            </a:r>
            <a:r>
              <a:rPr lang="zh-CN" altLang="en-US" sz="2100" dirty="0" smtClean="0"/>
              <a:t>元，包装费</a:t>
            </a:r>
            <a:r>
              <a:rPr lang="en-US" altLang="zh-CN" sz="2100" dirty="0" smtClean="0"/>
              <a:t>10000</a:t>
            </a:r>
            <a:r>
              <a:rPr lang="zh-CN" altLang="en-US" sz="2100" dirty="0" smtClean="0"/>
              <a:t>元，运费及装卸费</a:t>
            </a:r>
            <a:r>
              <a:rPr lang="en-US" altLang="zh-CN" sz="2100" dirty="0" smtClean="0"/>
              <a:t>3000</a:t>
            </a:r>
            <a:r>
              <a:rPr lang="zh-CN" altLang="en-US" sz="2100" dirty="0" smtClean="0"/>
              <a:t>元，安装费及调试费</a:t>
            </a:r>
            <a:r>
              <a:rPr lang="en-US" altLang="zh-CN" sz="2100" dirty="0" smtClean="0"/>
              <a:t>20000</a:t>
            </a:r>
            <a:r>
              <a:rPr lang="zh-CN" altLang="en-US" sz="2100" dirty="0" smtClean="0"/>
              <a:t>元。该项固定资产，安装后经检验合格后投入使用。</a:t>
            </a:r>
          </a:p>
          <a:p>
            <a:pPr eaLnBrk="1" hangingPunct="1">
              <a:spcBef>
                <a:spcPts val="200"/>
              </a:spcBef>
              <a:spcAft>
                <a:spcPts val="200"/>
              </a:spcAft>
            </a:pPr>
            <a:r>
              <a:rPr lang="zh-CN" altLang="en-US" sz="2100" dirty="0" smtClean="0"/>
              <a:t>（</a:t>
            </a:r>
            <a:r>
              <a:rPr lang="en-US" altLang="zh-CN" sz="2100" dirty="0" smtClean="0"/>
              <a:t>1</a:t>
            </a:r>
            <a:r>
              <a:rPr lang="zh-CN" altLang="en-US" sz="2100" dirty="0" smtClean="0"/>
              <a:t>）开出支票支付价款。根据支票存根和供方开具的具有法定效力的正式发票：</a:t>
            </a:r>
          </a:p>
          <a:p>
            <a:pPr eaLnBrk="1" hangingPunct="1">
              <a:spcBef>
                <a:spcPts val="200"/>
              </a:spcBef>
              <a:spcAft>
                <a:spcPts val="200"/>
              </a:spcAft>
            </a:pPr>
            <a:r>
              <a:rPr lang="zh-CN" altLang="en-US" sz="2100" dirty="0" smtClean="0"/>
              <a:t>借：在建工程</a:t>
            </a:r>
            <a:r>
              <a:rPr lang="en-US" altLang="zh-CN" sz="2100" dirty="0" smtClean="0"/>
              <a:t>——×</a:t>
            </a:r>
            <a:r>
              <a:rPr lang="zh-CN" altLang="en-US" sz="2100" dirty="0" smtClean="0"/>
              <a:t>型号数控机床　</a:t>
            </a:r>
            <a:r>
              <a:rPr lang="en-US" altLang="zh-CN" sz="2100" dirty="0" smtClean="0"/>
              <a:t>250000</a:t>
            </a:r>
          </a:p>
          <a:p>
            <a:pPr eaLnBrk="1" hangingPunct="1">
              <a:spcBef>
                <a:spcPts val="200"/>
              </a:spcBef>
              <a:spcAft>
                <a:spcPts val="200"/>
              </a:spcAft>
            </a:pPr>
            <a:r>
              <a:rPr lang="zh-CN" altLang="en-US" sz="2100" dirty="0" smtClean="0"/>
              <a:t>　　贷：银行存款　　　　　　　　　　　</a:t>
            </a:r>
            <a:r>
              <a:rPr lang="en-US" altLang="zh-CN" sz="2100" dirty="0" smtClean="0"/>
              <a:t>250000</a:t>
            </a:r>
          </a:p>
          <a:p>
            <a:pPr eaLnBrk="1" hangingPunct="1">
              <a:spcBef>
                <a:spcPts val="200"/>
              </a:spcBef>
              <a:spcAft>
                <a:spcPts val="200"/>
              </a:spcAft>
            </a:pPr>
            <a:r>
              <a:rPr lang="zh-CN" altLang="en-US" sz="2100" dirty="0" smtClean="0"/>
              <a:t>（</a:t>
            </a:r>
            <a:r>
              <a:rPr lang="en-US" altLang="zh-CN" sz="2100" dirty="0" smtClean="0"/>
              <a:t>2</a:t>
            </a:r>
            <a:r>
              <a:rPr lang="zh-CN" altLang="en-US" sz="2100" dirty="0" smtClean="0"/>
              <a:t>）开出支票支付包装费：</a:t>
            </a:r>
          </a:p>
          <a:p>
            <a:pPr eaLnBrk="1" hangingPunct="1">
              <a:spcBef>
                <a:spcPts val="200"/>
              </a:spcBef>
              <a:spcAft>
                <a:spcPts val="200"/>
              </a:spcAft>
            </a:pPr>
            <a:r>
              <a:rPr lang="zh-CN" altLang="en-US" sz="2100" dirty="0" smtClean="0"/>
              <a:t>借：在建工程</a:t>
            </a:r>
            <a:r>
              <a:rPr lang="en-US" altLang="zh-CN" sz="2100" dirty="0" smtClean="0"/>
              <a:t>——×</a:t>
            </a:r>
            <a:r>
              <a:rPr lang="zh-CN" altLang="en-US" sz="2100" dirty="0" smtClean="0"/>
              <a:t>型号数控机床　</a:t>
            </a:r>
            <a:r>
              <a:rPr lang="en-US" altLang="zh-CN" sz="2100" dirty="0" smtClean="0"/>
              <a:t>10000</a:t>
            </a:r>
          </a:p>
          <a:p>
            <a:pPr eaLnBrk="1" hangingPunct="1">
              <a:spcBef>
                <a:spcPts val="200"/>
              </a:spcBef>
              <a:spcAft>
                <a:spcPts val="200"/>
              </a:spcAft>
            </a:pPr>
            <a:r>
              <a:rPr lang="zh-CN" altLang="en-US" sz="2100" dirty="0" smtClean="0"/>
              <a:t>　　贷：银行存款　　　　　　　　　　</a:t>
            </a:r>
            <a:r>
              <a:rPr lang="en-US" altLang="zh-CN" sz="2100" dirty="0" smtClean="0"/>
              <a:t>10000</a:t>
            </a:r>
          </a:p>
        </p:txBody>
      </p:sp>
    </p:spTree>
    <p:extLst>
      <p:ext uri="{BB962C8B-B14F-4D97-AF65-F5344CB8AC3E}">
        <p14:creationId xmlns:p14="http://schemas.microsoft.com/office/powerpoint/2010/main" val="1175916191"/>
      </p:ext>
    </p:extLst>
  </p:cSld>
  <p:clrMapOvr>
    <a:masterClrMapping/>
  </p:clrMapOvr>
  <p:transition spd="med"/>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zh-CN" altLang="en-US" smtClean="0"/>
              <a:t>固定资产会计处理举例</a:t>
            </a:r>
          </a:p>
        </p:txBody>
      </p:sp>
      <p:sp>
        <p:nvSpPr>
          <p:cNvPr id="33795" name="Rectangle 3"/>
          <p:cNvSpPr>
            <a:spLocks noGrp="1" noChangeArrowheads="1"/>
          </p:cNvSpPr>
          <p:nvPr>
            <p:ph type="body" idx="1"/>
          </p:nvPr>
        </p:nvSpPr>
        <p:spPr>
          <a:xfrm>
            <a:off x="467544" y="980728"/>
            <a:ext cx="8102600" cy="4445000"/>
          </a:xfrm>
        </p:spPr>
        <p:txBody>
          <a:bodyPr/>
          <a:lstStyle/>
          <a:p>
            <a:pPr eaLnBrk="1" hangingPunct="1">
              <a:spcBef>
                <a:spcPts val="200"/>
              </a:spcBef>
              <a:spcAft>
                <a:spcPts val="200"/>
              </a:spcAft>
            </a:pPr>
            <a:r>
              <a:rPr lang="zh-CN" altLang="en-US" sz="2200" dirty="0" smtClean="0"/>
              <a:t>（</a:t>
            </a:r>
            <a:r>
              <a:rPr lang="en-US" altLang="zh-CN" sz="2200" dirty="0" smtClean="0"/>
              <a:t>3</a:t>
            </a:r>
            <a:r>
              <a:rPr lang="zh-CN" altLang="en-US" sz="2200" dirty="0" smtClean="0"/>
              <a:t>）开出支票支付运费和装卸费：　</a:t>
            </a:r>
          </a:p>
          <a:p>
            <a:pPr marL="0" indent="0" eaLnBrk="1" hangingPunct="1">
              <a:spcBef>
                <a:spcPts val="200"/>
              </a:spcBef>
              <a:spcAft>
                <a:spcPts val="200"/>
              </a:spcAft>
              <a:buNone/>
            </a:pPr>
            <a:r>
              <a:rPr lang="zh-CN" altLang="en-US" sz="2200" dirty="0" smtClean="0"/>
              <a:t>借：在建工程</a:t>
            </a:r>
            <a:r>
              <a:rPr lang="en-US" altLang="zh-CN" sz="2200" dirty="0" smtClean="0"/>
              <a:t>——×</a:t>
            </a:r>
            <a:r>
              <a:rPr lang="zh-CN" altLang="en-US" sz="2200" dirty="0" smtClean="0"/>
              <a:t>型号数控机床　</a:t>
            </a:r>
            <a:r>
              <a:rPr lang="en-US" altLang="zh-CN" sz="2200" dirty="0" smtClean="0"/>
              <a:t>3000</a:t>
            </a:r>
          </a:p>
          <a:p>
            <a:pPr marL="0" indent="0" eaLnBrk="1" hangingPunct="1">
              <a:spcBef>
                <a:spcPts val="200"/>
              </a:spcBef>
              <a:spcAft>
                <a:spcPts val="200"/>
              </a:spcAft>
              <a:buNone/>
            </a:pPr>
            <a:r>
              <a:rPr lang="zh-CN" altLang="en-US" sz="2200" dirty="0" smtClean="0"/>
              <a:t>　　贷：银行存款　　　　　　　　　　</a:t>
            </a:r>
            <a:r>
              <a:rPr lang="en-US" altLang="zh-CN" sz="2200" dirty="0" smtClean="0"/>
              <a:t>3000</a:t>
            </a:r>
          </a:p>
          <a:p>
            <a:pPr eaLnBrk="1" hangingPunct="1">
              <a:lnSpc>
                <a:spcPct val="90000"/>
              </a:lnSpc>
              <a:spcBef>
                <a:spcPts val="200"/>
              </a:spcBef>
              <a:spcAft>
                <a:spcPts val="200"/>
              </a:spcAft>
            </a:pPr>
            <a:r>
              <a:rPr lang="zh-CN" altLang="en-US" sz="2200" dirty="0" smtClean="0"/>
              <a:t>（</a:t>
            </a:r>
            <a:r>
              <a:rPr lang="en-US" altLang="zh-CN" sz="2200" dirty="0" smtClean="0"/>
              <a:t>4</a:t>
            </a:r>
            <a:r>
              <a:rPr lang="zh-CN" altLang="en-US" sz="2200" dirty="0" smtClean="0"/>
              <a:t>）支付安装及调试费：</a:t>
            </a:r>
          </a:p>
          <a:p>
            <a:pPr marL="0" indent="0" eaLnBrk="1" hangingPunct="1">
              <a:lnSpc>
                <a:spcPct val="90000"/>
              </a:lnSpc>
              <a:spcBef>
                <a:spcPts val="200"/>
              </a:spcBef>
              <a:spcAft>
                <a:spcPts val="200"/>
              </a:spcAft>
              <a:buNone/>
            </a:pPr>
            <a:r>
              <a:rPr lang="zh-CN" altLang="en-US" sz="2200" dirty="0" smtClean="0"/>
              <a:t>借：在建工程</a:t>
            </a:r>
            <a:r>
              <a:rPr lang="en-US" altLang="zh-CN" sz="2200" dirty="0" smtClean="0"/>
              <a:t>——×</a:t>
            </a:r>
            <a:r>
              <a:rPr lang="zh-CN" altLang="en-US" sz="2200" dirty="0" smtClean="0"/>
              <a:t>型号数控机床　</a:t>
            </a:r>
            <a:r>
              <a:rPr lang="en-US" altLang="zh-CN" sz="2200" dirty="0" smtClean="0"/>
              <a:t>20000</a:t>
            </a:r>
          </a:p>
          <a:p>
            <a:pPr marL="0" indent="0" eaLnBrk="1" hangingPunct="1">
              <a:lnSpc>
                <a:spcPct val="90000"/>
              </a:lnSpc>
              <a:spcBef>
                <a:spcPts val="200"/>
              </a:spcBef>
              <a:spcAft>
                <a:spcPts val="200"/>
              </a:spcAft>
              <a:buNone/>
            </a:pPr>
            <a:r>
              <a:rPr lang="zh-CN" altLang="en-US" sz="2200" dirty="0" smtClean="0"/>
              <a:t>　　贷：银行存款　　　　　　　　　　　　</a:t>
            </a:r>
            <a:r>
              <a:rPr lang="en-US" altLang="zh-CN" sz="2200" dirty="0" smtClean="0"/>
              <a:t>20000</a:t>
            </a:r>
          </a:p>
          <a:p>
            <a:pPr eaLnBrk="1" hangingPunct="1">
              <a:lnSpc>
                <a:spcPct val="90000"/>
              </a:lnSpc>
              <a:spcBef>
                <a:spcPts val="200"/>
              </a:spcBef>
              <a:spcAft>
                <a:spcPts val="200"/>
              </a:spcAft>
            </a:pPr>
            <a:r>
              <a:rPr lang="zh-CN" altLang="en-US" sz="2200" dirty="0" smtClean="0"/>
              <a:t>（</a:t>
            </a:r>
            <a:r>
              <a:rPr lang="en-US" altLang="zh-CN" sz="2200" dirty="0" smtClean="0"/>
              <a:t>5</a:t>
            </a:r>
            <a:r>
              <a:rPr lang="zh-CN" altLang="en-US" sz="2200" dirty="0" smtClean="0"/>
              <a:t>）安装调试完毕，经验收合格，根据验收单：</a:t>
            </a:r>
          </a:p>
          <a:p>
            <a:pPr marL="0" indent="0" eaLnBrk="1" hangingPunct="1">
              <a:lnSpc>
                <a:spcPct val="90000"/>
              </a:lnSpc>
              <a:spcBef>
                <a:spcPts val="200"/>
              </a:spcBef>
              <a:spcAft>
                <a:spcPts val="200"/>
              </a:spcAft>
              <a:buNone/>
            </a:pPr>
            <a:r>
              <a:rPr lang="zh-CN" altLang="en-US" sz="2200" dirty="0" smtClean="0"/>
              <a:t>借：固定资产　　              </a:t>
            </a:r>
            <a:r>
              <a:rPr lang="en-US" altLang="zh-CN" sz="2200" dirty="0" smtClean="0"/>
              <a:t>283000</a:t>
            </a:r>
          </a:p>
          <a:p>
            <a:pPr marL="0" indent="0" eaLnBrk="1" hangingPunct="1">
              <a:lnSpc>
                <a:spcPct val="90000"/>
              </a:lnSpc>
              <a:spcBef>
                <a:spcPts val="200"/>
              </a:spcBef>
              <a:spcAft>
                <a:spcPts val="200"/>
              </a:spcAft>
              <a:buNone/>
            </a:pPr>
            <a:r>
              <a:rPr lang="zh-CN" altLang="en-US" sz="2200" dirty="0" smtClean="0"/>
              <a:t>　　贷：在建工程</a:t>
            </a:r>
            <a:r>
              <a:rPr lang="en-US" altLang="zh-CN" sz="2200" dirty="0" smtClean="0"/>
              <a:t>——×</a:t>
            </a:r>
            <a:r>
              <a:rPr lang="zh-CN" altLang="en-US" sz="2200" dirty="0" smtClean="0"/>
              <a:t>型号数控机床　　</a:t>
            </a:r>
            <a:r>
              <a:rPr lang="en-US" altLang="zh-CN" sz="2200" dirty="0" smtClean="0"/>
              <a:t>283000</a:t>
            </a:r>
          </a:p>
          <a:p>
            <a:pPr eaLnBrk="1" hangingPunct="1">
              <a:lnSpc>
                <a:spcPct val="90000"/>
              </a:lnSpc>
              <a:spcBef>
                <a:spcPts val="200"/>
              </a:spcBef>
              <a:spcAft>
                <a:spcPts val="200"/>
              </a:spcAft>
            </a:pPr>
            <a:r>
              <a:rPr lang="en-US" altLang="zh-CN" sz="2200" dirty="0" smtClean="0"/>
              <a:t>3</a:t>
            </a:r>
            <a:r>
              <a:rPr lang="zh-CN" altLang="en-US" sz="2200" dirty="0" smtClean="0"/>
              <a:t>、某慈善组织收到某企业无偿捐赠的新旅行车一辆，对方没有提供购车原始发票，经在市场调查，同类型商品的价格是</a:t>
            </a:r>
            <a:r>
              <a:rPr lang="en-US" altLang="zh-CN" sz="2200" dirty="0" smtClean="0"/>
              <a:t>120000</a:t>
            </a:r>
            <a:r>
              <a:rPr lang="zh-CN" altLang="en-US" sz="2200" dirty="0" smtClean="0"/>
              <a:t>元，捐赠协议未对车辆设置使用限制。经确定，该汽车的公允价值为</a:t>
            </a:r>
            <a:r>
              <a:rPr lang="en-US" altLang="zh-CN" sz="2200" dirty="0" smtClean="0"/>
              <a:t>120000</a:t>
            </a:r>
            <a:r>
              <a:rPr lang="zh-CN" altLang="en-US" sz="2200" dirty="0" smtClean="0"/>
              <a:t>元。</a:t>
            </a:r>
          </a:p>
          <a:p>
            <a:pPr marL="0" indent="0" eaLnBrk="1" hangingPunct="1">
              <a:lnSpc>
                <a:spcPct val="90000"/>
              </a:lnSpc>
              <a:spcBef>
                <a:spcPts val="200"/>
              </a:spcBef>
              <a:spcAft>
                <a:spcPts val="200"/>
              </a:spcAft>
              <a:buNone/>
            </a:pPr>
            <a:r>
              <a:rPr lang="zh-CN" altLang="en-US" sz="2200" dirty="0" smtClean="0"/>
              <a:t>借：固定资产</a:t>
            </a:r>
            <a:r>
              <a:rPr lang="en-US" altLang="zh-CN" sz="2200" dirty="0" smtClean="0"/>
              <a:t>——</a:t>
            </a:r>
            <a:r>
              <a:rPr lang="zh-CN" altLang="en-US" sz="2200" dirty="0" smtClean="0"/>
              <a:t>机动车　　</a:t>
            </a:r>
            <a:r>
              <a:rPr lang="en-US" altLang="zh-CN" sz="2200" dirty="0" smtClean="0"/>
              <a:t>120000</a:t>
            </a:r>
          </a:p>
          <a:p>
            <a:pPr marL="0" indent="0" eaLnBrk="1" hangingPunct="1">
              <a:lnSpc>
                <a:spcPct val="90000"/>
              </a:lnSpc>
              <a:spcBef>
                <a:spcPts val="200"/>
              </a:spcBef>
              <a:spcAft>
                <a:spcPts val="200"/>
              </a:spcAft>
              <a:buNone/>
            </a:pPr>
            <a:r>
              <a:rPr lang="zh-CN" altLang="en-US" sz="2200" dirty="0" smtClean="0"/>
              <a:t>　　贷：捐赠收入</a:t>
            </a:r>
            <a:r>
              <a:rPr lang="en-US" altLang="zh-CN" sz="2200" dirty="0" smtClean="0"/>
              <a:t>—— </a:t>
            </a:r>
            <a:r>
              <a:rPr lang="zh-CN" altLang="en-US" sz="2200" dirty="0" smtClean="0"/>
              <a:t>非限定性收入　　　　</a:t>
            </a:r>
            <a:r>
              <a:rPr lang="en-US" altLang="zh-CN" sz="2200" dirty="0" smtClean="0"/>
              <a:t>120000</a:t>
            </a:r>
          </a:p>
        </p:txBody>
      </p:sp>
    </p:spTree>
    <p:extLst>
      <p:ext uri="{BB962C8B-B14F-4D97-AF65-F5344CB8AC3E}">
        <p14:creationId xmlns:p14="http://schemas.microsoft.com/office/powerpoint/2010/main" val="3831153054"/>
      </p:ext>
    </p:extLst>
  </p:cSld>
  <p:clrMapOvr>
    <a:masterClrMapping/>
  </p:clrMapOvr>
  <p:transition spd="med"/>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zh-CN" altLang="en-US" smtClean="0"/>
              <a:t>固定资产会计处理举例</a:t>
            </a:r>
          </a:p>
        </p:txBody>
      </p:sp>
      <p:sp>
        <p:nvSpPr>
          <p:cNvPr id="34819" name="Rectangle 3"/>
          <p:cNvSpPr>
            <a:spLocks noGrp="1" noChangeArrowheads="1"/>
          </p:cNvSpPr>
          <p:nvPr>
            <p:ph type="body" idx="1"/>
          </p:nvPr>
        </p:nvSpPr>
        <p:spPr>
          <a:xfrm>
            <a:off x="0" y="1052736"/>
            <a:ext cx="9144000" cy="5638800"/>
          </a:xfrm>
        </p:spPr>
        <p:txBody>
          <a:bodyPr/>
          <a:lstStyle/>
          <a:p>
            <a:pPr marL="0" indent="0" eaLnBrk="1" hangingPunct="1">
              <a:lnSpc>
                <a:spcPct val="80000"/>
              </a:lnSpc>
              <a:spcBef>
                <a:spcPts val="200"/>
              </a:spcBef>
              <a:spcAft>
                <a:spcPts val="200"/>
              </a:spcAft>
              <a:buNone/>
            </a:pPr>
            <a:r>
              <a:rPr lang="en-US" altLang="zh-CN" sz="2200" dirty="0" smtClean="0"/>
              <a:t>4</a:t>
            </a:r>
            <a:r>
              <a:rPr lang="zh-CN" altLang="en-US" sz="2200" dirty="0" smtClean="0"/>
              <a:t>、某单位一台柜式空调机使用期满，经批准报废。该空调原值</a:t>
            </a:r>
            <a:r>
              <a:rPr lang="en-US" altLang="zh-CN" sz="2200" dirty="0" smtClean="0"/>
              <a:t>12800</a:t>
            </a:r>
            <a:r>
              <a:rPr lang="zh-CN" altLang="en-US" sz="2200" dirty="0" smtClean="0"/>
              <a:t>元，已提折旧</a:t>
            </a:r>
            <a:r>
              <a:rPr lang="en-US" altLang="zh-CN" sz="2200" dirty="0" smtClean="0"/>
              <a:t>12000</a:t>
            </a:r>
            <a:r>
              <a:rPr lang="zh-CN" altLang="en-US" sz="2200" dirty="0" smtClean="0"/>
              <a:t>元。报废收入</a:t>
            </a:r>
            <a:r>
              <a:rPr lang="en-US" altLang="zh-CN" sz="2200" dirty="0" smtClean="0"/>
              <a:t>300</a:t>
            </a:r>
            <a:r>
              <a:rPr lang="zh-CN" altLang="en-US" sz="2200" dirty="0" smtClean="0"/>
              <a:t>元现金收取。另在拆卸过程中，以现金支付清理费</a:t>
            </a:r>
            <a:r>
              <a:rPr lang="en-US" altLang="zh-CN" sz="2200" dirty="0" smtClean="0"/>
              <a:t>200</a:t>
            </a:r>
            <a:r>
              <a:rPr lang="zh-CN" altLang="en-US" sz="2200" dirty="0" smtClean="0"/>
              <a:t>元。</a:t>
            </a:r>
          </a:p>
          <a:p>
            <a:pPr marL="0" indent="0" eaLnBrk="1" hangingPunct="1">
              <a:lnSpc>
                <a:spcPct val="80000"/>
              </a:lnSpc>
              <a:spcBef>
                <a:spcPts val="200"/>
              </a:spcBef>
              <a:spcAft>
                <a:spcPts val="200"/>
              </a:spcAft>
              <a:buNone/>
            </a:pPr>
            <a:r>
              <a:rPr lang="zh-CN" altLang="en-US" sz="2200" dirty="0" smtClean="0"/>
              <a:t>账务处理如下：</a:t>
            </a:r>
          </a:p>
          <a:p>
            <a:pPr marL="0" indent="0" eaLnBrk="1" hangingPunct="1">
              <a:lnSpc>
                <a:spcPct val="80000"/>
              </a:lnSpc>
              <a:spcBef>
                <a:spcPts val="200"/>
              </a:spcBef>
              <a:spcAft>
                <a:spcPts val="200"/>
              </a:spcAft>
              <a:buNone/>
            </a:pPr>
            <a:r>
              <a:rPr lang="zh-CN" altLang="en-US" sz="2200" dirty="0" smtClean="0"/>
              <a:t>（</a:t>
            </a:r>
            <a:r>
              <a:rPr lang="en-US" altLang="zh-CN" sz="2200" dirty="0" smtClean="0"/>
              <a:t>1</a:t>
            </a:r>
            <a:r>
              <a:rPr lang="zh-CN" altLang="en-US" sz="2200" dirty="0" smtClean="0"/>
              <a:t>）固定资产转入清理</a:t>
            </a:r>
          </a:p>
          <a:p>
            <a:pPr marL="0" indent="0" eaLnBrk="1" hangingPunct="1">
              <a:lnSpc>
                <a:spcPct val="80000"/>
              </a:lnSpc>
              <a:spcBef>
                <a:spcPts val="200"/>
              </a:spcBef>
              <a:spcAft>
                <a:spcPts val="200"/>
              </a:spcAft>
              <a:buNone/>
            </a:pPr>
            <a:r>
              <a:rPr lang="zh-CN" altLang="en-US" sz="2200" dirty="0" smtClean="0"/>
              <a:t>借：固定资产清理       </a:t>
            </a:r>
            <a:r>
              <a:rPr lang="en-US" altLang="zh-CN" sz="2200" dirty="0" smtClean="0"/>
              <a:t>800</a:t>
            </a:r>
          </a:p>
          <a:p>
            <a:pPr marL="0" indent="0" eaLnBrk="1" hangingPunct="1">
              <a:lnSpc>
                <a:spcPct val="80000"/>
              </a:lnSpc>
              <a:spcBef>
                <a:spcPts val="200"/>
              </a:spcBef>
              <a:spcAft>
                <a:spcPts val="200"/>
              </a:spcAft>
              <a:buNone/>
            </a:pPr>
            <a:r>
              <a:rPr lang="en-US" altLang="zh-CN" sz="2200" dirty="0" smtClean="0"/>
              <a:t>        </a:t>
            </a:r>
            <a:r>
              <a:rPr lang="zh-CN" altLang="en-US" sz="2200" dirty="0" smtClean="0"/>
              <a:t>累计折旧         </a:t>
            </a:r>
            <a:r>
              <a:rPr lang="en-US" altLang="zh-CN" sz="2200" dirty="0" smtClean="0"/>
              <a:t>12000</a:t>
            </a:r>
          </a:p>
          <a:p>
            <a:pPr marL="0" indent="0" eaLnBrk="1" hangingPunct="1">
              <a:lnSpc>
                <a:spcPct val="80000"/>
              </a:lnSpc>
              <a:spcBef>
                <a:spcPts val="200"/>
              </a:spcBef>
              <a:spcAft>
                <a:spcPts val="200"/>
              </a:spcAft>
              <a:buNone/>
            </a:pPr>
            <a:r>
              <a:rPr lang="en-US" altLang="zh-CN" sz="2200" dirty="0" smtClean="0"/>
              <a:t>        </a:t>
            </a:r>
            <a:r>
              <a:rPr lang="zh-CN" altLang="en-US" sz="2200" dirty="0" smtClean="0"/>
              <a:t>贷：固定资产        </a:t>
            </a:r>
            <a:r>
              <a:rPr lang="en-US" altLang="zh-CN" sz="2200" dirty="0" smtClean="0"/>
              <a:t>12800</a:t>
            </a:r>
          </a:p>
          <a:p>
            <a:pPr marL="0" indent="0" eaLnBrk="1" hangingPunct="1">
              <a:lnSpc>
                <a:spcPct val="80000"/>
              </a:lnSpc>
              <a:spcBef>
                <a:spcPts val="200"/>
              </a:spcBef>
              <a:spcAft>
                <a:spcPts val="200"/>
              </a:spcAft>
              <a:buNone/>
            </a:pPr>
            <a:r>
              <a:rPr lang="zh-CN" altLang="en-US" sz="2200" dirty="0" smtClean="0"/>
              <a:t>（</a:t>
            </a:r>
            <a:r>
              <a:rPr lang="en-US" altLang="zh-CN" sz="2200" dirty="0" smtClean="0"/>
              <a:t>2</a:t>
            </a:r>
            <a:r>
              <a:rPr lang="zh-CN" altLang="en-US" sz="2200" dirty="0" smtClean="0"/>
              <a:t>）支付清理费用</a:t>
            </a:r>
          </a:p>
          <a:p>
            <a:pPr marL="0" indent="0" eaLnBrk="1" hangingPunct="1">
              <a:lnSpc>
                <a:spcPct val="80000"/>
              </a:lnSpc>
              <a:spcBef>
                <a:spcPts val="200"/>
              </a:spcBef>
              <a:spcAft>
                <a:spcPts val="200"/>
              </a:spcAft>
              <a:buNone/>
            </a:pPr>
            <a:r>
              <a:rPr lang="zh-CN" altLang="en-US" sz="2200" dirty="0" smtClean="0"/>
              <a:t>借：固定资产清理      </a:t>
            </a:r>
            <a:r>
              <a:rPr lang="en-US" altLang="zh-CN" sz="2200" dirty="0" smtClean="0"/>
              <a:t>200</a:t>
            </a:r>
          </a:p>
          <a:p>
            <a:pPr marL="0" indent="0" eaLnBrk="1" hangingPunct="1">
              <a:lnSpc>
                <a:spcPct val="80000"/>
              </a:lnSpc>
              <a:spcBef>
                <a:spcPts val="200"/>
              </a:spcBef>
              <a:spcAft>
                <a:spcPts val="200"/>
              </a:spcAft>
              <a:buNone/>
            </a:pPr>
            <a:r>
              <a:rPr lang="en-US" altLang="zh-CN" sz="2200" dirty="0" smtClean="0"/>
              <a:t>       </a:t>
            </a:r>
            <a:r>
              <a:rPr lang="zh-CN" altLang="en-US" sz="2200" dirty="0" smtClean="0"/>
              <a:t>贷：现金            </a:t>
            </a:r>
            <a:r>
              <a:rPr lang="en-US" altLang="zh-CN" sz="2200" dirty="0" smtClean="0"/>
              <a:t>200</a:t>
            </a:r>
          </a:p>
          <a:p>
            <a:pPr marL="0" indent="0" eaLnBrk="1" hangingPunct="1">
              <a:lnSpc>
                <a:spcPct val="80000"/>
              </a:lnSpc>
              <a:spcBef>
                <a:spcPts val="200"/>
              </a:spcBef>
              <a:spcAft>
                <a:spcPts val="200"/>
              </a:spcAft>
              <a:buNone/>
            </a:pPr>
            <a:r>
              <a:rPr lang="zh-CN" altLang="en-US" sz="2200" dirty="0" smtClean="0"/>
              <a:t>（</a:t>
            </a:r>
            <a:r>
              <a:rPr lang="en-US" altLang="zh-CN" sz="2200" dirty="0" smtClean="0"/>
              <a:t>3</a:t>
            </a:r>
            <a:r>
              <a:rPr lang="zh-CN" altLang="en-US" sz="2200" dirty="0" smtClean="0"/>
              <a:t>）残料入库</a:t>
            </a:r>
          </a:p>
          <a:p>
            <a:pPr marL="0" indent="0" eaLnBrk="1" hangingPunct="1">
              <a:lnSpc>
                <a:spcPct val="80000"/>
              </a:lnSpc>
              <a:spcBef>
                <a:spcPts val="200"/>
              </a:spcBef>
              <a:spcAft>
                <a:spcPts val="200"/>
              </a:spcAft>
              <a:buNone/>
            </a:pPr>
            <a:r>
              <a:rPr lang="zh-CN" altLang="en-US" sz="2200" dirty="0" smtClean="0"/>
              <a:t>借：现金</a:t>
            </a:r>
            <a:r>
              <a:rPr lang="en-US" altLang="zh-CN" sz="2200" dirty="0" smtClean="0"/>
              <a:t>300</a:t>
            </a:r>
            <a:endParaRPr lang="zh-CN" altLang="en-US" sz="2200" dirty="0" smtClean="0"/>
          </a:p>
          <a:p>
            <a:pPr marL="0" indent="0" eaLnBrk="1" hangingPunct="1">
              <a:lnSpc>
                <a:spcPct val="80000"/>
              </a:lnSpc>
              <a:spcBef>
                <a:spcPts val="200"/>
              </a:spcBef>
              <a:spcAft>
                <a:spcPts val="200"/>
              </a:spcAft>
              <a:buNone/>
            </a:pPr>
            <a:r>
              <a:rPr lang="zh-CN" altLang="en-US" sz="2200" dirty="0" smtClean="0"/>
              <a:t>       贷： 固定资产清理      </a:t>
            </a:r>
            <a:r>
              <a:rPr lang="en-US" altLang="zh-CN" sz="2200" dirty="0" smtClean="0"/>
              <a:t>300</a:t>
            </a:r>
          </a:p>
          <a:p>
            <a:pPr marL="0" indent="0" eaLnBrk="1" hangingPunct="1">
              <a:lnSpc>
                <a:spcPct val="80000"/>
              </a:lnSpc>
              <a:spcBef>
                <a:spcPts val="200"/>
              </a:spcBef>
              <a:spcAft>
                <a:spcPts val="200"/>
              </a:spcAft>
              <a:buNone/>
            </a:pPr>
            <a:r>
              <a:rPr lang="zh-CN" altLang="en-US" sz="2200" dirty="0" smtClean="0"/>
              <a:t>（</a:t>
            </a:r>
            <a:r>
              <a:rPr lang="en-US" altLang="zh-CN" sz="2200" dirty="0" smtClean="0"/>
              <a:t>4</a:t>
            </a:r>
            <a:r>
              <a:rPr lang="zh-CN" altLang="en-US" sz="2200" dirty="0" smtClean="0"/>
              <a:t>）结转固定资产清理净损益</a:t>
            </a:r>
          </a:p>
          <a:p>
            <a:pPr marL="0" indent="0" eaLnBrk="1" hangingPunct="1">
              <a:lnSpc>
                <a:spcPct val="80000"/>
              </a:lnSpc>
              <a:spcBef>
                <a:spcPts val="200"/>
              </a:spcBef>
              <a:spcAft>
                <a:spcPts val="200"/>
              </a:spcAft>
              <a:buNone/>
            </a:pPr>
            <a:r>
              <a:rPr lang="zh-CN" altLang="en-US" sz="2200" dirty="0" smtClean="0"/>
              <a:t>借：其他费用 </a:t>
            </a:r>
            <a:r>
              <a:rPr lang="en-US" altLang="zh-CN" sz="2200" dirty="0" smtClean="0"/>
              <a:t>—— </a:t>
            </a:r>
            <a:r>
              <a:rPr lang="zh-CN" altLang="en-US" sz="2200" dirty="0" smtClean="0"/>
              <a:t>处理固定资产净损失 </a:t>
            </a:r>
            <a:r>
              <a:rPr lang="en-US" altLang="zh-CN" sz="2200" dirty="0" smtClean="0"/>
              <a:t>700</a:t>
            </a:r>
          </a:p>
          <a:p>
            <a:pPr marL="0" indent="0" eaLnBrk="1" hangingPunct="1">
              <a:lnSpc>
                <a:spcPct val="80000"/>
              </a:lnSpc>
              <a:spcBef>
                <a:spcPts val="200"/>
              </a:spcBef>
              <a:spcAft>
                <a:spcPts val="200"/>
              </a:spcAft>
              <a:buNone/>
            </a:pPr>
            <a:r>
              <a:rPr lang="en-US" altLang="zh-CN" sz="2200" dirty="0" smtClean="0"/>
              <a:t>       </a:t>
            </a:r>
            <a:r>
              <a:rPr lang="zh-CN" altLang="en-US" sz="2200" dirty="0" smtClean="0"/>
              <a:t>贷：固定资产清理                   </a:t>
            </a:r>
            <a:r>
              <a:rPr lang="en-US" altLang="zh-CN" sz="2200" dirty="0" smtClean="0"/>
              <a:t>700 </a:t>
            </a:r>
          </a:p>
        </p:txBody>
      </p:sp>
    </p:spTree>
    <p:extLst>
      <p:ext uri="{BB962C8B-B14F-4D97-AF65-F5344CB8AC3E}">
        <p14:creationId xmlns:p14="http://schemas.microsoft.com/office/powerpoint/2010/main" val="415460260"/>
      </p:ext>
    </p:extLst>
  </p:cSld>
  <p:clrMapOvr>
    <a:masterClrMapping/>
  </p:clrMapOvr>
  <p:transition spd="med"/>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zh-CN" altLang="en-US" smtClean="0"/>
              <a:t>固定资产会计处理举例</a:t>
            </a:r>
          </a:p>
        </p:txBody>
      </p:sp>
      <p:sp>
        <p:nvSpPr>
          <p:cNvPr id="35843" name="Rectangle 3"/>
          <p:cNvSpPr>
            <a:spLocks noGrp="1" noChangeArrowheads="1"/>
          </p:cNvSpPr>
          <p:nvPr>
            <p:ph type="body" idx="1"/>
          </p:nvPr>
        </p:nvSpPr>
        <p:spPr/>
        <p:txBody>
          <a:bodyPr/>
          <a:lstStyle/>
          <a:p>
            <a:pPr eaLnBrk="1" hangingPunct="1"/>
            <a:r>
              <a:rPr lang="en-US" altLang="zh-CN" dirty="0" smtClean="0"/>
              <a:t>5</a:t>
            </a:r>
            <a:r>
              <a:rPr lang="zh-CN" altLang="en-US" dirty="0" smtClean="0"/>
              <a:t>、某单位在财产清查中发现短少电脑一台，</a:t>
            </a:r>
            <a:r>
              <a:rPr lang="zh-CN" altLang="en-US" dirty="0" smtClean="0"/>
              <a:t>查明原因</a:t>
            </a:r>
            <a:r>
              <a:rPr lang="zh-CN" altLang="en-US" dirty="0" smtClean="0"/>
              <a:t>是夜间被盗。该电脑原值</a:t>
            </a:r>
            <a:r>
              <a:rPr lang="en-US" altLang="zh-CN" dirty="0" smtClean="0"/>
              <a:t>5000</a:t>
            </a:r>
            <a:r>
              <a:rPr lang="zh-CN" altLang="en-US" dirty="0" smtClean="0"/>
              <a:t>元，已累计折旧</a:t>
            </a:r>
            <a:r>
              <a:rPr lang="en-US" altLang="zh-CN" dirty="0" smtClean="0"/>
              <a:t>3000</a:t>
            </a:r>
            <a:r>
              <a:rPr lang="zh-CN" altLang="en-US" dirty="0" smtClean="0"/>
              <a:t>元，过失人赔偿</a:t>
            </a:r>
            <a:r>
              <a:rPr lang="en-US" altLang="zh-CN" dirty="0" smtClean="0"/>
              <a:t>1000</a:t>
            </a:r>
            <a:r>
              <a:rPr lang="zh-CN" altLang="en-US" dirty="0" smtClean="0"/>
              <a:t>元。会计分录：    </a:t>
            </a:r>
          </a:p>
          <a:p>
            <a:pPr marL="0" indent="0" eaLnBrk="1" hangingPunct="1">
              <a:buNone/>
            </a:pPr>
            <a:r>
              <a:rPr lang="zh-CN" altLang="en-US" dirty="0" smtClean="0"/>
              <a:t>借：管理费用   </a:t>
            </a:r>
            <a:r>
              <a:rPr lang="en-US" altLang="zh-CN" dirty="0" smtClean="0"/>
              <a:t>1000</a:t>
            </a:r>
          </a:p>
          <a:p>
            <a:pPr marL="0" indent="0" eaLnBrk="1" hangingPunct="1">
              <a:buNone/>
            </a:pPr>
            <a:r>
              <a:rPr lang="en-US" altLang="zh-CN" dirty="0" smtClean="0"/>
              <a:t>          </a:t>
            </a:r>
            <a:r>
              <a:rPr lang="zh-CN" altLang="en-US" dirty="0" smtClean="0"/>
              <a:t>其他应收款</a:t>
            </a:r>
            <a:r>
              <a:rPr lang="en-US" altLang="zh-CN" dirty="0" smtClean="0"/>
              <a:t>—</a:t>
            </a:r>
            <a:r>
              <a:rPr lang="zh-CN" altLang="en-US" dirty="0" smtClean="0"/>
              <a:t>张  三      </a:t>
            </a:r>
            <a:r>
              <a:rPr lang="en-US" altLang="zh-CN" dirty="0" smtClean="0"/>
              <a:t>1000    </a:t>
            </a:r>
          </a:p>
          <a:p>
            <a:pPr marL="0" indent="0" eaLnBrk="1" hangingPunct="1">
              <a:buNone/>
            </a:pPr>
            <a:r>
              <a:rPr lang="en-US" altLang="zh-CN" dirty="0" smtClean="0"/>
              <a:t>          </a:t>
            </a:r>
            <a:r>
              <a:rPr lang="zh-CN" altLang="en-US" dirty="0" smtClean="0"/>
              <a:t>累计折旧               </a:t>
            </a:r>
            <a:r>
              <a:rPr lang="en-US" altLang="zh-CN" dirty="0" smtClean="0"/>
              <a:t>3000</a:t>
            </a:r>
          </a:p>
          <a:p>
            <a:pPr marL="0" indent="0" eaLnBrk="1" hangingPunct="1">
              <a:buNone/>
            </a:pPr>
            <a:r>
              <a:rPr lang="en-US" altLang="zh-CN" dirty="0" smtClean="0"/>
              <a:t>              </a:t>
            </a:r>
            <a:r>
              <a:rPr lang="zh-CN" altLang="en-US" dirty="0" smtClean="0"/>
              <a:t>贷：固定资产           </a:t>
            </a:r>
            <a:r>
              <a:rPr lang="en-US" altLang="zh-CN" dirty="0" smtClean="0"/>
              <a:t>5000</a:t>
            </a:r>
          </a:p>
        </p:txBody>
      </p:sp>
    </p:spTree>
    <p:extLst>
      <p:ext uri="{BB962C8B-B14F-4D97-AF65-F5344CB8AC3E}">
        <p14:creationId xmlns:p14="http://schemas.microsoft.com/office/powerpoint/2010/main" val="1328661590"/>
      </p:ext>
    </p:extLst>
  </p:cSld>
  <p:clrMapOvr>
    <a:masterClrMapping/>
  </p:clrMapOvr>
  <p:transition spd="med"/>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zh-CN" altLang="en-US" smtClean="0"/>
              <a:t>固定资产会计处理举例</a:t>
            </a:r>
          </a:p>
        </p:txBody>
      </p:sp>
      <p:sp>
        <p:nvSpPr>
          <p:cNvPr id="36867" name="Rectangle 3"/>
          <p:cNvSpPr>
            <a:spLocks noGrp="1" noChangeArrowheads="1"/>
          </p:cNvSpPr>
          <p:nvPr>
            <p:ph type="body" idx="1"/>
          </p:nvPr>
        </p:nvSpPr>
        <p:spPr>
          <a:xfrm>
            <a:off x="152400" y="838200"/>
            <a:ext cx="8991600" cy="5486400"/>
          </a:xfrm>
        </p:spPr>
        <p:txBody>
          <a:bodyPr/>
          <a:lstStyle/>
          <a:p>
            <a:pPr eaLnBrk="1" hangingPunct="1">
              <a:spcBef>
                <a:spcPts val="200"/>
              </a:spcBef>
              <a:spcAft>
                <a:spcPts val="200"/>
              </a:spcAft>
            </a:pPr>
            <a:r>
              <a:rPr lang="en-US" altLang="zh-CN" sz="2200" dirty="0" smtClean="0"/>
              <a:t>6</a:t>
            </a:r>
            <a:r>
              <a:rPr lang="zh-CN" altLang="en-US" sz="2200" dirty="0" smtClean="0"/>
              <a:t>、某单位购入管理用小卧车一辆，原值</a:t>
            </a:r>
            <a:r>
              <a:rPr lang="en-US" altLang="zh-CN" sz="2200" dirty="0" smtClean="0"/>
              <a:t>260000</a:t>
            </a:r>
            <a:r>
              <a:rPr lang="zh-CN" altLang="en-US" sz="2200" dirty="0" smtClean="0"/>
              <a:t>元，预计使用年限为</a:t>
            </a:r>
            <a:r>
              <a:rPr lang="en-US" altLang="zh-CN" sz="2200" dirty="0" smtClean="0"/>
              <a:t>5</a:t>
            </a:r>
            <a:r>
              <a:rPr lang="zh-CN" altLang="en-US" sz="2200" dirty="0" smtClean="0"/>
              <a:t>年，预计净残值率为</a:t>
            </a:r>
            <a:r>
              <a:rPr lang="en-US" altLang="zh-CN" sz="2200" dirty="0" smtClean="0"/>
              <a:t>4% </a:t>
            </a:r>
            <a:r>
              <a:rPr lang="zh-CN" altLang="en-US" sz="2200" dirty="0" smtClean="0"/>
              <a:t>。 </a:t>
            </a:r>
          </a:p>
          <a:p>
            <a:pPr marL="0" indent="0" eaLnBrk="1" hangingPunct="1">
              <a:spcBef>
                <a:spcPts val="200"/>
              </a:spcBef>
              <a:spcAft>
                <a:spcPts val="200"/>
              </a:spcAft>
              <a:buNone/>
            </a:pPr>
            <a:r>
              <a:rPr lang="zh-CN" altLang="en-US" sz="2200" dirty="0" smtClean="0"/>
              <a:t>年折旧率 </a:t>
            </a:r>
            <a:r>
              <a:rPr lang="en-US" altLang="zh-CN" sz="2200" dirty="0" smtClean="0"/>
              <a:t>= </a:t>
            </a:r>
            <a:r>
              <a:rPr lang="zh-CN" altLang="en-US" sz="2200" dirty="0" smtClean="0"/>
              <a:t>（</a:t>
            </a:r>
            <a:r>
              <a:rPr lang="en-US" altLang="zh-CN" sz="2200" dirty="0" smtClean="0"/>
              <a:t>1 – </a:t>
            </a:r>
            <a:r>
              <a:rPr lang="zh-CN" altLang="en-US" sz="2200" dirty="0" smtClean="0"/>
              <a:t>预计净残值率</a:t>
            </a:r>
            <a:r>
              <a:rPr lang="en-US" altLang="zh-CN" sz="2200" dirty="0" smtClean="0"/>
              <a:t>4%</a:t>
            </a:r>
            <a:r>
              <a:rPr lang="zh-CN" altLang="en-US" sz="2200" dirty="0" smtClean="0"/>
              <a:t>）</a:t>
            </a:r>
            <a:r>
              <a:rPr lang="en-US" altLang="zh-CN" sz="2200" dirty="0" smtClean="0"/>
              <a:t>/5 ×100 % = 19.2%</a:t>
            </a:r>
          </a:p>
          <a:p>
            <a:pPr marL="0" indent="0" eaLnBrk="1" hangingPunct="1">
              <a:spcBef>
                <a:spcPts val="200"/>
              </a:spcBef>
              <a:spcAft>
                <a:spcPts val="200"/>
              </a:spcAft>
              <a:buNone/>
            </a:pPr>
            <a:r>
              <a:rPr lang="zh-CN" altLang="en-US" sz="2200" dirty="0" smtClean="0"/>
              <a:t>月折旧率 </a:t>
            </a:r>
            <a:r>
              <a:rPr lang="en-US" altLang="zh-CN" sz="2200" dirty="0" smtClean="0"/>
              <a:t>= 19.2÷12= 1.6 %  </a:t>
            </a:r>
            <a:r>
              <a:rPr lang="zh-CN" altLang="en-US" sz="2200" dirty="0" smtClean="0"/>
              <a:t>月折旧额 </a:t>
            </a:r>
            <a:r>
              <a:rPr lang="en-US" altLang="zh-CN" sz="2200" dirty="0" smtClean="0"/>
              <a:t>= 260000×1.6% = 4160</a:t>
            </a:r>
          </a:p>
          <a:p>
            <a:pPr marL="0" indent="0" eaLnBrk="1" hangingPunct="1">
              <a:spcBef>
                <a:spcPts val="200"/>
              </a:spcBef>
              <a:spcAft>
                <a:spcPts val="200"/>
              </a:spcAft>
              <a:buNone/>
            </a:pPr>
            <a:r>
              <a:rPr lang="zh-CN" altLang="en-US" sz="2200" dirty="0" smtClean="0"/>
              <a:t>会计分录：</a:t>
            </a:r>
          </a:p>
          <a:p>
            <a:pPr marL="0" indent="0" eaLnBrk="1" hangingPunct="1">
              <a:spcBef>
                <a:spcPts val="200"/>
              </a:spcBef>
              <a:spcAft>
                <a:spcPts val="200"/>
              </a:spcAft>
              <a:buNone/>
            </a:pPr>
            <a:r>
              <a:rPr lang="zh-CN" altLang="en-US" sz="2200" dirty="0" smtClean="0"/>
              <a:t>借：管理费用</a:t>
            </a:r>
            <a:r>
              <a:rPr lang="en-US" altLang="zh-CN" sz="2200" dirty="0" smtClean="0"/>
              <a:t>——</a:t>
            </a:r>
            <a:r>
              <a:rPr lang="zh-CN" altLang="en-US" sz="2200" dirty="0" smtClean="0"/>
              <a:t>折旧费    </a:t>
            </a:r>
            <a:r>
              <a:rPr lang="en-US" altLang="zh-CN" sz="2200" dirty="0" smtClean="0"/>
              <a:t>4160</a:t>
            </a:r>
          </a:p>
          <a:p>
            <a:pPr marL="0" indent="0" eaLnBrk="1" hangingPunct="1">
              <a:spcBef>
                <a:spcPts val="200"/>
              </a:spcBef>
              <a:spcAft>
                <a:spcPts val="200"/>
              </a:spcAft>
              <a:buNone/>
            </a:pPr>
            <a:r>
              <a:rPr lang="en-US" altLang="zh-CN" sz="2200" dirty="0" smtClean="0"/>
              <a:t>        </a:t>
            </a:r>
            <a:r>
              <a:rPr lang="zh-CN" altLang="en-US" sz="2200" dirty="0" smtClean="0"/>
              <a:t>贷：累计折旧              </a:t>
            </a:r>
            <a:r>
              <a:rPr lang="en-US" altLang="zh-CN" sz="2200" dirty="0" smtClean="0"/>
              <a:t>4160 </a:t>
            </a:r>
          </a:p>
          <a:p>
            <a:pPr marL="0" indent="0" eaLnBrk="1" hangingPunct="1">
              <a:spcBef>
                <a:spcPts val="200"/>
              </a:spcBef>
              <a:spcAft>
                <a:spcPts val="200"/>
              </a:spcAft>
              <a:buNone/>
            </a:pPr>
            <a:r>
              <a:rPr lang="zh-CN" altLang="en-US" sz="2200" dirty="0" smtClean="0"/>
              <a:t>提示：对于民办非企业单位来说，如果固定资产较多，折旧数额较大，</a:t>
            </a:r>
            <a:r>
              <a:rPr lang="zh-CN" altLang="en-US" sz="2200" dirty="0" smtClean="0">
                <a:solidFill>
                  <a:srgbClr val="FF0000"/>
                </a:solidFill>
              </a:rPr>
              <a:t>应当区别直接用于业务活动（如教育活动、医疗活动）的固定资产和用于管理部门的固定资产。在每月计提折旧时，应当将用于不同部门的固定资产折旧分别记入“业务活动成本”和“管理费用”账户</a:t>
            </a:r>
            <a:r>
              <a:rPr lang="zh-CN" altLang="en-US" sz="2200" dirty="0" smtClean="0">
                <a:solidFill>
                  <a:srgbClr val="0000FF"/>
                </a:solidFill>
              </a:rPr>
              <a:t>，会计分录是：</a:t>
            </a:r>
          </a:p>
          <a:p>
            <a:pPr marL="0" indent="0" eaLnBrk="1" hangingPunct="1">
              <a:spcBef>
                <a:spcPts val="200"/>
              </a:spcBef>
              <a:spcAft>
                <a:spcPts val="200"/>
              </a:spcAft>
              <a:buNone/>
            </a:pPr>
            <a:r>
              <a:rPr lang="zh-CN" altLang="en-US" sz="2200" dirty="0" smtClean="0"/>
              <a:t>借：业务活动成本</a:t>
            </a:r>
            <a:r>
              <a:rPr lang="en-US" altLang="zh-CN" sz="2200" dirty="0" smtClean="0"/>
              <a:t>—</a:t>
            </a:r>
            <a:r>
              <a:rPr lang="zh-CN" altLang="en-US" sz="2200" dirty="0" smtClean="0"/>
              <a:t>折旧费（直接用于业务活动的固定资产折旧）</a:t>
            </a:r>
          </a:p>
          <a:p>
            <a:pPr marL="0" indent="0" eaLnBrk="1" hangingPunct="1">
              <a:spcBef>
                <a:spcPts val="200"/>
              </a:spcBef>
              <a:spcAft>
                <a:spcPts val="200"/>
              </a:spcAft>
              <a:buNone/>
            </a:pPr>
            <a:r>
              <a:rPr lang="zh-CN" altLang="en-US" sz="2200" dirty="0" smtClean="0"/>
              <a:t>    管理费用</a:t>
            </a:r>
            <a:r>
              <a:rPr lang="en-US" altLang="zh-CN" sz="2200" dirty="0" smtClean="0"/>
              <a:t>—</a:t>
            </a:r>
            <a:r>
              <a:rPr lang="zh-CN" altLang="en-US" sz="2200" dirty="0" smtClean="0"/>
              <a:t>折旧费（用于管理部门的固定资产折旧）</a:t>
            </a:r>
          </a:p>
          <a:p>
            <a:pPr marL="0" indent="0" eaLnBrk="1" hangingPunct="1">
              <a:spcBef>
                <a:spcPts val="200"/>
              </a:spcBef>
              <a:spcAft>
                <a:spcPts val="200"/>
              </a:spcAft>
              <a:buNone/>
            </a:pPr>
            <a:r>
              <a:rPr lang="zh-CN" altLang="en-US" sz="2200" dirty="0" smtClean="0"/>
              <a:t>         贷：累计折旧 </a:t>
            </a:r>
          </a:p>
        </p:txBody>
      </p:sp>
    </p:spTree>
    <p:extLst>
      <p:ext uri="{BB962C8B-B14F-4D97-AF65-F5344CB8AC3E}">
        <p14:creationId xmlns:p14="http://schemas.microsoft.com/office/powerpoint/2010/main" val="36221254"/>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79512" y="1268412"/>
            <a:ext cx="8712968" cy="4896891"/>
          </a:xfrm>
        </p:spPr>
        <p:txBody>
          <a:bodyPr/>
          <a:lstStyle/>
          <a:p>
            <a:r>
              <a:rPr lang="zh-CN" altLang="en-US" dirty="0" smtClean="0"/>
              <a:t>等级评估对财务相关的要求（列举）</a:t>
            </a:r>
            <a:r>
              <a:rPr lang="en-US" altLang="zh-CN" dirty="0" smtClean="0"/>
              <a:t>-</a:t>
            </a:r>
            <a:r>
              <a:rPr lang="zh-CN" altLang="en-US" dirty="0" smtClean="0"/>
              <a:t>续</a:t>
            </a:r>
            <a:endParaRPr lang="en-US" altLang="zh-CN" dirty="0" smtClean="0"/>
          </a:p>
          <a:p>
            <a:pPr marL="0" indent="0">
              <a:buNone/>
            </a:pPr>
            <a:r>
              <a:rPr lang="zh-CN" altLang="zh-CN" dirty="0"/>
              <a:t>依法进行</a:t>
            </a:r>
            <a:r>
              <a:rPr lang="zh-CN" altLang="zh-CN" dirty="0">
                <a:solidFill>
                  <a:srgbClr val="FF0000"/>
                </a:solidFill>
              </a:rPr>
              <a:t>税务登记</a:t>
            </a:r>
            <a:r>
              <a:rPr lang="zh-CN" altLang="zh-CN" dirty="0"/>
              <a:t>，按期进行纳税</a:t>
            </a:r>
            <a:r>
              <a:rPr lang="zh-CN" altLang="zh-CN" dirty="0" smtClean="0"/>
              <a:t>申报</a:t>
            </a:r>
            <a:endParaRPr lang="en-US" altLang="zh-CN" dirty="0" smtClean="0"/>
          </a:p>
          <a:p>
            <a:pPr marL="0" indent="0">
              <a:buNone/>
            </a:pPr>
            <a:r>
              <a:rPr lang="zh-CN" altLang="zh-CN" dirty="0"/>
              <a:t>各种</a:t>
            </a:r>
            <a:r>
              <a:rPr lang="zh-CN" altLang="zh-CN" dirty="0">
                <a:solidFill>
                  <a:srgbClr val="FF0000"/>
                </a:solidFill>
              </a:rPr>
              <a:t>票据使用、管理</a:t>
            </a:r>
            <a:r>
              <a:rPr lang="zh-CN" altLang="zh-CN" dirty="0" smtClean="0">
                <a:solidFill>
                  <a:srgbClr val="FF0000"/>
                </a:solidFill>
              </a:rPr>
              <a:t>规范</a:t>
            </a:r>
            <a:r>
              <a:rPr lang="zh-CN" altLang="en-US" dirty="0">
                <a:solidFill>
                  <a:srgbClr val="FF0000"/>
                </a:solidFill>
              </a:rPr>
              <a:t>（各种会费票据、捐赠票据、税务发票、非税收入</a:t>
            </a:r>
            <a:r>
              <a:rPr lang="zh-CN" altLang="en-US" dirty="0" smtClean="0">
                <a:solidFill>
                  <a:srgbClr val="FF0000"/>
                </a:solidFill>
              </a:rPr>
              <a:t>票据等）</a:t>
            </a:r>
            <a:endParaRPr lang="en-US" altLang="zh-CN" dirty="0" smtClean="0">
              <a:solidFill>
                <a:srgbClr val="FF0000"/>
              </a:solidFill>
            </a:endParaRPr>
          </a:p>
          <a:p>
            <a:pPr marL="0" indent="0">
              <a:buNone/>
            </a:pPr>
            <a:r>
              <a:rPr lang="zh-CN" altLang="zh-CN" dirty="0"/>
              <a:t>按规定进行年度审计、法人离任</a:t>
            </a:r>
            <a:r>
              <a:rPr lang="zh-CN" altLang="zh-CN" dirty="0" smtClean="0"/>
              <a:t>审计</a:t>
            </a:r>
            <a:endParaRPr lang="en-US" altLang="zh-CN" dirty="0" smtClean="0"/>
          </a:p>
          <a:p>
            <a:pPr marL="0" indent="0">
              <a:buNone/>
            </a:pPr>
            <a:r>
              <a:rPr lang="zh-CN" altLang="zh-CN" dirty="0"/>
              <a:t>年度财务报告向理事会报告，并主动接受</a:t>
            </a:r>
            <a:r>
              <a:rPr lang="zh-CN" altLang="zh-CN" dirty="0" smtClean="0"/>
              <a:t>监督</a:t>
            </a:r>
            <a:endParaRPr lang="en-US" altLang="zh-CN" dirty="0" smtClean="0"/>
          </a:p>
          <a:p>
            <a:pPr marL="0" indent="0">
              <a:buNone/>
            </a:pPr>
            <a:r>
              <a:rPr lang="zh-CN" altLang="zh-CN" dirty="0"/>
              <a:t>有完善的</a:t>
            </a:r>
            <a:r>
              <a:rPr lang="zh-CN" altLang="zh-CN" dirty="0">
                <a:solidFill>
                  <a:srgbClr val="FF0000"/>
                </a:solidFill>
              </a:rPr>
              <a:t>印章保管和使用</a:t>
            </a:r>
            <a:r>
              <a:rPr lang="zh-CN" altLang="zh-CN" dirty="0" smtClean="0">
                <a:solidFill>
                  <a:srgbClr val="FF0000"/>
                </a:solidFill>
              </a:rPr>
              <a:t>制度</a:t>
            </a:r>
            <a:endParaRPr lang="en-US" altLang="zh-CN" dirty="0" smtClean="0">
              <a:solidFill>
                <a:srgbClr val="FF0000"/>
              </a:solidFill>
            </a:endParaRPr>
          </a:p>
          <a:p>
            <a:pPr marL="0" indent="0">
              <a:buNone/>
            </a:pPr>
            <a:r>
              <a:rPr lang="zh-CN" altLang="zh-CN" dirty="0"/>
              <a:t>印章</a:t>
            </a:r>
            <a:r>
              <a:rPr lang="zh-CN" altLang="zh-CN" dirty="0">
                <a:solidFill>
                  <a:srgbClr val="FF0000"/>
                </a:solidFill>
              </a:rPr>
              <a:t>保管有专人负责，用印有</a:t>
            </a:r>
            <a:r>
              <a:rPr lang="zh-CN" altLang="zh-CN" dirty="0" smtClean="0">
                <a:solidFill>
                  <a:srgbClr val="FF0000"/>
                </a:solidFill>
              </a:rPr>
              <a:t>记录</a:t>
            </a:r>
            <a:endParaRPr lang="en-US" altLang="zh-CN" dirty="0" smtClean="0">
              <a:solidFill>
                <a:srgbClr val="FF0000"/>
              </a:solidFill>
            </a:endParaRPr>
          </a:p>
          <a:p>
            <a:pPr marL="0" indent="0">
              <a:buNone/>
            </a:pPr>
            <a:endParaRPr lang="en-US" altLang="zh-CN" dirty="0" smtClean="0"/>
          </a:p>
          <a:p>
            <a:pPr marL="0" indent="0">
              <a:buNone/>
            </a:pPr>
            <a:endParaRPr lang="zh-CN" altLang="en-US" dirty="0"/>
          </a:p>
        </p:txBody>
      </p:sp>
      <p:sp>
        <p:nvSpPr>
          <p:cNvPr id="3" name="标题 2"/>
          <p:cNvSpPr>
            <a:spLocks noGrp="1"/>
          </p:cNvSpPr>
          <p:nvPr>
            <p:ph type="title"/>
          </p:nvPr>
        </p:nvSpPr>
        <p:spPr>
          <a:xfrm>
            <a:off x="1249284" y="206195"/>
            <a:ext cx="7894716" cy="609600"/>
          </a:xfrm>
        </p:spPr>
        <p:txBody>
          <a:bodyPr/>
          <a:lstStyle/>
          <a:p>
            <a:r>
              <a:rPr lang="zh-CN" altLang="en-US" sz="3200" dirty="0"/>
              <a:t>等级评估对财务相关的要求（列举）</a:t>
            </a:r>
            <a:r>
              <a:rPr lang="en-US" altLang="zh-CN" sz="3200" dirty="0"/>
              <a:t/>
            </a:r>
            <a:br>
              <a:rPr lang="en-US" altLang="zh-CN" sz="3200" dirty="0"/>
            </a:br>
            <a:r>
              <a:rPr lang="zh-CN" altLang="en-US" sz="3200" dirty="0" smtClean="0"/>
              <a:t> </a:t>
            </a:r>
            <a:endParaRPr lang="zh-CN" altLang="en-US" sz="3200" dirty="0"/>
          </a:p>
        </p:txBody>
      </p:sp>
    </p:spTree>
    <p:extLst>
      <p:ext uri="{BB962C8B-B14F-4D97-AF65-F5344CB8AC3E}">
        <p14:creationId xmlns:p14="http://schemas.microsoft.com/office/powerpoint/2010/main" val="2295617096"/>
      </p:ext>
    </p:extLst>
  </p:cSld>
  <p:clrMapOvr>
    <a:masterClrMapping/>
  </p:clrMapOvr>
  <p:transition spd="med"/>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zh-CN" altLang="en-US" smtClean="0"/>
              <a:t>无形资产</a:t>
            </a:r>
          </a:p>
        </p:txBody>
      </p:sp>
      <p:sp>
        <p:nvSpPr>
          <p:cNvPr id="37891" name="Rectangle 3"/>
          <p:cNvSpPr>
            <a:spLocks noGrp="1" noChangeArrowheads="1"/>
          </p:cNvSpPr>
          <p:nvPr>
            <p:ph type="body" idx="1"/>
          </p:nvPr>
        </p:nvSpPr>
        <p:spPr>
          <a:xfrm>
            <a:off x="0" y="1052736"/>
            <a:ext cx="9144000" cy="5562600"/>
          </a:xfrm>
        </p:spPr>
        <p:txBody>
          <a:bodyPr/>
          <a:lstStyle/>
          <a:p>
            <a:pPr eaLnBrk="1" hangingPunct="1"/>
            <a:r>
              <a:rPr lang="zh-CN" altLang="zh-CN" dirty="0" smtClean="0"/>
              <a:t>“无形资产”项目，反映民间非营利组织拥有的为开展业务活动、出租给他人或为管理目的而持有的没有实物形态的非货币性长期资产，包括专利权、非专利技术、商标权、著作权、</a:t>
            </a:r>
            <a:r>
              <a:rPr lang="zh-CN" altLang="zh-CN" dirty="0" smtClean="0">
                <a:solidFill>
                  <a:srgbClr val="FF0000"/>
                </a:solidFill>
              </a:rPr>
              <a:t>土地使用权</a:t>
            </a:r>
            <a:r>
              <a:rPr lang="zh-CN" altLang="zh-CN" dirty="0" smtClean="0">
                <a:solidFill>
                  <a:srgbClr val="0000FF"/>
                </a:solidFill>
              </a:rPr>
              <a:t>等。</a:t>
            </a:r>
            <a:r>
              <a:rPr lang="zh-CN" altLang="zh-CN" dirty="0" smtClean="0"/>
              <a:t>本项目应当根据“无形资产”科目的期末余额填列。</a:t>
            </a:r>
            <a:endParaRPr lang="en-US" altLang="zh-CN" dirty="0" smtClean="0"/>
          </a:p>
          <a:p>
            <a:pPr eaLnBrk="1" hangingPunct="1"/>
            <a:r>
              <a:rPr lang="zh-CN" altLang="zh-CN" dirty="0" smtClean="0"/>
              <a:t>无形资产</a:t>
            </a:r>
            <a:r>
              <a:rPr lang="zh-CN" altLang="en-US" dirty="0" smtClean="0"/>
              <a:t>科目：核算民间非营利组织为开展业务活动、出租给他人或为管理目的而持有的且没有实物形态的非货币性长期资产，包括专利权、非专利技术、商标权、著作权、土地使用权等。</a:t>
            </a:r>
          </a:p>
          <a:p>
            <a:pPr eaLnBrk="1" hangingPunct="1"/>
            <a:r>
              <a:rPr lang="zh-CN" altLang="en-US" dirty="0" smtClean="0"/>
              <a:t>民间非营利组织的无形资产如果发生了重大减值，计提减值准备的，应当单独设置“无形资产减值准备”科目进行核算。 </a:t>
            </a:r>
            <a:endParaRPr lang="en-US" altLang="zh-CN" dirty="0" smtClean="0"/>
          </a:p>
          <a:p>
            <a:pPr eaLnBrk="1" hangingPunct="1"/>
            <a:r>
              <a:rPr lang="zh-CN" altLang="en-US" dirty="0" smtClean="0"/>
              <a:t>无形资产摊销：</a:t>
            </a:r>
            <a:r>
              <a:rPr lang="zh-CN" altLang="en-US" dirty="0" smtClean="0">
                <a:solidFill>
                  <a:srgbClr val="FF0000"/>
                </a:solidFill>
              </a:rPr>
              <a:t>摊销年限的确定，进“管理费用”，土地使用权按照使用年限摊销</a:t>
            </a:r>
            <a:r>
              <a:rPr lang="zh-CN" altLang="en-US" dirty="0" smtClean="0">
                <a:solidFill>
                  <a:srgbClr val="0000FF"/>
                </a:solidFill>
              </a:rPr>
              <a:t>。</a:t>
            </a:r>
            <a:endParaRPr lang="en-US" altLang="zh-CN" dirty="0" smtClean="0">
              <a:solidFill>
                <a:srgbClr val="0000FF"/>
              </a:solidFill>
            </a:endParaRPr>
          </a:p>
          <a:p>
            <a:pPr eaLnBrk="1" hangingPunct="1"/>
            <a:r>
              <a:rPr lang="zh-CN" altLang="en-US" dirty="0" smtClean="0"/>
              <a:t>处置净收入</a:t>
            </a:r>
            <a:r>
              <a:rPr lang="en-US" altLang="zh-CN" dirty="0" smtClean="0">
                <a:sym typeface="Wingdings" pitchFamily="2" charset="2"/>
              </a:rPr>
              <a:t> </a:t>
            </a:r>
            <a:r>
              <a:rPr lang="en-US" altLang="zh-CN" dirty="0" smtClean="0"/>
              <a:t>“</a:t>
            </a:r>
            <a:r>
              <a:rPr lang="zh-CN" altLang="en-US" dirty="0" smtClean="0"/>
              <a:t>其他收入”，处置净支出</a:t>
            </a:r>
            <a:r>
              <a:rPr lang="en-US" altLang="zh-CN" dirty="0" smtClean="0">
                <a:sym typeface="Wingdings" pitchFamily="2" charset="2"/>
              </a:rPr>
              <a:t> </a:t>
            </a:r>
            <a:r>
              <a:rPr lang="en-US" altLang="zh-CN" dirty="0" smtClean="0"/>
              <a:t>“</a:t>
            </a:r>
            <a:r>
              <a:rPr lang="zh-CN" altLang="en-US" dirty="0" smtClean="0"/>
              <a:t>其他费用</a:t>
            </a:r>
          </a:p>
          <a:p>
            <a:pPr eaLnBrk="1" hangingPunct="1"/>
            <a:endParaRPr lang="zh-CN" altLang="en-US" dirty="0" smtClean="0"/>
          </a:p>
        </p:txBody>
      </p:sp>
    </p:spTree>
    <p:extLst>
      <p:ext uri="{BB962C8B-B14F-4D97-AF65-F5344CB8AC3E}">
        <p14:creationId xmlns:p14="http://schemas.microsoft.com/office/powerpoint/2010/main" val="2030291350"/>
      </p:ext>
    </p:extLst>
  </p:cSld>
  <p:clrMapOvr>
    <a:masterClrMapping/>
  </p:clrMapOvr>
  <p:transition spd="med" advTm="3000"/>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标题 1"/>
          <p:cNvSpPr>
            <a:spLocks noGrp="1"/>
          </p:cNvSpPr>
          <p:nvPr>
            <p:ph type="title"/>
          </p:nvPr>
        </p:nvSpPr>
        <p:spPr/>
        <p:txBody>
          <a:bodyPr/>
          <a:lstStyle/>
          <a:p>
            <a:r>
              <a:rPr lang="zh-CN" altLang="zh-CN" smtClean="0"/>
              <a:t>受托代理资产</a:t>
            </a:r>
            <a:endParaRPr lang="zh-CN" altLang="en-US" smtClean="0"/>
          </a:p>
        </p:txBody>
      </p:sp>
      <p:sp>
        <p:nvSpPr>
          <p:cNvPr id="38915" name="内容占位符 2"/>
          <p:cNvSpPr>
            <a:spLocks noGrp="1"/>
          </p:cNvSpPr>
          <p:nvPr>
            <p:ph idx="1"/>
          </p:nvPr>
        </p:nvSpPr>
        <p:spPr>
          <a:xfrm>
            <a:off x="323528" y="1052736"/>
            <a:ext cx="8424936" cy="4445000"/>
          </a:xfrm>
        </p:spPr>
        <p:txBody>
          <a:bodyPr/>
          <a:lstStyle/>
          <a:p>
            <a:r>
              <a:rPr lang="zh-CN" altLang="zh-CN" sz="2500" dirty="0" smtClean="0"/>
              <a:t>“受托代理资产”项目，反映民间非营利组织接受委托方委托从事受托代理业务而收到的资产。本项目应当根据“受托代理资产”科目的期末余额填列。如果民间非营利组织的受托代理资产为现金、银行存款或其他货币资金且通过“现金”、“银行存款”、“其他货币资金”科目核算，还应当</a:t>
            </a:r>
            <a:r>
              <a:rPr lang="zh-CN" altLang="zh-CN" sz="2500" dirty="0" smtClean="0">
                <a:solidFill>
                  <a:srgbClr val="FF0000"/>
                </a:solidFill>
              </a:rPr>
              <a:t>加上“现金”、“银行存款”、“其他货币资金”科目中“受托代理资产”</a:t>
            </a:r>
            <a:r>
              <a:rPr lang="zh-CN" altLang="zh-CN" sz="2500" dirty="0" smtClean="0">
                <a:solidFill>
                  <a:srgbClr val="0000FF"/>
                </a:solidFill>
              </a:rPr>
              <a:t>明细科目</a:t>
            </a:r>
            <a:r>
              <a:rPr lang="zh-CN" altLang="zh-CN" sz="2500" dirty="0" smtClean="0"/>
              <a:t>的期末余额。</a:t>
            </a:r>
            <a:endParaRPr lang="en-US" altLang="zh-CN" sz="2500" dirty="0" smtClean="0"/>
          </a:p>
          <a:p>
            <a:r>
              <a:rPr lang="zh-CN" altLang="zh-CN" sz="2500" dirty="0" smtClean="0"/>
              <a:t>在受托代理过程中，民间非营利组织通常只是从委托方收到受托资产，并按照委托人的意愿将资产</a:t>
            </a:r>
            <a:r>
              <a:rPr lang="zh-CN" altLang="zh-CN" sz="2500" dirty="0" smtClean="0">
                <a:solidFill>
                  <a:srgbClr val="FF0000"/>
                </a:solidFill>
              </a:rPr>
              <a:t>转赠</a:t>
            </a:r>
            <a:r>
              <a:rPr lang="zh-CN" altLang="zh-CN" sz="2500" dirty="0" smtClean="0"/>
              <a:t>给指定的其他组织或者个人。民间非营利组织本身只是在委托代理过程中起中介作用，</a:t>
            </a:r>
            <a:r>
              <a:rPr lang="zh-CN" altLang="zh-CN" sz="2500" dirty="0" smtClean="0">
                <a:solidFill>
                  <a:srgbClr val="FF0000"/>
                </a:solidFill>
              </a:rPr>
              <a:t>无权改变</a:t>
            </a:r>
            <a:r>
              <a:rPr lang="zh-CN" altLang="zh-CN" sz="2500" dirty="0" smtClean="0"/>
              <a:t>受托代理资产的用途或者变更受益人。</a:t>
            </a:r>
            <a:endParaRPr lang="zh-CN" altLang="en-US" sz="2500" dirty="0" smtClean="0"/>
          </a:p>
        </p:txBody>
      </p:sp>
    </p:spTree>
    <p:extLst>
      <p:ext uri="{BB962C8B-B14F-4D97-AF65-F5344CB8AC3E}">
        <p14:creationId xmlns:p14="http://schemas.microsoft.com/office/powerpoint/2010/main" val="1219145004"/>
      </p:ext>
    </p:extLst>
  </p:cSld>
  <p:clrMapOvr>
    <a:masterClrMapping/>
  </p:clrMapOvr>
  <p:transition spd="med"/>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标题 1"/>
          <p:cNvSpPr>
            <a:spLocks noGrp="1"/>
          </p:cNvSpPr>
          <p:nvPr>
            <p:ph type="title"/>
          </p:nvPr>
        </p:nvSpPr>
        <p:spPr/>
        <p:txBody>
          <a:bodyPr/>
          <a:lstStyle/>
          <a:p>
            <a:r>
              <a:rPr lang="zh-CN" altLang="en-US" smtClean="0"/>
              <a:t>流动负债填报</a:t>
            </a:r>
          </a:p>
        </p:txBody>
      </p:sp>
      <p:graphicFrame>
        <p:nvGraphicFramePr>
          <p:cNvPr id="4" name="内容占位符 3"/>
          <p:cNvGraphicFramePr>
            <a:graphicFrameLocks noGrp="1"/>
          </p:cNvGraphicFramePr>
          <p:nvPr>
            <p:ph idx="1"/>
            <p:extLst>
              <p:ext uri="{D42A27DB-BD31-4B8C-83A1-F6EECF244321}">
                <p14:modId xmlns:p14="http://schemas.microsoft.com/office/powerpoint/2010/main" val="1142926094"/>
              </p:ext>
            </p:extLst>
          </p:nvPr>
        </p:nvGraphicFramePr>
        <p:xfrm>
          <a:off x="3735192" y="1916832"/>
          <a:ext cx="4876800" cy="4429128"/>
        </p:xfrm>
        <a:graphic>
          <a:graphicData uri="http://schemas.openxmlformats.org/drawingml/2006/table">
            <a:tbl>
              <a:tblPr>
                <a:tableStyleId>{5C22544A-7EE6-4342-B048-85BDC9FD1C3A}</a:tableStyleId>
              </a:tblPr>
              <a:tblGrid>
                <a:gridCol w="4876800"/>
              </a:tblGrid>
              <a:tr h="402648">
                <a:tc>
                  <a:txBody>
                    <a:bodyPr/>
                    <a:lstStyle/>
                    <a:p>
                      <a:pPr algn="l" fontAlgn="b"/>
                      <a:r>
                        <a:rPr lang="zh-CN" altLang="en-US" sz="2600" b="1" u="none" strike="noStrike" dirty="0">
                          <a:effectLst/>
                        </a:rPr>
                        <a:t>流动负债</a:t>
                      </a:r>
                      <a:r>
                        <a:rPr lang="en-US" altLang="zh-CN" sz="2600" b="1" u="none" strike="noStrike" dirty="0">
                          <a:effectLst/>
                        </a:rPr>
                        <a:t>:</a:t>
                      </a:r>
                      <a:endParaRPr lang="zh-CN" altLang="en-US" sz="2600" b="1" i="0" u="none" strike="noStrike" dirty="0">
                        <a:effectLst/>
                        <a:latin typeface="宋体"/>
                      </a:endParaRPr>
                    </a:p>
                  </a:txBody>
                  <a:tcPr marL="6350" marR="6350" marT="6351" marB="0" anchor="b"/>
                </a:tc>
              </a:tr>
              <a:tr h="402648">
                <a:tc>
                  <a:txBody>
                    <a:bodyPr/>
                    <a:lstStyle/>
                    <a:p>
                      <a:pPr algn="l" fontAlgn="b"/>
                      <a:r>
                        <a:rPr lang="zh-CN" altLang="en-US" sz="2600" b="1" u="none" strike="noStrike">
                          <a:effectLst/>
                        </a:rPr>
                        <a:t>短期借款</a:t>
                      </a:r>
                      <a:endParaRPr lang="zh-CN" altLang="en-US" sz="2600" b="1" i="0" u="none" strike="noStrike">
                        <a:effectLst/>
                        <a:latin typeface="宋体"/>
                      </a:endParaRPr>
                    </a:p>
                  </a:txBody>
                  <a:tcPr marL="247650" marR="6350" marT="6351" marB="0" anchor="b"/>
                </a:tc>
              </a:tr>
              <a:tr h="402648">
                <a:tc>
                  <a:txBody>
                    <a:bodyPr/>
                    <a:lstStyle/>
                    <a:p>
                      <a:pPr algn="l" fontAlgn="b"/>
                      <a:r>
                        <a:rPr lang="zh-CN" altLang="en-US" sz="2600" b="1" u="none" strike="noStrike" dirty="0">
                          <a:effectLst/>
                        </a:rPr>
                        <a:t>应付款项</a:t>
                      </a:r>
                      <a:endParaRPr lang="zh-CN" altLang="en-US" sz="2600" b="1" i="0" u="none" strike="noStrike" dirty="0">
                        <a:effectLst/>
                        <a:latin typeface="宋体"/>
                      </a:endParaRPr>
                    </a:p>
                  </a:txBody>
                  <a:tcPr marL="247650" marR="6350" marT="6351" marB="0" anchor="b"/>
                </a:tc>
              </a:tr>
              <a:tr h="402648">
                <a:tc>
                  <a:txBody>
                    <a:bodyPr/>
                    <a:lstStyle/>
                    <a:p>
                      <a:pPr algn="l" fontAlgn="b"/>
                      <a:r>
                        <a:rPr lang="zh-CN" altLang="en-US" sz="2600" b="1" u="none" strike="noStrike" dirty="0">
                          <a:effectLst/>
                        </a:rPr>
                        <a:t>应付工资</a:t>
                      </a:r>
                      <a:endParaRPr lang="zh-CN" altLang="en-US" sz="2600" b="1" i="0" u="none" strike="noStrike" dirty="0">
                        <a:effectLst/>
                        <a:latin typeface="宋体"/>
                      </a:endParaRPr>
                    </a:p>
                  </a:txBody>
                  <a:tcPr marL="247650" marR="6350" marT="6351" marB="0" anchor="b"/>
                </a:tc>
              </a:tr>
              <a:tr h="402648">
                <a:tc>
                  <a:txBody>
                    <a:bodyPr/>
                    <a:lstStyle/>
                    <a:p>
                      <a:pPr algn="l" fontAlgn="b"/>
                      <a:r>
                        <a:rPr lang="zh-CN" altLang="en-US" sz="2600" b="1" u="none" strike="noStrike">
                          <a:effectLst/>
                        </a:rPr>
                        <a:t>应交税金</a:t>
                      </a:r>
                      <a:endParaRPr lang="zh-CN" altLang="en-US" sz="2600" b="1" i="0" u="none" strike="noStrike">
                        <a:effectLst/>
                        <a:latin typeface="宋体"/>
                      </a:endParaRPr>
                    </a:p>
                  </a:txBody>
                  <a:tcPr marL="247650" marR="6350" marT="6351" marB="0" anchor="b"/>
                </a:tc>
              </a:tr>
              <a:tr h="402648">
                <a:tc>
                  <a:txBody>
                    <a:bodyPr/>
                    <a:lstStyle/>
                    <a:p>
                      <a:pPr algn="l" fontAlgn="b"/>
                      <a:r>
                        <a:rPr lang="zh-CN" altLang="en-US" sz="2600" b="1" u="none" strike="noStrike">
                          <a:effectLst/>
                        </a:rPr>
                        <a:t>预收账款</a:t>
                      </a:r>
                      <a:endParaRPr lang="zh-CN" altLang="en-US" sz="2600" b="1" i="0" u="none" strike="noStrike">
                        <a:effectLst/>
                        <a:latin typeface="宋体"/>
                      </a:endParaRPr>
                    </a:p>
                  </a:txBody>
                  <a:tcPr marL="247650" marR="6350" marT="6351" marB="0" anchor="b"/>
                </a:tc>
              </a:tr>
              <a:tr h="402648">
                <a:tc>
                  <a:txBody>
                    <a:bodyPr/>
                    <a:lstStyle/>
                    <a:p>
                      <a:pPr algn="l" fontAlgn="b"/>
                      <a:r>
                        <a:rPr lang="zh-CN" altLang="en-US" sz="2600" b="1" u="none" strike="noStrike">
                          <a:effectLst/>
                        </a:rPr>
                        <a:t>预提费用</a:t>
                      </a:r>
                      <a:endParaRPr lang="zh-CN" altLang="en-US" sz="2600" b="1" i="0" u="none" strike="noStrike">
                        <a:effectLst/>
                        <a:latin typeface="宋体"/>
                      </a:endParaRPr>
                    </a:p>
                  </a:txBody>
                  <a:tcPr marL="247650" marR="6350" marT="6351" marB="0" anchor="b"/>
                </a:tc>
              </a:tr>
              <a:tr h="402648">
                <a:tc>
                  <a:txBody>
                    <a:bodyPr/>
                    <a:lstStyle/>
                    <a:p>
                      <a:pPr algn="l" fontAlgn="b"/>
                      <a:r>
                        <a:rPr lang="zh-CN" altLang="en-US" sz="2600" b="1" u="none" strike="noStrike">
                          <a:effectLst/>
                        </a:rPr>
                        <a:t>预计负债</a:t>
                      </a:r>
                      <a:endParaRPr lang="zh-CN" altLang="en-US" sz="2600" b="1" i="0" u="none" strike="noStrike">
                        <a:effectLst/>
                        <a:latin typeface="宋体"/>
                      </a:endParaRPr>
                    </a:p>
                  </a:txBody>
                  <a:tcPr marL="247650" marR="6350" marT="6351" marB="0" anchor="b"/>
                </a:tc>
              </a:tr>
              <a:tr h="402648">
                <a:tc>
                  <a:txBody>
                    <a:bodyPr/>
                    <a:lstStyle/>
                    <a:p>
                      <a:pPr algn="l" fontAlgn="b"/>
                      <a:r>
                        <a:rPr lang="zh-CN" altLang="en-US" sz="2600" b="1" u="none" strike="noStrike">
                          <a:effectLst/>
                        </a:rPr>
                        <a:t>一年内到期的长期负债</a:t>
                      </a:r>
                      <a:endParaRPr lang="zh-CN" altLang="en-US" sz="2600" b="1" i="0" u="none" strike="noStrike">
                        <a:effectLst/>
                        <a:latin typeface="宋体"/>
                      </a:endParaRPr>
                    </a:p>
                  </a:txBody>
                  <a:tcPr marL="247650" marR="6350" marT="6351" marB="0" anchor="b"/>
                </a:tc>
              </a:tr>
              <a:tr h="402648">
                <a:tc>
                  <a:txBody>
                    <a:bodyPr/>
                    <a:lstStyle/>
                    <a:p>
                      <a:pPr algn="l" fontAlgn="b"/>
                      <a:r>
                        <a:rPr lang="zh-CN" altLang="en-US" sz="2600" b="1" u="none" strike="noStrike">
                          <a:effectLst/>
                        </a:rPr>
                        <a:t>其他流动负债</a:t>
                      </a:r>
                      <a:endParaRPr lang="zh-CN" altLang="en-US" sz="2600" b="1" i="0" u="none" strike="noStrike">
                        <a:effectLst/>
                        <a:latin typeface="宋体"/>
                      </a:endParaRPr>
                    </a:p>
                  </a:txBody>
                  <a:tcPr marL="247650" marR="6350" marT="6351" marB="0" anchor="b"/>
                </a:tc>
              </a:tr>
              <a:tr h="402648">
                <a:tc>
                  <a:txBody>
                    <a:bodyPr/>
                    <a:lstStyle/>
                    <a:p>
                      <a:pPr algn="l" fontAlgn="b"/>
                      <a:r>
                        <a:rPr lang="zh-CN" altLang="en-US" sz="2600" b="1" u="none" strike="noStrike" dirty="0">
                          <a:effectLst/>
                        </a:rPr>
                        <a:t>流动负债合计</a:t>
                      </a:r>
                      <a:endParaRPr lang="zh-CN" altLang="en-US" sz="2600" b="1" i="0" u="none" strike="noStrike" dirty="0">
                        <a:effectLst/>
                        <a:latin typeface="宋体"/>
                      </a:endParaRPr>
                    </a:p>
                  </a:txBody>
                  <a:tcPr marL="742950" marR="6350" marT="6351" marB="0" anchor="b"/>
                </a:tc>
              </a:tr>
            </a:tbl>
          </a:graphicData>
        </a:graphic>
      </p:graphicFrame>
      <p:sp>
        <p:nvSpPr>
          <p:cNvPr id="5" name="矩形 4"/>
          <p:cNvSpPr/>
          <p:nvPr/>
        </p:nvSpPr>
        <p:spPr>
          <a:xfrm>
            <a:off x="228600" y="1066800"/>
            <a:ext cx="8382000" cy="830997"/>
          </a:xfrm>
          <a:prstGeom prst="rect">
            <a:avLst/>
          </a:prstGeom>
        </p:spPr>
        <p:txBody>
          <a:bodyPr>
            <a:spAutoFit/>
          </a:bodyPr>
          <a:lstStyle/>
          <a:p>
            <a:pPr>
              <a:defRPr/>
            </a:pPr>
            <a:r>
              <a:rPr lang="zh-CN" altLang="en-US" b="1" i="0" dirty="0">
                <a:solidFill>
                  <a:srgbClr val="0000FF"/>
                </a:solidFill>
                <a:latin typeface="+mn-ea"/>
                <a:ea typeface="+mn-ea"/>
              </a:rPr>
              <a:t>流动负债包括短期借款、应付款项、应付工资、应交税金、预收账款、预提费用和预计负债等。</a:t>
            </a:r>
          </a:p>
        </p:txBody>
      </p:sp>
    </p:spTree>
    <p:extLst>
      <p:ext uri="{BB962C8B-B14F-4D97-AF65-F5344CB8AC3E}">
        <p14:creationId xmlns:p14="http://schemas.microsoft.com/office/powerpoint/2010/main" val="1643729649"/>
      </p:ext>
    </p:extLst>
  </p:cSld>
  <p:clrMapOvr>
    <a:masterClrMapping/>
  </p:clrMapOvr>
  <p:transition spd="med"/>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zh-CN" altLang="en-US" smtClean="0"/>
              <a:t>短期借款</a:t>
            </a:r>
          </a:p>
        </p:txBody>
      </p:sp>
      <p:sp>
        <p:nvSpPr>
          <p:cNvPr id="40963" name="Rectangle 3"/>
          <p:cNvSpPr>
            <a:spLocks noGrp="1" noChangeArrowheads="1"/>
          </p:cNvSpPr>
          <p:nvPr>
            <p:ph type="body" idx="1"/>
          </p:nvPr>
        </p:nvSpPr>
        <p:spPr/>
        <p:txBody>
          <a:bodyPr/>
          <a:lstStyle/>
          <a:p>
            <a:pPr eaLnBrk="1" hangingPunct="1">
              <a:buFontTx/>
              <a:buNone/>
            </a:pPr>
            <a:r>
              <a:rPr lang="zh-CN" altLang="zh-CN" sz="2600" dirty="0" smtClean="0"/>
              <a:t>“短期借款”项目，反映民间非营利组织向</a:t>
            </a:r>
            <a:r>
              <a:rPr lang="zh-CN" altLang="zh-CN" sz="2600" dirty="0" smtClean="0">
                <a:solidFill>
                  <a:srgbClr val="FF0000"/>
                </a:solidFill>
              </a:rPr>
              <a:t>银行或其他金融机构</a:t>
            </a:r>
            <a:r>
              <a:rPr lang="zh-CN" altLang="zh-CN" sz="2600" dirty="0" smtClean="0"/>
              <a:t>等借入的、尚未偿还的期限在</a:t>
            </a:r>
            <a:r>
              <a:rPr lang="en-US" altLang="zh-CN" sz="2600" dirty="0" smtClean="0">
                <a:solidFill>
                  <a:srgbClr val="FF0000"/>
                </a:solidFill>
              </a:rPr>
              <a:t>1</a:t>
            </a:r>
            <a:r>
              <a:rPr lang="zh-CN" altLang="zh-CN" sz="2600" dirty="0" smtClean="0">
                <a:solidFill>
                  <a:srgbClr val="FF0000"/>
                </a:solidFill>
              </a:rPr>
              <a:t>年以下（含</a:t>
            </a:r>
            <a:r>
              <a:rPr lang="en-US" altLang="zh-CN" sz="2600" dirty="0" smtClean="0">
                <a:solidFill>
                  <a:srgbClr val="FF0000"/>
                </a:solidFill>
              </a:rPr>
              <a:t>1</a:t>
            </a:r>
            <a:r>
              <a:rPr lang="zh-CN" altLang="zh-CN" sz="2600" dirty="0" smtClean="0">
                <a:solidFill>
                  <a:srgbClr val="FF0000"/>
                </a:solidFill>
              </a:rPr>
              <a:t>年）</a:t>
            </a:r>
            <a:r>
              <a:rPr lang="zh-CN" altLang="zh-CN" sz="2600" dirty="0" smtClean="0"/>
              <a:t>的各种借款。本项目应当根据“短期借款”科目的期末余额填列。</a:t>
            </a:r>
            <a:endParaRPr lang="en-US" altLang="zh-CN" sz="2600" dirty="0" smtClean="0"/>
          </a:p>
          <a:p>
            <a:pPr eaLnBrk="1" hangingPunct="1">
              <a:buFontTx/>
              <a:buNone/>
            </a:pPr>
            <a:r>
              <a:rPr lang="zh-CN" altLang="zh-CN" sz="2600" dirty="0" smtClean="0"/>
              <a:t>“短期借款”科目</a:t>
            </a:r>
            <a:r>
              <a:rPr lang="zh-CN" altLang="en-US" sz="2600" dirty="0" smtClean="0"/>
              <a:t>：核算民间非营利组织向银行或其他金融机构等借入的期限在</a:t>
            </a:r>
            <a:r>
              <a:rPr lang="en-US" altLang="zh-CN" sz="2600" dirty="0" smtClean="0"/>
              <a:t>1</a:t>
            </a:r>
            <a:r>
              <a:rPr lang="zh-CN" altLang="en-US" sz="2600" dirty="0" smtClean="0"/>
              <a:t>年以下（含</a:t>
            </a:r>
            <a:r>
              <a:rPr lang="en-US" altLang="zh-CN" sz="2600" dirty="0" smtClean="0"/>
              <a:t>1</a:t>
            </a:r>
            <a:r>
              <a:rPr lang="zh-CN" altLang="en-US" sz="2600" dirty="0" smtClean="0"/>
              <a:t>年）的各种借款。 </a:t>
            </a:r>
          </a:p>
          <a:p>
            <a:pPr eaLnBrk="1" hangingPunct="1">
              <a:buFontTx/>
              <a:buNone/>
            </a:pPr>
            <a:r>
              <a:rPr lang="en-US" altLang="zh-CN" sz="2600" dirty="0" smtClean="0"/>
              <a:t>   </a:t>
            </a:r>
            <a:r>
              <a:rPr lang="zh-CN" altLang="zh-CN" sz="2600" dirty="0" smtClean="0"/>
              <a:t>短期借款</a:t>
            </a:r>
            <a:r>
              <a:rPr lang="zh-CN" altLang="en-US" sz="2600" dirty="0" smtClean="0"/>
              <a:t>利息：借记“筹资费用”，贷记“银行存款”、“预提费用”等</a:t>
            </a:r>
            <a:r>
              <a:rPr lang="en-US" altLang="zh-CN" sz="2600" dirty="0" smtClean="0"/>
              <a:t>   </a:t>
            </a:r>
          </a:p>
        </p:txBody>
      </p:sp>
    </p:spTree>
    <p:extLst>
      <p:ext uri="{BB962C8B-B14F-4D97-AF65-F5344CB8AC3E}">
        <p14:creationId xmlns:p14="http://schemas.microsoft.com/office/powerpoint/2010/main" val="284636124"/>
      </p:ext>
    </p:extLst>
  </p:cSld>
  <p:clrMapOvr>
    <a:masterClrMapping/>
  </p:clrMapOvr>
  <p:transition spd="med" advTm="3000"/>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zh-CN" altLang="zh-CN" smtClean="0"/>
              <a:t>应付款项</a:t>
            </a:r>
            <a:endParaRPr lang="zh-CN" altLang="en-US" smtClean="0"/>
          </a:p>
        </p:txBody>
      </p:sp>
      <p:sp>
        <p:nvSpPr>
          <p:cNvPr id="41987" name="Rectangle 3"/>
          <p:cNvSpPr>
            <a:spLocks noGrp="1" noChangeArrowheads="1"/>
          </p:cNvSpPr>
          <p:nvPr>
            <p:ph type="body" idx="1"/>
          </p:nvPr>
        </p:nvSpPr>
        <p:spPr>
          <a:xfrm>
            <a:off x="0" y="1124744"/>
            <a:ext cx="8964488" cy="4445000"/>
          </a:xfrm>
        </p:spPr>
        <p:txBody>
          <a:bodyPr/>
          <a:lstStyle/>
          <a:p>
            <a:pPr marL="180000" indent="0" eaLnBrk="1" hangingPunct="1">
              <a:spcBef>
                <a:spcPts val="100"/>
              </a:spcBef>
              <a:spcAft>
                <a:spcPts val="100"/>
              </a:spcAft>
              <a:buFontTx/>
              <a:buNone/>
            </a:pPr>
            <a:r>
              <a:rPr lang="zh-CN" altLang="zh-CN" sz="2400" dirty="0" smtClean="0"/>
              <a:t>“应付款项”项目，反映民间非营利组织期末应付票据、应付账款和其他应付款等应付未付款项。本项目应当根据</a:t>
            </a:r>
            <a:r>
              <a:rPr lang="zh-CN" altLang="zh-CN" sz="2400" dirty="0" smtClean="0">
                <a:solidFill>
                  <a:srgbClr val="FF0000"/>
                </a:solidFill>
              </a:rPr>
              <a:t>“应付票据”、“应付账款”、“其他应付款”</a:t>
            </a:r>
            <a:r>
              <a:rPr lang="zh-CN" altLang="zh-CN" sz="2400" dirty="0" smtClean="0"/>
              <a:t>科目的期末余额合计填列。</a:t>
            </a:r>
            <a:endParaRPr lang="en-US" altLang="zh-CN" sz="2400" dirty="0" smtClean="0"/>
          </a:p>
          <a:p>
            <a:pPr marL="180000" indent="0" eaLnBrk="1" hangingPunct="1">
              <a:spcBef>
                <a:spcPts val="100"/>
              </a:spcBef>
              <a:spcAft>
                <a:spcPts val="100"/>
              </a:spcAft>
              <a:buFontTx/>
              <a:buNone/>
            </a:pPr>
            <a:r>
              <a:rPr lang="zh-CN" altLang="en-US" sz="2400" dirty="0" smtClean="0"/>
              <a:t>应付票据科目：核算民间非营利组织购买材料、商品和接受服务供应等而开出、承兑的商业汇票，包括</a:t>
            </a:r>
            <a:r>
              <a:rPr lang="zh-CN" altLang="en-US" sz="2400" dirty="0" smtClean="0">
                <a:solidFill>
                  <a:srgbClr val="FF0000"/>
                </a:solidFill>
              </a:rPr>
              <a:t>银行承兑汇票和商业承兑汇票。 银行承兑汇票手续费</a:t>
            </a:r>
            <a:r>
              <a:rPr lang="en-US" altLang="zh-CN" sz="2400" dirty="0" smtClean="0">
                <a:solidFill>
                  <a:srgbClr val="FF0000"/>
                </a:solidFill>
                <a:sym typeface="Wingdings" pitchFamily="2" charset="2"/>
              </a:rPr>
              <a:t> </a:t>
            </a:r>
            <a:r>
              <a:rPr lang="en-US" altLang="zh-CN" sz="2400" dirty="0" smtClean="0">
                <a:solidFill>
                  <a:srgbClr val="FF0000"/>
                </a:solidFill>
              </a:rPr>
              <a:t>“</a:t>
            </a:r>
            <a:r>
              <a:rPr lang="zh-CN" altLang="en-US" sz="2400" dirty="0" smtClean="0">
                <a:solidFill>
                  <a:srgbClr val="FF0000"/>
                </a:solidFill>
              </a:rPr>
              <a:t>筹资费用”</a:t>
            </a:r>
            <a:endParaRPr lang="en-US" altLang="zh-CN" sz="2400" dirty="0" smtClean="0">
              <a:solidFill>
                <a:srgbClr val="FF0000"/>
              </a:solidFill>
            </a:endParaRPr>
          </a:p>
          <a:p>
            <a:pPr marL="180000" indent="0" eaLnBrk="1" hangingPunct="1">
              <a:spcBef>
                <a:spcPts val="100"/>
              </a:spcBef>
              <a:spcAft>
                <a:spcPts val="100"/>
              </a:spcAft>
              <a:buFontTx/>
              <a:buNone/>
            </a:pPr>
            <a:r>
              <a:rPr lang="zh-CN" altLang="en-US" sz="2400" dirty="0" smtClean="0"/>
              <a:t>应付账款科目：核算民间非营利组织因购买材料、商品和接受服务供应等而应付给供应单位的款项。 </a:t>
            </a:r>
          </a:p>
          <a:p>
            <a:pPr marL="180000" indent="0" eaLnBrk="1" hangingPunct="1">
              <a:spcBef>
                <a:spcPts val="100"/>
              </a:spcBef>
              <a:spcAft>
                <a:spcPts val="100"/>
              </a:spcAft>
              <a:buFontTx/>
              <a:buNone/>
            </a:pPr>
            <a:r>
              <a:rPr lang="zh-CN" altLang="en-US" sz="2400" dirty="0" smtClean="0">
                <a:solidFill>
                  <a:srgbClr val="FF0000"/>
                </a:solidFill>
              </a:rPr>
              <a:t>确实无法支付或者被其他单位承担的应付账款</a:t>
            </a:r>
            <a:r>
              <a:rPr lang="en-US" altLang="zh-CN" sz="2400" dirty="0" smtClean="0">
                <a:solidFill>
                  <a:srgbClr val="FF0000"/>
                </a:solidFill>
                <a:sym typeface="Wingdings" pitchFamily="2" charset="2"/>
              </a:rPr>
              <a:t> </a:t>
            </a:r>
            <a:r>
              <a:rPr lang="en-US" altLang="zh-CN" sz="2400" dirty="0" smtClean="0">
                <a:solidFill>
                  <a:srgbClr val="FF0000"/>
                </a:solidFill>
              </a:rPr>
              <a:t>“</a:t>
            </a:r>
            <a:r>
              <a:rPr lang="zh-CN" altLang="en-US" sz="2400" dirty="0" smtClean="0">
                <a:solidFill>
                  <a:srgbClr val="FF0000"/>
                </a:solidFill>
              </a:rPr>
              <a:t>其他收入”</a:t>
            </a:r>
            <a:endParaRPr lang="en-US" altLang="zh-CN" sz="2400" dirty="0" smtClean="0">
              <a:solidFill>
                <a:srgbClr val="FF0000"/>
              </a:solidFill>
            </a:endParaRPr>
          </a:p>
          <a:p>
            <a:pPr marL="180000" indent="0" eaLnBrk="1" hangingPunct="1">
              <a:spcBef>
                <a:spcPts val="100"/>
              </a:spcBef>
              <a:spcAft>
                <a:spcPts val="100"/>
              </a:spcAft>
              <a:buFontTx/>
              <a:buNone/>
            </a:pPr>
            <a:r>
              <a:rPr lang="zh-CN" altLang="en-US" sz="2400" dirty="0" smtClean="0"/>
              <a:t>其他应付款科目：核算民间非营利组织应付、暂收其他单位或个人的款项，如</a:t>
            </a:r>
            <a:r>
              <a:rPr lang="zh-CN" altLang="en-US" sz="2400" dirty="0" smtClean="0">
                <a:solidFill>
                  <a:srgbClr val="FF0000"/>
                </a:solidFill>
              </a:rPr>
              <a:t>应付经营租入固定资产的租金</a:t>
            </a:r>
            <a:r>
              <a:rPr lang="zh-CN" altLang="en-US" sz="2400" dirty="0" smtClean="0"/>
              <a:t>等。</a:t>
            </a:r>
            <a:r>
              <a:rPr lang="zh-CN" altLang="en-US" sz="2400" dirty="0" smtClean="0">
                <a:solidFill>
                  <a:srgbClr val="FF0000"/>
                </a:solidFill>
              </a:rPr>
              <a:t>（暂收押金，暂扣应付社保、住房公积金等）应当按照应付和暂收款项的类别和单位或个人设置明细账</a:t>
            </a:r>
            <a:r>
              <a:rPr lang="zh-CN" altLang="en-US" sz="2400" dirty="0" smtClean="0"/>
              <a:t>，进行明细核算。 </a:t>
            </a:r>
          </a:p>
          <a:p>
            <a:pPr marL="180000" indent="0" eaLnBrk="1" hangingPunct="1">
              <a:spcBef>
                <a:spcPts val="100"/>
              </a:spcBef>
              <a:spcAft>
                <a:spcPts val="100"/>
              </a:spcAft>
              <a:buFontTx/>
              <a:buNone/>
            </a:pPr>
            <a:endParaRPr lang="en-US" altLang="zh-CN" sz="2400" dirty="0" smtClean="0"/>
          </a:p>
          <a:p>
            <a:pPr marL="180000" indent="0" eaLnBrk="1" hangingPunct="1">
              <a:spcBef>
                <a:spcPts val="100"/>
              </a:spcBef>
              <a:spcAft>
                <a:spcPts val="100"/>
              </a:spcAft>
              <a:buFontTx/>
              <a:buNone/>
            </a:pPr>
            <a:endParaRPr lang="zh-CN" altLang="en-US" sz="2400" dirty="0" smtClean="0"/>
          </a:p>
        </p:txBody>
      </p:sp>
    </p:spTree>
    <p:extLst>
      <p:ext uri="{BB962C8B-B14F-4D97-AF65-F5344CB8AC3E}">
        <p14:creationId xmlns:p14="http://schemas.microsoft.com/office/powerpoint/2010/main" val="686984725"/>
      </p:ext>
    </p:extLst>
  </p:cSld>
  <p:clrMapOvr>
    <a:masterClrMapping/>
  </p:clrMapOvr>
  <p:transition spd="med" advTm="3000"/>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115616" y="332656"/>
            <a:ext cx="7704856" cy="412750"/>
          </a:xfrm>
        </p:spPr>
        <p:txBody>
          <a:bodyPr/>
          <a:lstStyle/>
          <a:p>
            <a:pPr eaLnBrk="1" hangingPunct="1"/>
            <a:r>
              <a:rPr lang="zh-CN" altLang="en-US" smtClean="0"/>
              <a:t>应付工资</a:t>
            </a:r>
          </a:p>
        </p:txBody>
      </p:sp>
      <p:sp>
        <p:nvSpPr>
          <p:cNvPr id="43011" name="Rectangle 3"/>
          <p:cNvSpPr>
            <a:spLocks noGrp="1" noChangeArrowheads="1"/>
          </p:cNvSpPr>
          <p:nvPr>
            <p:ph type="body" idx="1"/>
          </p:nvPr>
        </p:nvSpPr>
        <p:spPr>
          <a:xfrm>
            <a:off x="179512" y="908720"/>
            <a:ext cx="8540750" cy="5867400"/>
          </a:xfrm>
        </p:spPr>
        <p:txBody>
          <a:bodyPr/>
          <a:lstStyle/>
          <a:p>
            <a:pPr marL="180000" indent="0" eaLnBrk="1" hangingPunct="1">
              <a:lnSpc>
                <a:spcPct val="80000"/>
              </a:lnSpc>
              <a:spcBef>
                <a:spcPts val="200"/>
              </a:spcBef>
              <a:spcAft>
                <a:spcPts val="200"/>
              </a:spcAft>
              <a:buFontTx/>
              <a:buNone/>
            </a:pPr>
            <a:r>
              <a:rPr lang="zh-CN" altLang="zh-CN" dirty="0" smtClean="0"/>
              <a:t>“应付工资”项目，反映民间非营利组织应付未付的员工工资。本项目应当根据“应付工资”科目的期末贷方余额填列；如果“应付工资”科目期末为借方余额，</a:t>
            </a:r>
            <a:r>
              <a:rPr lang="zh-CN" altLang="zh-CN" dirty="0" smtClean="0">
                <a:solidFill>
                  <a:srgbClr val="FF0000"/>
                </a:solidFill>
              </a:rPr>
              <a:t>以“－”号</a:t>
            </a:r>
            <a:r>
              <a:rPr lang="zh-CN" altLang="zh-CN" dirty="0" smtClean="0"/>
              <a:t>填列。</a:t>
            </a:r>
            <a:endParaRPr lang="en-US" altLang="zh-CN" dirty="0" smtClean="0"/>
          </a:p>
          <a:p>
            <a:pPr marL="180000" indent="0" eaLnBrk="1" hangingPunct="1">
              <a:lnSpc>
                <a:spcPct val="80000"/>
              </a:lnSpc>
              <a:spcBef>
                <a:spcPts val="200"/>
              </a:spcBef>
              <a:spcAft>
                <a:spcPts val="200"/>
              </a:spcAft>
              <a:buFontTx/>
              <a:buNone/>
            </a:pPr>
            <a:r>
              <a:rPr lang="zh-CN" altLang="zh-CN" dirty="0" smtClean="0"/>
              <a:t>“应付工资”</a:t>
            </a:r>
            <a:r>
              <a:rPr lang="zh-CN" altLang="en-US" dirty="0" smtClean="0"/>
              <a:t>科目：核算民间非营利组织应付给职工的工资总额。包括在工资总额内的各种工资、奖金、津贴等，</a:t>
            </a:r>
            <a:r>
              <a:rPr lang="zh-CN" altLang="en-US" dirty="0" smtClean="0">
                <a:solidFill>
                  <a:srgbClr val="FF0000"/>
                </a:solidFill>
              </a:rPr>
              <a:t>不论是否在当月支付，都应当通过本科目核算。</a:t>
            </a:r>
            <a:r>
              <a:rPr lang="zh-CN" altLang="en-US" dirty="0" smtClean="0">
                <a:solidFill>
                  <a:srgbClr val="0000FF"/>
                </a:solidFill>
              </a:rPr>
              <a:t> </a:t>
            </a:r>
          </a:p>
          <a:p>
            <a:pPr marL="180000" indent="0" eaLnBrk="1" hangingPunct="1">
              <a:lnSpc>
                <a:spcPct val="80000"/>
              </a:lnSpc>
              <a:spcBef>
                <a:spcPts val="200"/>
              </a:spcBef>
              <a:spcAft>
                <a:spcPts val="200"/>
              </a:spcAft>
              <a:buFontTx/>
              <a:buNone/>
            </a:pPr>
            <a:r>
              <a:rPr lang="zh-CN" altLang="en-US" dirty="0" smtClean="0"/>
              <a:t>账务处理</a:t>
            </a:r>
          </a:p>
          <a:p>
            <a:pPr marL="180000" indent="0" eaLnBrk="1" hangingPunct="1">
              <a:lnSpc>
                <a:spcPct val="80000"/>
              </a:lnSpc>
              <a:spcBef>
                <a:spcPts val="200"/>
              </a:spcBef>
              <a:spcAft>
                <a:spcPts val="200"/>
              </a:spcAft>
              <a:buFontTx/>
              <a:buNone/>
            </a:pPr>
            <a:r>
              <a:rPr lang="zh-CN" altLang="en-US" dirty="0" smtClean="0"/>
              <a:t>（一）支付工资：借记“应付工资”，贷记“现金”、“银行存款”等。应扣还的各种款项（如代垫房租、家属药费、个税等），借记“应付工资”，贷记“其他应收款”、“应交税金”等</a:t>
            </a:r>
          </a:p>
          <a:p>
            <a:pPr marL="180000" indent="0" eaLnBrk="1" hangingPunct="1">
              <a:lnSpc>
                <a:spcPct val="80000"/>
              </a:lnSpc>
              <a:spcBef>
                <a:spcPts val="200"/>
              </a:spcBef>
              <a:spcAft>
                <a:spcPts val="200"/>
              </a:spcAft>
              <a:buFontTx/>
              <a:buNone/>
            </a:pPr>
            <a:r>
              <a:rPr lang="zh-CN" altLang="en-US" dirty="0" smtClean="0"/>
              <a:t>（二）工资分配</a:t>
            </a:r>
          </a:p>
          <a:p>
            <a:pPr marL="180000" indent="0" eaLnBrk="1" hangingPunct="1">
              <a:lnSpc>
                <a:spcPct val="80000"/>
              </a:lnSpc>
              <a:spcBef>
                <a:spcPts val="200"/>
              </a:spcBef>
              <a:spcAft>
                <a:spcPts val="200"/>
              </a:spcAft>
              <a:buFontTx/>
              <a:buNone/>
            </a:pPr>
            <a:r>
              <a:rPr lang="en-US" altLang="zh-CN" dirty="0" smtClean="0"/>
              <a:t>1</a:t>
            </a:r>
            <a:r>
              <a:rPr lang="zh-CN" altLang="en-US" dirty="0" smtClean="0"/>
              <a:t>、行政人员工资：借记“管理费用”，贷记“应付工资”</a:t>
            </a:r>
          </a:p>
          <a:p>
            <a:pPr marL="180000" indent="0" eaLnBrk="1" hangingPunct="1">
              <a:lnSpc>
                <a:spcPct val="80000"/>
              </a:lnSpc>
              <a:spcBef>
                <a:spcPts val="200"/>
              </a:spcBef>
              <a:spcAft>
                <a:spcPts val="200"/>
              </a:spcAft>
              <a:buFontTx/>
              <a:buNone/>
            </a:pPr>
            <a:r>
              <a:rPr lang="en-US" altLang="zh-CN" dirty="0" smtClean="0"/>
              <a:t>2</a:t>
            </a:r>
            <a:r>
              <a:rPr lang="zh-CN" altLang="en-US" dirty="0" smtClean="0"/>
              <a:t>、各项业务活动成本的人员工资，借记“业务活动成本”、“存货－生产成本”，贷记“应付工资”</a:t>
            </a:r>
          </a:p>
          <a:p>
            <a:pPr marL="180000" indent="0" eaLnBrk="1" hangingPunct="1">
              <a:lnSpc>
                <a:spcPct val="80000"/>
              </a:lnSpc>
              <a:spcBef>
                <a:spcPts val="200"/>
              </a:spcBef>
              <a:spcAft>
                <a:spcPts val="200"/>
              </a:spcAft>
              <a:buFontTx/>
              <a:buNone/>
            </a:pPr>
            <a:r>
              <a:rPr lang="en-US" altLang="zh-CN" dirty="0" smtClean="0"/>
              <a:t>3</a:t>
            </a:r>
            <a:r>
              <a:rPr lang="zh-CN" altLang="en-US" dirty="0" smtClean="0"/>
              <a:t>、在建人员工资：借记“在建工程”，贷记“应付工资”</a:t>
            </a:r>
          </a:p>
        </p:txBody>
      </p:sp>
    </p:spTree>
    <p:extLst>
      <p:ext uri="{BB962C8B-B14F-4D97-AF65-F5344CB8AC3E}">
        <p14:creationId xmlns:p14="http://schemas.microsoft.com/office/powerpoint/2010/main" val="3055192439"/>
      </p:ext>
    </p:extLst>
  </p:cSld>
  <p:clrMapOvr>
    <a:masterClrMapping/>
  </p:clrMapOvr>
  <p:transition spd="med" advTm="3000"/>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043608" y="332656"/>
            <a:ext cx="7416824" cy="412750"/>
          </a:xfrm>
        </p:spPr>
        <p:txBody>
          <a:bodyPr/>
          <a:lstStyle/>
          <a:p>
            <a:pPr eaLnBrk="1" hangingPunct="1"/>
            <a:r>
              <a:rPr lang="zh-CN" altLang="en-US" smtClean="0"/>
              <a:t>应付工资</a:t>
            </a:r>
          </a:p>
        </p:txBody>
      </p:sp>
      <p:sp>
        <p:nvSpPr>
          <p:cNvPr id="44035" name="Rectangle 3"/>
          <p:cNvSpPr>
            <a:spLocks noGrp="1" noChangeArrowheads="1"/>
          </p:cNvSpPr>
          <p:nvPr>
            <p:ph type="body" idx="1"/>
          </p:nvPr>
        </p:nvSpPr>
        <p:spPr>
          <a:xfrm>
            <a:off x="0" y="990600"/>
            <a:ext cx="9144000" cy="5867400"/>
          </a:xfrm>
        </p:spPr>
        <p:txBody>
          <a:bodyPr/>
          <a:lstStyle/>
          <a:p>
            <a:pPr marL="180000" eaLnBrk="1" hangingPunct="1">
              <a:spcBef>
                <a:spcPts val="200"/>
              </a:spcBef>
              <a:spcAft>
                <a:spcPts val="200"/>
              </a:spcAft>
            </a:pPr>
            <a:r>
              <a:rPr lang="zh-CN" altLang="en-US" sz="2400" dirty="0" smtClean="0"/>
              <a:t>某单位根据“工资汇总表”结算本月工资总额</a:t>
            </a:r>
            <a:r>
              <a:rPr lang="en-US" altLang="zh-CN" sz="2400" dirty="0" smtClean="0"/>
              <a:t>326000</a:t>
            </a:r>
            <a:r>
              <a:rPr lang="zh-CN" altLang="en-US" sz="2400" dirty="0" smtClean="0"/>
              <a:t>元。其中，代扣职工住房租金</a:t>
            </a:r>
            <a:r>
              <a:rPr lang="en-US" altLang="zh-CN" sz="2400" dirty="0" smtClean="0"/>
              <a:t>2000</a:t>
            </a:r>
            <a:r>
              <a:rPr lang="zh-CN" altLang="en-US" sz="2400" dirty="0" smtClean="0"/>
              <a:t>元，扣回代垫职工李斯家属医药费</a:t>
            </a:r>
            <a:r>
              <a:rPr lang="en-US" altLang="zh-CN" sz="2400" dirty="0" smtClean="0"/>
              <a:t>800</a:t>
            </a:r>
            <a:r>
              <a:rPr lang="zh-CN" altLang="en-US" sz="2400" dirty="0" smtClean="0"/>
              <a:t>元，代扣个人所得税</a:t>
            </a:r>
            <a:r>
              <a:rPr lang="en-US" altLang="zh-CN" sz="2400" dirty="0" smtClean="0"/>
              <a:t>26700</a:t>
            </a:r>
            <a:r>
              <a:rPr lang="zh-CN" altLang="en-US" sz="2400" dirty="0" smtClean="0"/>
              <a:t>元，职工住房公积金个人扣费</a:t>
            </a:r>
            <a:r>
              <a:rPr lang="en-US" altLang="zh-CN" sz="2400" dirty="0" smtClean="0"/>
              <a:t>25000</a:t>
            </a:r>
            <a:r>
              <a:rPr lang="zh-CN" altLang="en-US" sz="2400" dirty="0" smtClean="0"/>
              <a:t>，扣职工张三因电脑丢失责任而负担的赔偿款</a:t>
            </a:r>
            <a:r>
              <a:rPr lang="en-US" altLang="zh-CN" sz="2400" dirty="0" smtClean="0"/>
              <a:t>1400</a:t>
            </a:r>
            <a:r>
              <a:rPr lang="zh-CN" altLang="en-US" sz="2400" dirty="0" smtClean="0"/>
              <a:t>元。实发工资</a:t>
            </a:r>
            <a:r>
              <a:rPr lang="en-US" altLang="zh-CN" sz="2400" dirty="0" smtClean="0"/>
              <a:t>270100</a:t>
            </a:r>
            <a:r>
              <a:rPr lang="zh-CN" altLang="en-US" sz="2400" dirty="0" smtClean="0"/>
              <a:t>元通过银行发放。</a:t>
            </a:r>
          </a:p>
          <a:p>
            <a:pPr marL="0" indent="0" eaLnBrk="1" hangingPunct="1">
              <a:spcBef>
                <a:spcPts val="200"/>
              </a:spcBef>
              <a:spcAft>
                <a:spcPts val="200"/>
              </a:spcAft>
              <a:buNone/>
            </a:pPr>
            <a:r>
              <a:rPr lang="en-US" altLang="zh-CN" sz="2400" dirty="0" smtClean="0"/>
              <a:t>&lt;a&gt; </a:t>
            </a:r>
            <a:r>
              <a:rPr lang="zh-CN" altLang="en-US" sz="2400" dirty="0" smtClean="0"/>
              <a:t>发放本月应付工资：</a:t>
            </a:r>
          </a:p>
          <a:p>
            <a:pPr marL="0" indent="0" eaLnBrk="1" hangingPunct="1">
              <a:spcBef>
                <a:spcPts val="200"/>
              </a:spcBef>
              <a:spcAft>
                <a:spcPts val="200"/>
              </a:spcAft>
              <a:buNone/>
            </a:pPr>
            <a:r>
              <a:rPr lang="zh-CN" altLang="en-US" sz="2400" dirty="0" smtClean="0"/>
              <a:t>         借：应付工资       </a:t>
            </a:r>
            <a:r>
              <a:rPr lang="en-US" altLang="zh-CN" sz="2400" dirty="0" smtClean="0"/>
              <a:t>326000</a:t>
            </a:r>
          </a:p>
          <a:p>
            <a:pPr marL="0" indent="0" eaLnBrk="1" hangingPunct="1">
              <a:spcBef>
                <a:spcPts val="200"/>
              </a:spcBef>
              <a:spcAft>
                <a:spcPts val="200"/>
              </a:spcAft>
              <a:buNone/>
            </a:pPr>
            <a:r>
              <a:rPr lang="en-US" altLang="zh-CN" sz="2400" dirty="0" smtClean="0"/>
              <a:t>            </a:t>
            </a:r>
            <a:r>
              <a:rPr lang="zh-CN" altLang="en-US" sz="2400" dirty="0" smtClean="0"/>
              <a:t>贷：银行存款                      </a:t>
            </a:r>
            <a:r>
              <a:rPr lang="en-US" altLang="zh-CN" sz="2400" dirty="0" smtClean="0"/>
              <a:t>270100</a:t>
            </a:r>
          </a:p>
          <a:p>
            <a:pPr marL="0" indent="0" eaLnBrk="1" hangingPunct="1">
              <a:spcBef>
                <a:spcPts val="200"/>
              </a:spcBef>
              <a:spcAft>
                <a:spcPts val="200"/>
              </a:spcAft>
              <a:buNone/>
            </a:pPr>
            <a:r>
              <a:rPr lang="en-US" altLang="zh-CN" sz="2400" dirty="0" smtClean="0"/>
              <a:t>                </a:t>
            </a:r>
            <a:r>
              <a:rPr lang="zh-CN" altLang="en-US" sz="2400" dirty="0" smtClean="0"/>
              <a:t>其他应收款</a:t>
            </a:r>
            <a:r>
              <a:rPr lang="en-US" altLang="zh-CN" sz="2400" dirty="0" smtClean="0"/>
              <a:t>——</a:t>
            </a:r>
            <a:r>
              <a:rPr lang="zh-CN" altLang="en-US" sz="2400" dirty="0" smtClean="0"/>
              <a:t>职工房租      </a:t>
            </a:r>
            <a:r>
              <a:rPr lang="en-US" altLang="zh-CN" sz="2400" dirty="0" smtClean="0"/>
              <a:t>2000</a:t>
            </a:r>
          </a:p>
          <a:p>
            <a:pPr marL="0" indent="0" eaLnBrk="1" hangingPunct="1">
              <a:spcBef>
                <a:spcPts val="200"/>
              </a:spcBef>
              <a:spcAft>
                <a:spcPts val="200"/>
              </a:spcAft>
              <a:buNone/>
            </a:pPr>
            <a:r>
              <a:rPr lang="en-US" altLang="zh-CN" sz="2400" dirty="0" smtClean="0"/>
              <a:t>                </a:t>
            </a:r>
            <a:r>
              <a:rPr lang="zh-CN" altLang="en-US" sz="2400" dirty="0" smtClean="0"/>
              <a:t>其他应收款</a:t>
            </a:r>
            <a:r>
              <a:rPr lang="en-US" altLang="zh-CN" sz="2400" dirty="0" smtClean="0"/>
              <a:t>——</a:t>
            </a:r>
            <a:r>
              <a:rPr lang="zh-CN" altLang="en-US" sz="2400" dirty="0" smtClean="0"/>
              <a:t>李 斯          </a:t>
            </a:r>
            <a:r>
              <a:rPr lang="en-US" altLang="zh-CN" sz="2400" dirty="0" smtClean="0"/>
              <a:t>800</a:t>
            </a:r>
          </a:p>
          <a:p>
            <a:pPr marL="0" indent="0" eaLnBrk="1" hangingPunct="1">
              <a:spcBef>
                <a:spcPts val="200"/>
              </a:spcBef>
              <a:spcAft>
                <a:spcPts val="200"/>
              </a:spcAft>
              <a:buNone/>
            </a:pPr>
            <a:r>
              <a:rPr lang="en-US" altLang="zh-CN" sz="2400" dirty="0" smtClean="0"/>
              <a:t>                </a:t>
            </a:r>
            <a:r>
              <a:rPr lang="zh-CN" altLang="en-US" sz="2400" dirty="0" smtClean="0"/>
              <a:t>其他应收款</a:t>
            </a:r>
            <a:r>
              <a:rPr lang="en-US" altLang="zh-CN" sz="2400" dirty="0" smtClean="0"/>
              <a:t>——</a:t>
            </a:r>
            <a:r>
              <a:rPr lang="zh-CN" altLang="en-US" sz="2400" dirty="0" smtClean="0"/>
              <a:t>张 三         </a:t>
            </a:r>
            <a:r>
              <a:rPr lang="en-US" altLang="zh-CN" sz="2400" dirty="0" smtClean="0"/>
              <a:t>1400</a:t>
            </a:r>
          </a:p>
          <a:p>
            <a:pPr marL="0" indent="0" eaLnBrk="1" hangingPunct="1">
              <a:spcBef>
                <a:spcPts val="200"/>
              </a:spcBef>
              <a:spcAft>
                <a:spcPts val="200"/>
              </a:spcAft>
              <a:buNone/>
            </a:pPr>
            <a:r>
              <a:rPr lang="en-US" altLang="zh-CN" sz="2400" dirty="0" smtClean="0"/>
              <a:t>                </a:t>
            </a:r>
            <a:r>
              <a:rPr lang="zh-CN" altLang="en-US" sz="2400" dirty="0" smtClean="0"/>
              <a:t>应交税金</a:t>
            </a:r>
            <a:r>
              <a:rPr lang="en-US" altLang="zh-CN" sz="2400" dirty="0" smtClean="0"/>
              <a:t>——</a:t>
            </a:r>
            <a:r>
              <a:rPr lang="zh-CN" altLang="en-US" sz="2400" dirty="0" smtClean="0"/>
              <a:t>应交个人所得税 </a:t>
            </a:r>
            <a:r>
              <a:rPr lang="en-US" altLang="zh-CN" sz="2400" dirty="0" smtClean="0"/>
              <a:t>26700</a:t>
            </a:r>
          </a:p>
          <a:p>
            <a:pPr marL="0" indent="0" eaLnBrk="1" hangingPunct="1">
              <a:spcBef>
                <a:spcPts val="200"/>
              </a:spcBef>
              <a:spcAft>
                <a:spcPts val="200"/>
              </a:spcAft>
              <a:buNone/>
            </a:pPr>
            <a:r>
              <a:rPr lang="en-US" altLang="zh-CN" sz="2400" dirty="0" smtClean="0"/>
              <a:t>                </a:t>
            </a:r>
            <a:r>
              <a:rPr lang="zh-CN" altLang="en-US" sz="2400" dirty="0" smtClean="0"/>
              <a:t>其他应付款</a:t>
            </a:r>
            <a:r>
              <a:rPr lang="en-US" altLang="zh-CN" sz="2400" dirty="0" smtClean="0"/>
              <a:t>-</a:t>
            </a:r>
            <a:r>
              <a:rPr lang="zh-CN" altLang="en-US" sz="2400" dirty="0" smtClean="0"/>
              <a:t>住房公积金       </a:t>
            </a:r>
            <a:r>
              <a:rPr lang="en-US" altLang="zh-CN" sz="2400" dirty="0" smtClean="0"/>
              <a:t>25000 </a:t>
            </a:r>
          </a:p>
        </p:txBody>
      </p:sp>
    </p:spTree>
    <p:extLst>
      <p:ext uri="{BB962C8B-B14F-4D97-AF65-F5344CB8AC3E}">
        <p14:creationId xmlns:p14="http://schemas.microsoft.com/office/powerpoint/2010/main" val="2920777507"/>
      </p:ext>
    </p:extLst>
  </p:cSld>
  <p:clrMapOvr>
    <a:masterClrMapping/>
  </p:clrMapOvr>
  <p:transition spd="med" advTm="3000"/>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zh-CN" altLang="en-US" smtClean="0"/>
              <a:t>应付工资</a:t>
            </a:r>
          </a:p>
        </p:txBody>
      </p:sp>
      <p:sp>
        <p:nvSpPr>
          <p:cNvPr id="45059" name="Rectangle 3"/>
          <p:cNvSpPr>
            <a:spLocks noGrp="1" noChangeArrowheads="1"/>
          </p:cNvSpPr>
          <p:nvPr>
            <p:ph type="body" idx="1"/>
          </p:nvPr>
        </p:nvSpPr>
        <p:spPr/>
        <p:txBody>
          <a:bodyPr/>
          <a:lstStyle/>
          <a:p>
            <a:pPr eaLnBrk="1" hangingPunct="1"/>
            <a:r>
              <a:rPr lang="zh-CN" altLang="en-US" dirty="0" smtClean="0"/>
              <a:t>结转本月应付工资：</a:t>
            </a:r>
          </a:p>
          <a:p>
            <a:pPr marL="0" indent="0" eaLnBrk="1" hangingPunct="1">
              <a:buNone/>
            </a:pPr>
            <a:r>
              <a:rPr lang="zh-CN" altLang="en-US" dirty="0" smtClean="0"/>
              <a:t>假设，在</a:t>
            </a:r>
            <a:r>
              <a:rPr lang="en-US" altLang="zh-CN" dirty="0" smtClean="0"/>
              <a:t>326000</a:t>
            </a:r>
            <a:r>
              <a:rPr lang="zh-CN" altLang="en-US" dirty="0" smtClean="0"/>
              <a:t>元工资总额中，业务一线职工工资为</a:t>
            </a:r>
            <a:r>
              <a:rPr lang="en-US" altLang="zh-CN" dirty="0" smtClean="0"/>
              <a:t>266000</a:t>
            </a:r>
            <a:r>
              <a:rPr lang="zh-CN" altLang="en-US" dirty="0" smtClean="0"/>
              <a:t>元，其余 </a:t>
            </a:r>
            <a:r>
              <a:rPr lang="en-US" altLang="zh-CN" dirty="0" smtClean="0"/>
              <a:t>60000</a:t>
            </a:r>
            <a:r>
              <a:rPr lang="zh-CN" altLang="en-US" dirty="0" smtClean="0"/>
              <a:t>元为管理人员工资。</a:t>
            </a:r>
          </a:p>
          <a:p>
            <a:pPr marL="0" indent="0" eaLnBrk="1" hangingPunct="1">
              <a:buNone/>
            </a:pPr>
            <a:r>
              <a:rPr lang="zh-CN" altLang="en-US" dirty="0" smtClean="0"/>
              <a:t>         借：业务活动成本 </a:t>
            </a:r>
            <a:r>
              <a:rPr lang="en-US" altLang="zh-CN" dirty="0" smtClean="0"/>
              <a:t>—— </a:t>
            </a:r>
            <a:r>
              <a:rPr lang="zh-CN" altLang="en-US" dirty="0" smtClean="0"/>
              <a:t>工资    </a:t>
            </a:r>
            <a:r>
              <a:rPr lang="en-US" altLang="zh-CN" dirty="0" smtClean="0"/>
              <a:t>266000</a:t>
            </a:r>
          </a:p>
          <a:p>
            <a:pPr marL="0" indent="0" eaLnBrk="1" hangingPunct="1">
              <a:buNone/>
            </a:pPr>
            <a:r>
              <a:rPr lang="en-US" altLang="zh-CN" dirty="0" smtClean="0"/>
              <a:t>             </a:t>
            </a:r>
            <a:r>
              <a:rPr lang="zh-CN" altLang="en-US" dirty="0" smtClean="0"/>
              <a:t>管理费用 </a:t>
            </a:r>
            <a:r>
              <a:rPr lang="en-US" altLang="zh-CN" dirty="0" smtClean="0"/>
              <a:t>—— </a:t>
            </a:r>
            <a:r>
              <a:rPr lang="zh-CN" altLang="en-US" dirty="0" smtClean="0"/>
              <a:t>工资         </a:t>
            </a:r>
            <a:r>
              <a:rPr lang="en-US" altLang="zh-CN" dirty="0" smtClean="0"/>
              <a:t>60000</a:t>
            </a:r>
          </a:p>
          <a:p>
            <a:pPr marL="0" indent="0" eaLnBrk="1" hangingPunct="1">
              <a:buNone/>
            </a:pPr>
            <a:r>
              <a:rPr lang="en-US" altLang="zh-CN" dirty="0" smtClean="0"/>
              <a:t>            </a:t>
            </a:r>
            <a:r>
              <a:rPr lang="zh-CN" altLang="en-US" dirty="0" smtClean="0"/>
              <a:t>贷：应付工资                   </a:t>
            </a:r>
            <a:r>
              <a:rPr lang="en-US" altLang="zh-CN" dirty="0" smtClean="0"/>
              <a:t>326000</a:t>
            </a:r>
          </a:p>
          <a:p>
            <a:pPr eaLnBrk="1" hangingPunct="1"/>
            <a:endParaRPr lang="en-US" altLang="zh-CN" dirty="0" smtClean="0"/>
          </a:p>
        </p:txBody>
      </p:sp>
    </p:spTree>
    <p:extLst>
      <p:ext uri="{BB962C8B-B14F-4D97-AF65-F5344CB8AC3E}">
        <p14:creationId xmlns:p14="http://schemas.microsoft.com/office/powerpoint/2010/main" val="4028463815"/>
      </p:ext>
    </p:extLst>
  </p:cSld>
  <p:clrMapOvr>
    <a:masterClrMapping/>
  </p:clrMapOvr>
  <p:transition spd="med" advTm="3000"/>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zh-CN" altLang="en-US" smtClean="0"/>
              <a:t>应交税金</a:t>
            </a:r>
          </a:p>
        </p:txBody>
      </p:sp>
      <p:sp>
        <p:nvSpPr>
          <p:cNvPr id="46083" name="Rectangle 3"/>
          <p:cNvSpPr>
            <a:spLocks noGrp="1" noChangeArrowheads="1"/>
          </p:cNvSpPr>
          <p:nvPr>
            <p:ph type="body" idx="1"/>
          </p:nvPr>
        </p:nvSpPr>
        <p:spPr>
          <a:xfrm>
            <a:off x="24712" y="1052736"/>
            <a:ext cx="9011783" cy="4896544"/>
          </a:xfrm>
        </p:spPr>
        <p:txBody>
          <a:bodyPr/>
          <a:lstStyle/>
          <a:p>
            <a:pPr indent="0" eaLnBrk="1" hangingPunct="1">
              <a:lnSpc>
                <a:spcPct val="90000"/>
              </a:lnSpc>
              <a:spcBef>
                <a:spcPts val="200"/>
              </a:spcBef>
              <a:spcAft>
                <a:spcPts val="200"/>
              </a:spcAft>
              <a:buFontTx/>
              <a:buNone/>
            </a:pPr>
            <a:r>
              <a:rPr lang="zh-CN" altLang="zh-CN" sz="2400" dirty="0" smtClean="0"/>
              <a:t>“应交税金”项目，反映民间非营利组织应交未交的各种税费。本项目应当根据“应交税金”科目的期末贷方余额填列；如果“应交税金”科目期末为借方余额，</a:t>
            </a:r>
            <a:r>
              <a:rPr lang="zh-CN" altLang="zh-CN" sz="2400" dirty="0" smtClean="0">
                <a:solidFill>
                  <a:srgbClr val="FF0000"/>
                </a:solidFill>
              </a:rPr>
              <a:t>则以“－”号</a:t>
            </a:r>
            <a:r>
              <a:rPr lang="zh-CN" altLang="zh-CN" sz="2400" dirty="0" smtClean="0"/>
              <a:t>填列。</a:t>
            </a:r>
            <a:endParaRPr lang="en-US" altLang="zh-CN" sz="2600" dirty="0" smtClean="0"/>
          </a:p>
          <a:p>
            <a:pPr indent="0" eaLnBrk="1" hangingPunct="1">
              <a:lnSpc>
                <a:spcPct val="90000"/>
              </a:lnSpc>
              <a:spcBef>
                <a:spcPts val="200"/>
              </a:spcBef>
              <a:spcAft>
                <a:spcPts val="200"/>
              </a:spcAft>
              <a:buFontTx/>
              <a:buNone/>
            </a:pPr>
            <a:r>
              <a:rPr lang="zh-CN" altLang="zh-CN" sz="2400" dirty="0" smtClean="0"/>
              <a:t>“应交税金”</a:t>
            </a:r>
            <a:r>
              <a:rPr lang="zh-CN" altLang="en-US" sz="2600" dirty="0" smtClean="0"/>
              <a:t>科目：核算民间非营利组织按照有关国家税法规定应当交纳的各种税费，如增值税、所得税、房产税、个人所得税等。 </a:t>
            </a:r>
          </a:p>
          <a:p>
            <a:pPr indent="0" eaLnBrk="1" hangingPunct="1">
              <a:lnSpc>
                <a:spcPct val="90000"/>
              </a:lnSpc>
              <a:spcBef>
                <a:spcPts val="200"/>
              </a:spcBef>
              <a:spcAft>
                <a:spcPts val="200"/>
              </a:spcAft>
              <a:buFontTx/>
              <a:buNone/>
            </a:pPr>
            <a:r>
              <a:rPr lang="zh-CN" altLang="en-US" sz="2600" dirty="0" smtClean="0"/>
              <a:t>民间非营利组织应当根据具体情况，设置明细科目，进行明细核算。 </a:t>
            </a:r>
            <a:r>
              <a:rPr lang="zh-CN" altLang="en-US" sz="2600" dirty="0" smtClean="0">
                <a:solidFill>
                  <a:srgbClr val="FF0000"/>
                </a:solidFill>
              </a:rPr>
              <a:t>（参照企业会计准则制度）</a:t>
            </a:r>
          </a:p>
          <a:p>
            <a:pPr indent="0" eaLnBrk="1" hangingPunct="1">
              <a:lnSpc>
                <a:spcPct val="90000"/>
              </a:lnSpc>
              <a:spcBef>
                <a:spcPts val="200"/>
              </a:spcBef>
              <a:spcAft>
                <a:spcPts val="200"/>
              </a:spcAft>
              <a:buFontTx/>
              <a:buNone/>
            </a:pPr>
            <a:r>
              <a:rPr lang="zh-CN" altLang="en-US" sz="2600" dirty="0" smtClean="0"/>
              <a:t>城建税、教育费附加：借记“业务活动成本”，贷记“应交税金”</a:t>
            </a:r>
          </a:p>
          <a:p>
            <a:pPr indent="0" eaLnBrk="1" hangingPunct="1">
              <a:lnSpc>
                <a:spcPct val="90000"/>
              </a:lnSpc>
              <a:spcBef>
                <a:spcPts val="200"/>
              </a:spcBef>
              <a:spcAft>
                <a:spcPts val="200"/>
              </a:spcAft>
              <a:buFontTx/>
              <a:buNone/>
            </a:pPr>
            <a:r>
              <a:rPr lang="zh-CN" altLang="en-US" sz="2600" dirty="0" smtClean="0"/>
              <a:t>增值税：可参照企业会计准则制度处理</a:t>
            </a:r>
          </a:p>
          <a:p>
            <a:pPr indent="0" eaLnBrk="1" hangingPunct="1">
              <a:lnSpc>
                <a:spcPct val="90000"/>
              </a:lnSpc>
              <a:spcBef>
                <a:spcPts val="200"/>
              </a:spcBef>
              <a:spcAft>
                <a:spcPts val="200"/>
              </a:spcAft>
              <a:buFontTx/>
              <a:buNone/>
            </a:pPr>
            <a:r>
              <a:rPr lang="zh-CN" altLang="en-US" sz="2600" dirty="0" smtClean="0"/>
              <a:t>所得税：借记“其他费用”，贷记“应交税金”</a:t>
            </a:r>
          </a:p>
          <a:p>
            <a:pPr indent="0" eaLnBrk="1" hangingPunct="1">
              <a:lnSpc>
                <a:spcPct val="90000"/>
              </a:lnSpc>
              <a:spcBef>
                <a:spcPts val="200"/>
              </a:spcBef>
              <a:spcAft>
                <a:spcPts val="200"/>
              </a:spcAft>
              <a:buFontTx/>
              <a:buNone/>
            </a:pPr>
            <a:r>
              <a:rPr lang="zh-CN" altLang="en-US" sz="2600" dirty="0" smtClean="0"/>
              <a:t>个税：借记“应付工资”等，贷记“应交税金”</a:t>
            </a:r>
          </a:p>
          <a:p>
            <a:pPr indent="0" eaLnBrk="1" hangingPunct="1">
              <a:lnSpc>
                <a:spcPct val="90000"/>
              </a:lnSpc>
              <a:spcBef>
                <a:spcPts val="200"/>
              </a:spcBef>
              <a:spcAft>
                <a:spcPts val="200"/>
              </a:spcAft>
              <a:buFontTx/>
              <a:buNone/>
            </a:pPr>
            <a:r>
              <a:rPr lang="zh-CN" altLang="en-US" sz="2600" dirty="0" smtClean="0"/>
              <a:t>交纳时：借记“应交税金”，贷记“银行存款”等</a:t>
            </a:r>
          </a:p>
          <a:p>
            <a:pPr indent="0" eaLnBrk="1" hangingPunct="1">
              <a:lnSpc>
                <a:spcPct val="90000"/>
              </a:lnSpc>
              <a:spcBef>
                <a:spcPts val="200"/>
              </a:spcBef>
              <a:spcAft>
                <a:spcPts val="200"/>
              </a:spcAft>
              <a:buFontTx/>
              <a:buNone/>
            </a:pPr>
            <a:endParaRPr lang="en-US" altLang="zh-CN" sz="2600" dirty="0" smtClean="0"/>
          </a:p>
        </p:txBody>
      </p:sp>
    </p:spTree>
    <p:extLst>
      <p:ext uri="{BB962C8B-B14F-4D97-AF65-F5344CB8AC3E}">
        <p14:creationId xmlns:p14="http://schemas.microsoft.com/office/powerpoint/2010/main" val="2056536375"/>
      </p:ext>
    </p:extLst>
  </p:cSld>
  <p:clrMapOvr>
    <a:masterClrMapping/>
  </p:clrMapOvr>
  <p:transition spd="med" advTm="3000"/>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zh-CN" altLang="en-US" smtClean="0"/>
              <a:t>应交税金</a:t>
            </a:r>
          </a:p>
        </p:txBody>
      </p:sp>
      <p:sp>
        <p:nvSpPr>
          <p:cNvPr id="47107" name="Rectangle 3"/>
          <p:cNvSpPr>
            <a:spLocks noGrp="1" noChangeArrowheads="1"/>
          </p:cNvSpPr>
          <p:nvPr>
            <p:ph type="body" idx="1"/>
          </p:nvPr>
        </p:nvSpPr>
        <p:spPr>
          <a:xfrm>
            <a:off x="0" y="990600"/>
            <a:ext cx="9144000" cy="5334000"/>
          </a:xfrm>
        </p:spPr>
        <p:txBody>
          <a:bodyPr/>
          <a:lstStyle/>
          <a:p>
            <a:pPr eaLnBrk="1" hangingPunct="1">
              <a:lnSpc>
                <a:spcPct val="80000"/>
              </a:lnSpc>
              <a:spcBef>
                <a:spcPts val="400"/>
              </a:spcBef>
              <a:spcAft>
                <a:spcPts val="400"/>
              </a:spcAft>
            </a:pPr>
            <a:r>
              <a:rPr lang="en-US" altLang="zh-CN" sz="2600" dirty="0" smtClean="0"/>
              <a:t>1</a:t>
            </a:r>
            <a:r>
              <a:rPr lang="zh-CN" altLang="en-US" sz="2600" dirty="0" smtClean="0"/>
              <a:t>、某单位为小规模纳税人，</a:t>
            </a:r>
            <a:r>
              <a:rPr lang="en-US" altLang="zh-CN" sz="2600" dirty="0" smtClean="0"/>
              <a:t>2018</a:t>
            </a:r>
            <a:r>
              <a:rPr lang="zh-CN" altLang="en-US" sz="2600" dirty="0" smtClean="0"/>
              <a:t>年</a:t>
            </a:r>
            <a:r>
              <a:rPr lang="en-US" altLang="zh-CN" sz="2600" dirty="0" smtClean="0"/>
              <a:t>9</a:t>
            </a:r>
            <a:r>
              <a:rPr lang="zh-CN" altLang="en-US" sz="2600" dirty="0" smtClean="0"/>
              <a:t>月培训费含税收入为</a:t>
            </a:r>
            <a:r>
              <a:rPr lang="en-US" altLang="zh-CN" sz="2600" dirty="0" smtClean="0"/>
              <a:t>360500</a:t>
            </a:r>
            <a:r>
              <a:rPr lang="zh-CN" altLang="en-US" sz="2600" dirty="0" smtClean="0"/>
              <a:t>元已银行收讫。经计算，本月应交增值税</a:t>
            </a:r>
            <a:r>
              <a:rPr lang="en-US" altLang="zh-CN" sz="2600" dirty="0" smtClean="0"/>
              <a:t>10500</a:t>
            </a:r>
            <a:r>
              <a:rPr lang="zh-CN" altLang="en-US" sz="2600" dirty="0" smtClean="0"/>
              <a:t>元（</a:t>
            </a:r>
            <a:r>
              <a:rPr lang="en-US" altLang="zh-CN" sz="2600" dirty="0" smtClean="0"/>
              <a:t>360500/1.03*3%</a:t>
            </a:r>
            <a:r>
              <a:rPr lang="zh-CN" altLang="en-US" sz="2600" dirty="0" smtClean="0"/>
              <a:t>），本月应交城建税</a:t>
            </a:r>
            <a:r>
              <a:rPr lang="en-US" altLang="zh-CN" sz="2600" dirty="0" smtClean="0"/>
              <a:t>735</a:t>
            </a:r>
            <a:r>
              <a:rPr lang="zh-CN" altLang="en-US" sz="2600" dirty="0" smtClean="0"/>
              <a:t>元（</a:t>
            </a:r>
            <a:r>
              <a:rPr lang="en-US" altLang="zh-CN" sz="2600" dirty="0" smtClean="0"/>
              <a:t>10500×7%</a:t>
            </a:r>
            <a:r>
              <a:rPr lang="zh-CN" altLang="en-US" sz="2600" dirty="0" smtClean="0"/>
              <a:t>），教育费附加</a:t>
            </a:r>
            <a:r>
              <a:rPr lang="en-US" altLang="zh-CN" sz="2600" dirty="0" smtClean="0"/>
              <a:t>315</a:t>
            </a:r>
            <a:r>
              <a:rPr lang="zh-CN" altLang="en-US" sz="2600" dirty="0" smtClean="0"/>
              <a:t>元（</a:t>
            </a:r>
            <a:r>
              <a:rPr lang="en-US" altLang="zh-CN" sz="2600" dirty="0" smtClean="0"/>
              <a:t>10500×3%</a:t>
            </a:r>
            <a:r>
              <a:rPr lang="zh-CN" altLang="en-US" sz="2600" dirty="0" smtClean="0"/>
              <a:t>）。</a:t>
            </a:r>
          </a:p>
          <a:p>
            <a:pPr marL="0" indent="0" eaLnBrk="1" hangingPunct="1">
              <a:lnSpc>
                <a:spcPct val="80000"/>
              </a:lnSpc>
              <a:spcBef>
                <a:spcPts val="400"/>
              </a:spcBef>
              <a:spcAft>
                <a:spcPts val="400"/>
              </a:spcAft>
              <a:buNone/>
            </a:pPr>
            <a:r>
              <a:rPr lang="zh-CN" altLang="en-US" sz="2600" dirty="0" smtClean="0"/>
              <a:t>借：银行存款                       </a:t>
            </a:r>
            <a:r>
              <a:rPr lang="en-US" altLang="zh-CN" sz="2600" dirty="0" smtClean="0"/>
              <a:t>360500</a:t>
            </a:r>
          </a:p>
          <a:p>
            <a:pPr marL="457200" lvl="1" indent="0" eaLnBrk="1" hangingPunct="1">
              <a:lnSpc>
                <a:spcPct val="80000"/>
              </a:lnSpc>
              <a:spcBef>
                <a:spcPts val="400"/>
              </a:spcBef>
              <a:spcAft>
                <a:spcPts val="400"/>
              </a:spcAft>
              <a:buNone/>
            </a:pPr>
            <a:r>
              <a:rPr lang="zh-CN" altLang="en-US" sz="2600" dirty="0" smtClean="0"/>
              <a:t>    </a:t>
            </a:r>
            <a:r>
              <a:rPr lang="zh-CN" altLang="en-US" sz="2600" b="1" dirty="0" smtClean="0">
                <a:latin typeface="楷体" panose="02010609060101010101" pitchFamily="49" charset="-122"/>
                <a:ea typeface="楷体" panose="02010609060101010101" pitchFamily="49" charset="-122"/>
              </a:rPr>
              <a:t>贷：提供服务收入</a:t>
            </a:r>
            <a:r>
              <a:rPr lang="en-US" altLang="zh-CN" sz="2600" b="1" dirty="0" smtClean="0">
                <a:latin typeface="楷体" panose="02010609060101010101" pitchFamily="49" charset="-122"/>
                <a:ea typeface="楷体" panose="02010609060101010101" pitchFamily="49" charset="-122"/>
              </a:rPr>
              <a:t>——</a:t>
            </a:r>
            <a:r>
              <a:rPr lang="zh-CN" altLang="en-US" sz="2600" b="1" dirty="0" smtClean="0">
                <a:latin typeface="楷体" panose="02010609060101010101" pitchFamily="49" charset="-122"/>
                <a:ea typeface="楷体" panose="02010609060101010101" pitchFamily="49" charset="-122"/>
              </a:rPr>
              <a:t>非限定性收入    </a:t>
            </a:r>
            <a:r>
              <a:rPr lang="en-US" altLang="zh-CN" sz="2600" b="1" dirty="0" smtClean="0">
                <a:latin typeface="楷体" panose="02010609060101010101" pitchFamily="49" charset="-122"/>
                <a:ea typeface="楷体" panose="02010609060101010101" pitchFamily="49" charset="-122"/>
              </a:rPr>
              <a:t>350000</a:t>
            </a:r>
          </a:p>
          <a:p>
            <a:pPr marL="457200" lvl="1" indent="0" eaLnBrk="1" hangingPunct="1">
              <a:lnSpc>
                <a:spcPct val="80000"/>
              </a:lnSpc>
              <a:spcBef>
                <a:spcPts val="400"/>
              </a:spcBef>
              <a:spcAft>
                <a:spcPts val="400"/>
              </a:spcAft>
              <a:buNone/>
            </a:pPr>
            <a:r>
              <a:rPr lang="en-US" altLang="zh-CN" sz="2600" b="1" dirty="0" smtClean="0">
                <a:latin typeface="楷体" panose="02010609060101010101" pitchFamily="49" charset="-122"/>
                <a:ea typeface="楷体" panose="02010609060101010101" pitchFamily="49" charset="-122"/>
              </a:rPr>
              <a:t>           </a:t>
            </a:r>
            <a:r>
              <a:rPr lang="zh-CN" altLang="en-US" sz="2600" b="1" dirty="0" smtClean="0">
                <a:latin typeface="楷体" panose="02010609060101010101" pitchFamily="49" charset="-122"/>
                <a:ea typeface="楷体" panose="02010609060101010101" pitchFamily="49" charset="-122"/>
              </a:rPr>
              <a:t>应交税金</a:t>
            </a:r>
            <a:r>
              <a:rPr lang="en-US" altLang="zh-CN" sz="2600" b="1" dirty="0" smtClean="0">
                <a:latin typeface="楷体" panose="02010609060101010101" pitchFamily="49" charset="-122"/>
                <a:ea typeface="楷体" panose="02010609060101010101" pitchFamily="49" charset="-122"/>
              </a:rPr>
              <a:t>——</a:t>
            </a:r>
            <a:r>
              <a:rPr lang="zh-CN" altLang="en-US" sz="2600" b="1" dirty="0" smtClean="0">
                <a:latin typeface="楷体" panose="02010609060101010101" pitchFamily="49" charset="-122"/>
                <a:ea typeface="楷体" panose="02010609060101010101" pitchFamily="49" charset="-122"/>
              </a:rPr>
              <a:t>应交增值税         </a:t>
            </a:r>
            <a:r>
              <a:rPr lang="en-US" altLang="zh-CN" sz="2600" b="1" dirty="0" smtClean="0">
                <a:latin typeface="楷体" panose="02010609060101010101" pitchFamily="49" charset="-122"/>
                <a:ea typeface="楷体" panose="02010609060101010101" pitchFamily="49" charset="-122"/>
              </a:rPr>
              <a:t>10500</a:t>
            </a:r>
          </a:p>
          <a:p>
            <a:pPr marL="0" indent="0" eaLnBrk="1" hangingPunct="1">
              <a:lnSpc>
                <a:spcPct val="80000"/>
              </a:lnSpc>
              <a:spcBef>
                <a:spcPts val="400"/>
              </a:spcBef>
              <a:spcAft>
                <a:spcPts val="400"/>
              </a:spcAft>
              <a:buNone/>
            </a:pPr>
            <a:r>
              <a:rPr lang="zh-CN" altLang="en-US" sz="2600" dirty="0" smtClean="0"/>
              <a:t>借：</a:t>
            </a:r>
            <a:r>
              <a:rPr lang="en-US" altLang="zh-CN" sz="2600" dirty="0" smtClean="0"/>
              <a:t> </a:t>
            </a:r>
            <a:r>
              <a:rPr lang="zh-CN" altLang="en-US" sz="2600" dirty="0" smtClean="0"/>
              <a:t>业务活动成本</a:t>
            </a:r>
            <a:r>
              <a:rPr lang="en-US" altLang="zh-CN" sz="2600" dirty="0" smtClean="0"/>
              <a:t>——</a:t>
            </a:r>
            <a:r>
              <a:rPr lang="zh-CN" altLang="en-US" sz="2600" dirty="0" smtClean="0"/>
              <a:t>城建税      </a:t>
            </a:r>
            <a:r>
              <a:rPr lang="en-US" altLang="zh-CN" sz="2600" dirty="0" smtClean="0"/>
              <a:t>735</a:t>
            </a:r>
          </a:p>
          <a:p>
            <a:pPr marL="0" indent="0" eaLnBrk="1" hangingPunct="1">
              <a:lnSpc>
                <a:spcPct val="80000"/>
              </a:lnSpc>
              <a:spcBef>
                <a:spcPts val="400"/>
              </a:spcBef>
              <a:spcAft>
                <a:spcPts val="400"/>
              </a:spcAft>
              <a:buNone/>
            </a:pPr>
            <a:r>
              <a:rPr lang="en-US" altLang="zh-CN" sz="2600" dirty="0" smtClean="0"/>
              <a:t>        </a:t>
            </a:r>
            <a:r>
              <a:rPr lang="zh-CN" altLang="en-US" sz="2600" dirty="0" smtClean="0"/>
              <a:t>业务活动成本</a:t>
            </a:r>
            <a:r>
              <a:rPr lang="en-US" altLang="zh-CN" sz="2600" dirty="0" smtClean="0"/>
              <a:t>——</a:t>
            </a:r>
            <a:r>
              <a:rPr lang="zh-CN" altLang="en-US" sz="2600" dirty="0" smtClean="0"/>
              <a:t>教育费附加  </a:t>
            </a:r>
            <a:r>
              <a:rPr lang="en-US" altLang="zh-CN" sz="2600" dirty="0" smtClean="0"/>
              <a:t>315</a:t>
            </a:r>
          </a:p>
          <a:p>
            <a:pPr marL="0" indent="0" eaLnBrk="1" hangingPunct="1">
              <a:lnSpc>
                <a:spcPct val="80000"/>
              </a:lnSpc>
              <a:spcBef>
                <a:spcPts val="400"/>
              </a:spcBef>
              <a:spcAft>
                <a:spcPts val="400"/>
              </a:spcAft>
              <a:buNone/>
            </a:pPr>
            <a:r>
              <a:rPr lang="en-US" altLang="zh-CN" sz="2600" dirty="0" smtClean="0"/>
              <a:t>   </a:t>
            </a:r>
            <a:r>
              <a:rPr lang="zh-CN" altLang="en-US" sz="2600" dirty="0" smtClean="0"/>
              <a:t>贷：</a:t>
            </a:r>
            <a:r>
              <a:rPr lang="en-US" altLang="zh-CN" sz="2600" dirty="0" smtClean="0"/>
              <a:t> </a:t>
            </a:r>
            <a:r>
              <a:rPr lang="zh-CN" altLang="en-US" sz="2600" dirty="0" smtClean="0"/>
              <a:t>应交税金</a:t>
            </a:r>
            <a:r>
              <a:rPr lang="en-US" altLang="zh-CN" sz="2600" dirty="0" smtClean="0"/>
              <a:t>——</a:t>
            </a:r>
            <a:r>
              <a:rPr lang="zh-CN" altLang="en-US" sz="2600" dirty="0" smtClean="0"/>
              <a:t>应交城建税             </a:t>
            </a:r>
            <a:r>
              <a:rPr lang="en-US" altLang="zh-CN" sz="2600" dirty="0" smtClean="0"/>
              <a:t>735</a:t>
            </a:r>
          </a:p>
          <a:p>
            <a:pPr marL="0" indent="0" eaLnBrk="1" hangingPunct="1">
              <a:lnSpc>
                <a:spcPct val="80000"/>
              </a:lnSpc>
              <a:spcBef>
                <a:spcPts val="400"/>
              </a:spcBef>
              <a:spcAft>
                <a:spcPts val="400"/>
              </a:spcAft>
              <a:buNone/>
            </a:pPr>
            <a:r>
              <a:rPr lang="en-US" altLang="zh-CN" sz="2600" dirty="0" smtClean="0"/>
              <a:t>           </a:t>
            </a:r>
            <a:r>
              <a:rPr lang="zh-CN" altLang="en-US" sz="2600" dirty="0" smtClean="0"/>
              <a:t>应交税金</a:t>
            </a:r>
            <a:r>
              <a:rPr lang="en-US" altLang="zh-CN" sz="2600" dirty="0" smtClean="0"/>
              <a:t>——</a:t>
            </a:r>
            <a:r>
              <a:rPr lang="zh-CN" altLang="en-US" sz="2600" dirty="0" smtClean="0"/>
              <a:t>应交教育费附加       </a:t>
            </a:r>
            <a:r>
              <a:rPr lang="en-US" altLang="zh-CN" sz="2600" dirty="0" smtClean="0"/>
              <a:t>315</a:t>
            </a:r>
          </a:p>
          <a:p>
            <a:pPr marL="0" indent="0" eaLnBrk="1" hangingPunct="1">
              <a:lnSpc>
                <a:spcPct val="80000"/>
              </a:lnSpc>
              <a:spcBef>
                <a:spcPts val="400"/>
              </a:spcBef>
              <a:spcAft>
                <a:spcPts val="400"/>
              </a:spcAft>
              <a:buNone/>
            </a:pPr>
            <a:r>
              <a:rPr lang="en-US" altLang="zh-CN" sz="2600" dirty="0" smtClean="0"/>
              <a:t>2</a:t>
            </a:r>
            <a:r>
              <a:rPr lang="zh-CN" altLang="en-US" sz="2600" dirty="0" smtClean="0"/>
              <a:t>、</a:t>
            </a:r>
            <a:r>
              <a:rPr lang="en-US" altLang="zh-CN" sz="2600" dirty="0" smtClean="0"/>
              <a:t>2018</a:t>
            </a:r>
            <a:r>
              <a:rPr lang="zh-CN" altLang="en-US" sz="2600" dirty="0" smtClean="0"/>
              <a:t>年</a:t>
            </a:r>
            <a:r>
              <a:rPr lang="en-US" altLang="zh-CN" sz="2600" dirty="0" smtClean="0"/>
              <a:t>9</a:t>
            </a:r>
            <a:r>
              <a:rPr lang="zh-CN" altLang="en-US" sz="2600" dirty="0" smtClean="0"/>
              <a:t>月，代扣代缴个人所得税</a:t>
            </a:r>
            <a:r>
              <a:rPr lang="en-US" altLang="zh-CN" sz="2600" dirty="0" smtClean="0"/>
              <a:t>26700</a:t>
            </a:r>
            <a:r>
              <a:rPr lang="zh-CN" altLang="en-US" sz="2600" dirty="0" smtClean="0"/>
              <a:t>元已在发放工资时进行账务处理。</a:t>
            </a:r>
          </a:p>
        </p:txBody>
      </p:sp>
    </p:spTree>
    <p:extLst>
      <p:ext uri="{BB962C8B-B14F-4D97-AF65-F5344CB8AC3E}">
        <p14:creationId xmlns:p14="http://schemas.microsoft.com/office/powerpoint/2010/main" val="3498729061"/>
      </p:ext>
    </p:extLst>
  </p:cSld>
  <p:clrMapOvr>
    <a:masterClrMapping/>
  </p:clrMapOvr>
  <p:transition spd="med" advTm="3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民办非</a:t>
            </a:r>
            <a:r>
              <a:rPr lang="zh-CN" altLang="en-US" dirty="0" smtClean="0"/>
              <a:t>企业单位财务管理现状</a:t>
            </a:r>
            <a:endParaRPr lang="zh-CN" altLang="en-US" dirty="0"/>
          </a:p>
        </p:txBody>
      </p:sp>
      <p:sp>
        <p:nvSpPr>
          <p:cNvPr id="3" name="内容占位符 2"/>
          <p:cNvSpPr>
            <a:spLocks noGrp="1"/>
          </p:cNvSpPr>
          <p:nvPr>
            <p:ph idx="1"/>
          </p:nvPr>
        </p:nvSpPr>
        <p:spPr>
          <a:xfrm>
            <a:off x="395536" y="1268759"/>
            <a:ext cx="8246814" cy="4752529"/>
          </a:xfrm>
        </p:spPr>
        <p:txBody>
          <a:bodyPr/>
          <a:lstStyle/>
          <a:p>
            <a:pPr marL="0" indent="0">
              <a:buNone/>
            </a:pPr>
            <a:r>
              <a:rPr lang="zh-CN" altLang="en-US" dirty="0" smtClean="0"/>
              <a:t>在实物资产管理方面，大多数民非组织</a:t>
            </a:r>
            <a:r>
              <a:rPr lang="zh-CN" altLang="en-US" dirty="0" smtClean="0">
                <a:solidFill>
                  <a:srgbClr val="FF0000"/>
                </a:solidFill>
              </a:rPr>
              <a:t>缺乏对实物资产的管理制度</a:t>
            </a:r>
            <a:r>
              <a:rPr lang="zh-CN" altLang="en-US" dirty="0" smtClean="0"/>
              <a:t>，或虽有制度，但缺乏对资产的</a:t>
            </a:r>
            <a:r>
              <a:rPr lang="zh-CN" altLang="en-US" dirty="0" smtClean="0"/>
              <a:t>购买</a:t>
            </a:r>
            <a:r>
              <a:rPr lang="zh-CN" altLang="en-US" dirty="0" smtClean="0">
                <a:solidFill>
                  <a:srgbClr val="FF0000"/>
                </a:solidFill>
              </a:rPr>
              <a:t>（包括采购申请、审批、供应商选择、合同订立、采购、验收、付款申请、付款审批等环节）</a:t>
            </a:r>
            <a:r>
              <a:rPr lang="zh-CN" altLang="en-US" dirty="0" smtClean="0"/>
              <a:t>、</a:t>
            </a:r>
            <a:r>
              <a:rPr lang="zh-CN" altLang="en-US" dirty="0" smtClean="0"/>
              <a:t>使用、处置、报废等</a:t>
            </a:r>
            <a:r>
              <a:rPr lang="zh-CN" altLang="en-US" dirty="0" smtClean="0">
                <a:solidFill>
                  <a:srgbClr val="FF0000"/>
                </a:solidFill>
              </a:rPr>
              <a:t>审批手续的具体规范</a:t>
            </a:r>
            <a:r>
              <a:rPr lang="zh-CN" altLang="en-US" dirty="0" smtClean="0"/>
              <a:t>。</a:t>
            </a:r>
            <a:endParaRPr lang="en-US" altLang="zh-CN" dirty="0" smtClean="0"/>
          </a:p>
          <a:p>
            <a:pPr marL="0" indent="0">
              <a:buNone/>
            </a:pPr>
            <a:r>
              <a:rPr lang="zh-CN" altLang="en-US" dirty="0" smtClean="0"/>
              <a:t>领导对内控不重视，内控制度不健全甚至缺失，有的没有内控制度和责任监督机制，</a:t>
            </a:r>
            <a:r>
              <a:rPr lang="zh-CN" altLang="en-US" dirty="0" smtClean="0">
                <a:solidFill>
                  <a:srgbClr val="FF0000"/>
                </a:solidFill>
              </a:rPr>
              <a:t>业务流程简单，凭经验、惯例办理业务，随意性大</a:t>
            </a:r>
            <a:endParaRPr lang="en-US" altLang="zh-CN" dirty="0" smtClean="0">
              <a:solidFill>
                <a:srgbClr val="FF0000"/>
              </a:solidFill>
            </a:endParaRPr>
          </a:p>
          <a:p>
            <a:pPr marL="0" indent="0">
              <a:buNone/>
            </a:pPr>
            <a:r>
              <a:rPr lang="zh-CN" altLang="en-US" dirty="0"/>
              <a:t>有</a:t>
            </a:r>
            <a:r>
              <a:rPr lang="zh-CN" altLang="en-US" dirty="0" smtClean="0"/>
              <a:t>的虽然制定了一系列制度，但</a:t>
            </a:r>
            <a:r>
              <a:rPr lang="zh-CN" altLang="en-US" dirty="0" smtClean="0">
                <a:solidFill>
                  <a:srgbClr val="FF0000"/>
                </a:solidFill>
              </a:rPr>
              <a:t>制度本身不完善，有的流于形式，操作性差，对制度的执行缺乏必要的监督</a:t>
            </a:r>
            <a:endParaRPr lang="zh-CN" altLang="en-US" dirty="0">
              <a:solidFill>
                <a:srgbClr val="FF0000"/>
              </a:solidFill>
            </a:endParaRPr>
          </a:p>
        </p:txBody>
      </p:sp>
    </p:spTree>
    <p:extLst>
      <p:ext uri="{BB962C8B-B14F-4D97-AF65-F5344CB8AC3E}">
        <p14:creationId xmlns:p14="http://schemas.microsoft.com/office/powerpoint/2010/main" val="2442464467"/>
      </p:ext>
    </p:extLst>
  </p:cSld>
  <p:clrMapOvr>
    <a:masterClrMapping/>
  </p:clrMapOvr>
  <p:transition spd="med"/>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zh-CN" altLang="en-US" smtClean="0"/>
              <a:t>应交税金</a:t>
            </a:r>
          </a:p>
        </p:txBody>
      </p:sp>
      <p:sp>
        <p:nvSpPr>
          <p:cNvPr id="48131" name="Rectangle 3"/>
          <p:cNvSpPr>
            <a:spLocks noGrp="1" noChangeArrowheads="1"/>
          </p:cNvSpPr>
          <p:nvPr>
            <p:ph type="body" idx="1"/>
          </p:nvPr>
        </p:nvSpPr>
        <p:spPr>
          <a:xfrm>
            <a:off x="0" y="1052736"/>
            <a:ext cx="9144000" cy="5562600"/>
          </a:xfrm>
        </p:spPr>
        <p:txBody>
          <a:bodyPr/>
          <a:lstStyle/>
          <a:p>
            <a:pPr marL="0" indent="0" eaLnBrk="1" hangingPunct="1">
              <a:lnSpc>
                <a:spcPct val="80000"/>
              </a:lnSpc>
              <a:spcBef>
                <a:spcPts val="200"/>
              </a:spcBef>
              <a:spcAft>
                <a:spcPts val="200"/>
              </a:spcAft>
            </a:pPr>
            <a:r>
              <a:rPr lang="en-US" altLang="zh-CN" sz="2600" dirty="0" smtClean="0"/>
              <a:t>3</a:t>
            </a:r>
            <a:r>
              <a:rPr lang="zh-CN" altLang="en-US" sz="2600" dirty="0" smtClean="0"/>
              <a:t>、</a:t>
            </a:r>
            <a:r>
              <a:rPr lang="en-US" altLang="zh-CN" sz="2600" dirty="0" smtClean="0"/>
              <a:t>10</a:t>
            </a:r>
            <a:r>
              <a:rPr lang="zh-CN" altLang="en-US" sz="2600" dirty="0" smtClean="0"/>
              <a:t>月初，单位按照法定期限，通过互联网纳税申报成功。并</a:t>
            </a:r>
          </a:p>
          <a:p>
            <a:pPr marL="0" indent="0" eaLnBrk="1" hangingPunct="1">
              <a:lnSpc>
                <a:spcPct val="80000"/>
              </a:lnSpc>
              <a:spcBef>
                <a:spcPts val="200"/>
              </a:spcBef>
              <a:spcAft>
                <a:spcPts val="200"/>
              </a:spcAft>
              <a:buNone/>
            </a:pPr>
            <a:r>
              <a:rPr lang="zh-CN" altLang="en-US" sz="2600" dirty="0" smtClean="0"/>
              <a:t>通过银行如期缴纳各种应交税费。</a:t>
            </a:r>
          </a:p>
          <a:p>
            <a:pPr marL="0" indent="0" eaLnBrk="1" hangingPunct="1">
              <a:lnSpc>
                <a:spcPct val="80000"/>
              </a:lnSpc>
              <a:spcBef>
                <a:spcPts val="200"/>
              </a:spcBef>
              <a:spcAft>
                <a:spcPts val="200"/>
              </a:spcAft>
              <a:buNone/>
            </a:pPr>
            <a:r>
              <a:rPr lang="zh-CN" altLang="en-US" sz="2600" dirty="0" smtClean="0"/>
              <a:t>根据各种完税凭证，编制会计分录：</a:t>
            </a:r>
          </a:p>
          <a:p>
            <a:pPr marL="0" indent="0" eaLnBrk="1" hangingPunct="1">
              <a:lnSpc>
                <a:spcPct val="80000"/>
              </a:lnSpc>
              <a:spcBef>
                <a:spcPts val="200"/>
              </a:spcBef>
              <a:spcAft>
                <a:spcPts val="200"/>
              </a:spcAft>
              <a:buNone/>
            </a:pPr>
            <a:r>
              <a:rPr lang="zh-CN" altLang="en-US" sz="2600" dirty="0" smtClean="0"/>
              <a:t>      借：应交税金</a:t>
            </a:r>
            <a:r>
              <a:rPr lang="en-US" altLang="zh-CN" sz="2600" dirty="0" smtClean="0"/>
              <a:t>——</a:t>
            </a:r>
            <a:r>
              <a:rPr lang="zh-CN" altLang="en-US" sz="2600" dirty="0" smtClean="0"/>
              <a:t>应交增值税    </a:t>
            </a:r>
            <a:r>
              <a:rPr lang="en-US" altLang="zh-CN" sz="2600" dirty="0" smtClean="0"/>
              <a:t>10500</a:t>
            </a:r>
          </a:p>
          <a:p>
            <a:pPr marL="0" indent="0" eaLnBrk="1" hangingPunct="1">
              <a:lnSpc>
                <a:spcPct val="80000"/>
              </a:lnSpc>
              <a:spcBef>
                <a:spcPts val="200"/>
              </a:spcBef>
              <a:spcAft>
                <a:spcPts val="200"/>
              </a:spcAft>
              <a:buNone/>
            </a:pPr>
            <a:r>
              <a:rPr lang="en-US" altLang="zh-CN" sz="2600" dirty="0" smtClean="0"/>
              <a:t>             </a:t>
            </a:r>
            <a:r>
              <a:rPr lang="zh-CN" altLang="en-US" sz="2600" dirty="0" smtClean="0"/>
              <a:t>应交税金</a:t>
            </a:r>
            <a:r>
              <a:rPr lang="en-US" altLang="zh-CN" sz="2600" dirty="0" smtClean="0"/>
              <a:t>——</a:t>
            </a:r>
            <a:r>
              <a:rPr lang="zh-CN" altLang="en-US" sz="2600" dirty="0" smtClean="0"/>
              <a:t>应交城建税           </a:t>
            </a:r>
            <a:r>
              <a:rPr lang="en-US" altLang="zh-CN" sz="2600" dirty="0" smtClean="0"/>
              <a:t>735</a:t>
            </a:r>
          </a:p>
          <a:p>
            <a:pPr marL="0" indent="0" eaLnBrk="1" hangingPunct="1">
              <a:lnSpc>
                <a:spcPct val="80000"/>
              </a:lnSpc>
              <a:spcBef>
                <a:spcPts val="200"/>
              </a:spcBef>
              <a:spcAft>
                <a:spcPts val="200"/>
              </a:spcAft>
              <a:buNone/>
            </a:pPr>
            <a:r>
              <a:rPr lang="en-US" altLang="zh-CN" sz="2600" dirty="0" smtClean="0"/>
              <a:t>             </a:t>
            </a:r>
            <a:r>
              <a:rPr lang="zh-CN" altLang="en-US" sz="2600" dirty="0" smtClean="0"/>
              <a:t>应交税金</a:t>
            </a:r>
            <a:r>
              <a:rPr lang="en-US" altLang="zh-CN" sz="2600" dirty="0" smtClean="0"/>
              <a:t>——</a:t>
            </a:r>
            <a:r>
              <a:rPr lang="zh-CN" altLang="en-US" sz="2600" dirty="0" smtClean="0"/>
              <a:t>应交教育费附加       </a:t>
            </a:r>
            <a:r>
              <a:rPr lang="en-US" altLang="zh-CN" sz="2600" dirty="0" smtClean="0"/>
              <a:t>315</a:t>
            </a:r>
          </a:p>
          <a:p>
            <a:pPr marL="0" indent="0" eaLnBrk="1" hangingPunct="1">
              <a:lnSpc>
                <a:spcPct val="80000"/>
              </a:lnSpc>
              <a:spcBef>
                <a:spcPts val="200"/>
              </a:spcBef>
              <a:spcAft>
                <a:spcPts val="200"/>
              </a:spcAft>
              <a:buNone/>
            </a:pPr>
            <a:r>
              <a:rPr lang="en-US" altLang="zh-CN" sz="2600" dirty="0" smtClean="0"/>
              <a:t>          </a:t>
            </a:r>
            <a:r>
              <a:rPr lang="zh-CN" altLang="en-US" sz="2600" dirty="0" smtClean="0"/>
              <a:t>贷：银行存款                     </a:t>
            </a:r>
            <a:r>
              <a:rPr lang="en-US" altLang="zh-CN" sz="2600" dirty="0" smtClean="0"/>
              <a:t>11550  </a:t>
            </a:r>
          </a:p>
          <a:p>
            <a:pPr marL="0" indent="0" eaLnBrk="1" hangingPunct="1">
              <a:lnSpc>
                <a:spcPct val="80000"/>
              </a:lnSpc>
              <a:spcBef>
                <a:spcPts val="200"/>
              </a:spcBef>
              <a:spcAft>
                <a:spcPts val="200"/>
              </a:spcAft>
            </a:pPr>
            <a:r>
              <a:rPr lang="en-US" altLang="zh-CN" sz="2600" dirty="0" smtClean="0"/>
              <a:t>4</a:t>
            </a:r>
            <a:r>
              <a:rPr lang="zh-CN" altLang="en-US" sz="2600" dirty="0" smtClean="0"/>
              <a:t>、如年底须计算缴纳企业所得税</a:t>
            </a:r>
            <a:r>
              <a:rPr lang="en-US" altLang="zh-CN" sz="2600" dirty="0" smtClean="0"/>
              <a:t>28000</a:t>
            </a:r>
            <a:r>
              <a:rPr lang="zh-CN" altLang="en-US" sz="2600" dirty="0" smtClean="0"/>
              <a:t>元：</a:t>
            </a:r>
          </a:p>
          <a:p>
            <a:pPr marL="0" indent="0" eaLnBrk="1" hangingPunct="1">
              <a:lnSpc>
                <a:spcPct val="80000"/>
              </a:lnSpc>
              <a:spcBef>
                <a:spcPts val="200"/>
              </a:spcBef>
              <a:spcAft>
                <a:spcPts val="200"/>
              </a:spcAft>
              <a:buNone/>
            </a:pPr>
            <a:r>
              <a:rPr lang="zh-CN" altLang="en-US" sz="2600" dirty="0" smtClean="0"/>
              <a:t>       借：其他费用</a:t>
            </a:r>
            <a:r>
              <a:rPr lang="en-US" altLang="zh-CN" sz="2600" dirty="0" smtClean="0"/>
              <a:t>——</a:t>
            </a:r>
            <a:r>
              <a:rPr lang="zh-CN" altLang="en-US" sz="2600" dirty="0" smtClean="0"/>
              <a:t>应交企业所得税  </a:t>
            </a:r>
            <a:r>
              <a:rPr lang="en-US" altLang="zh-CN" sz="2600" dirty="0" smtClean="0"/>
              <a:t>28000</a:t>
            </a:r>
          </a:p>
          <a:p>
            <a:pPr marL="0" indent="0" eaLnBrk="1" hangingPunct="1">
              <a:lnSpc>
                <a:spcPct val="80000"/>
              </a:lnSpc>
              <a:spcBef>
                <a:spcPts val="200"/>
              </a:spcBef>
              <a:spcAft>
                <a:spcPts val="200"/>
              </a:spcAft>
              <a:buNone/>
            </a:pPr>
            <a:r>
              <a:rPr lang="en-US" altLang="zh-CN" sz="2600" dirty="0" smtClean="0"/>
              <a:t>           </a:t>
            </a:r>
            <a:r>
              <a:rPr lang="zh-CN" altLang="en-US" sz="2600" dirty="0" smtClean="0"/>
              <a:t>贷：应交税金</a:t>
            </a:r>
            <a:r>
              <a:rPr lang="en-US" altLang="zh-CN" sz="2600" dirty="0" smtClean="0"/>
              <a:t>——</a:t>
            </a:r>
            <a:r>
              <a:rPr lang="zh-CN" altLang="en-US" sz="2600" dirty="0" smtClean="0"/>
              <a:t>应交企业所得税  </a:t>
            </a:r>
            <a:r>
              <a:rPr lang="en-US" altLang="zh-CN" sz="2600" dirty="0" smtClean="0"/>
              <a:t>28000</a:t>
            </a:r>
          </a:p>
          <a:p>
            <a:pPr marL="0" indent="0" eaLnBrk="1" hangingPunct="1">
              <a:lnSpc>
                <a:spcPct val="80000"/>
              </a:lnSpc>
              <a:spcBef>
                <a:spcPts val="200"/>
              </a:spcBef>
              <a:spcAft>
                <a:spcPts val="200"/>
              </a:spcAft>
            </a:pPr>
            <a:r>
              <a:rPr lang="en-US" altLang="zh-CN" sz="2600" dirty="0" smtClean="0"/>
              <a:t>5</a:t>
            </a:r>
            <a:r>
              <a:rPr lang="zh-CN" altLang="en-US" sz="2600" dirty="0" smtClean="0"/>
              <a:t>、次年</a:t>
            </a:r>
            <a:r>
              <a:rPr lang="en-US" altLang="zh-CN" sz="2600" dirty="0" smtClean="0"/>
              <a:t>1</a:t>
            </a:r>
            <a:r>
              <a:rPr lang="zh-CN" altLang="en-US" sz="2600" dirty="0" smtClean="0"/>
              <a:t>月完税后：</a:t>
            </a:r>
          </a:p>
          <a:p>
            <a:pPr marL="0" indent="0" eaLnBrk="1" hangingPunct="1">
              <a:lnSpc>
                <a:spcPct val="80000"/>
              </a:lnSpc>
              <a:spcBef>
                <a:spcPts val="200"/>
              </a:spcBef>
              <a:spcAft>
                <a:spcPts val="200"/>
              </a:spcAft>
              <a:buNone/>
            </a:pPr>
            <a:r>
              <a:rPr lang="zh-CN" altLang="en-US" sz="2600" dirty="0" smtClean="0"/>
              <a:t>       借：应交税金</a:t>
            </a:r>
            <a:r>
              <a:rPr lang="en-US" altLang="zh-CN" sz="2600" dirty="0" smtClean="0"/>
              <a:t>——</a:t>
            </a:r>
            <a:r>
              <a:rPr lang="zh-CN" altLang="en-US" sz="2600" dirty="0" smtClean="0"/>
              <a:t>应交企业所得税  </a:t>
            </a:r>
            <a:r>
              <a:rPr lang="en-US" altLang="zh-CN" sz="2600" dirty="0" smtClean="0"/>
              <a:t>28000</a:t>
            </a:r>
          </a:p>
          <a:p>
            <a:pPr marL="0" indent="0" eaLnBrk="1" hangingPunct="1">
              <a:lnSpc>
                <a:spcPct val="80000"/>
              </a:lnSpc>
              <a:spcBef>
                <a:spcPts val="200"/>
              </a:spcBef>
              <a:spcAft>
                <a:spcPts val="200"/>
              </a:spcAft>
              <a:buNone/>
            </a:pPr>
            <a:r>
              <a:rPr lang="en-US" altLang="zh-CN" sz="2600" dirty="0" smtClean="0"/>
              <a:t>           </a:t>
            </a:r>
            <a:r>
              <a:rPr lang="zh-CN" altLang="en-US" sz="2600" dirty="0" smtClean="0"/>
              <a:t>贷：银行存款                   </a:t>
            </a:r>
            <a:r>
              <a:rPr lang="en-US" altLang="zh-CN" sz="2600" dirty="0" smtClean="0"/>
              <a:t>28000</a:t>
            </a:r>
          </a:p>
        </p:txBody>
      </p:sp>
    </p:spTree>
    <p:extLst>
      <p:ext uri="{BB962C8B-B14F-4D97-AF65-F5344CB8AC3E}">
        <p14:creationId xmlns:p14="http://schemas.microsoft.com/office/powerpoint/2010/main" val="4162657814"/>
      </p:ext>
    </p:extLst>
  </p:cSld>
  <p:clrMapOvr>
    <a:masterClrMapping/>
  </p:clrMapOvr>
  <p:transition spd="med" advTm="3000"/>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zh-CN" altLang="en-US" smtClean="0"/>
              <a:t>预收账款</a:t>
            </a:r>
          </a:p>
        </p:txBody>
      </p:sp>
      <p:sp>
        <p:nvSpPr>
          <p:cNvPr id="49155" name="Rectangle 3"/>
          <p:cNvSpPr>
            <a:spLocks noGrp="1" noChangeArrowheads="1"/>
          </p:cNvSpPr>
          <p:nvPr>
            <p:ph type="body" idx="1"/>
          </p:nvPr>
        </p:nvSpPr>
        <p:spPr>
          <a:xfrm>
            <a:off x="152400" y="838200"/>
            <a:ext cx="8991600" cy="5486400"/>
          </a:xfrm>
        </p:spPr>
        <p:txBody>
          <a:bodyPr/>
          <a:lstStyle/>
          <a:p>
            <a:pPr marL="0" indent="0" eaLnBrk="1" hangingPunct="1">
              <a:spcBef>
                <a:spcPts val="300"/>
              </a:spcBef>
              <a:spcAft>
                <a:spcPts val="300"/>
              </a:spcAft>
              <a:buFontTx/>
              <a:buNone/>
            </a:pPr>
            <a:r>
              <a:rPr lang="zh-CN" altLang="zh-CN" sz="2400" dirty="0" smtClean="0"/>
              <a:t>“预收账款”项目，反映民间非营利组织向服务和商品购买单位等预收的各种款项。本项目应当根据“预收账款”科目的期末余额填列。</a:t>
            </a:r>
            <a:endParaRPr lang="en-US" altLang="zh-CN" sz="2400" dirty="0" smtClean="0"/>
          </a:p>
          <a:p>
            <a:pPr marL="0" indent="0" eaLnBrk="1" hangingPunct="1">
              <a:spcBef>
                <a:spcPts val="300"/>
              </a:spcBef>
              <a:spcAft>
                <a:spcPts val="300"/>
              </a:spcAft>
              <a:buFontTx/>
              <a:buNone/>
            </a:pPr>
            <a:r>
              <a:rPr lang="zh-CN" altLang="zh-CN" sz="2400" dirty="0" smtClean="0"/>
              <a:t>“预收账款”</a:t>
            </a:r>
            <a:r>
              <a:rPr lang="zh-CN" altLang="en-US" sz="2400" dirty="0" smtClean="0"/>
              <a:t>科目：核算民间非营利组织向服务和商品购买单位预收的各种款项。 </a:t>
            </a:r>
          </a:p>
          <a:p>
            <a:pPr marL="0" indent="0" eaLnBrk="1" hangingPunct="1">
              <a:spcBef>
                <a:spcPts val="300"/>
              </a:spcBef>
              <a:spcAft>
                <a:spcPts val="300"/>
              </a:spcAft>
              <a:buFontTx/>
              <a:buNone/>
            </a:pPr>
            <a:r>
              <a:rPr lang="zh-CN" altLang="en-US" sz="2400" dirty="0" smtClean="0"/>
              <a:t>账务处理：</a:t>
            </a:r>
            <a:endParaRPr lang="en-US" altLang="zh-CN" sz="2400" dirty="0" smtClean="0"/>
          </a:p>
          <a:p>
            <a:pPr marL="0" indent="0" eaLnBrk="1" hangingPunct="1">
              <a:spcBef>
                <a:spcPts val="300"/>
              </a:spcBef>
              <a:spcAft>
                <a:spcPts val="300"/>
              </a:spcAft>
              <a:buFontTx/>
              <a:buNone/>
            </a:pPr>
            <a:r>
              <a:rPr lang="zh-CN" altLang="en-US" sz="2400" dirty="0" smtClean="0"/>
              <a:t>（一）收到：借记“银行存款”等，贷记“预收账款”</a:t>
            </a:r>
          </a:p>
          <a:p>
            <a:pPr marL="0" indent="0" eaLnBrk="1" hangingPunct="1">
              <a:spcBef>
                <a:spcPts val="300"/>
              </a:spcBef>
              <a:spcAft>
                <a:spcPts val="300"/>
              </a:spcAft>
              <a:buFontTx/>
              <a:buNone/>
            </a:pPr>
            <a:r>
              <a:rPr lang="zh-CN" altLang="en-US" sz="2400" dirty="0" smtClean="0"/>
              <a:t>（二）确认收入：借记“预收账款”，贷记“商品销售收入”等</a:t>
            </a:r>
          </a:p>
          <a:p>
            <a:pPr marL="0" indent="0" eaLnBrk="1" hangingPunct="1">
              <a:spcBef>
                <a:spcPts val="300"/>
              </a:spcBef>
              <a:spcAft>
                <a:spcPts val="300"/>
              </a:spcAft>
              <a:buFontTx/>
              <a:buNone/>
            </a:pPr>
            <a:r>
              <a:rPr lang="zh-CN" altLang="en-US" sz="2400" dirty="0" smtClean="0"/>
              <a:t>    提示：</a:t>
            </a:r>
            <a:r>
              <a:rPr lang="zh-CN" altLang="en-US" sz="2400" dirty="0" smtClean="0">
                <a:solidFill>
                  <a:srgbClr val="FF0000"/>
                </a:solidFill>
              </a:rPr>
              <a:t>对提供服务项目繁多、期间较短（不超过</a:t>
            </a:r>
            <a:r>
              <a:rPr lang="en-US" altLang="zh-CN" sz="2400" dirty="0" smtClean="0">
                <a:solidFill>
                  <a:srgbClr val="FF0000"/>
                </a:solidFill>
              </a:rPr>
              <a:t>1</a:t>
            </a:r>
            <a:r>
              <a:rPr lang="zh-CN" altLang="en-US" sz="2400" dirty="0" smtClean="0">
                <a:solidFill>
                  <a:srgbClr val="FF0000"/>
                </a:solidFill>
              </a:rPr>
              <a:t>个月）、收费总量不大的，可以全部直接列作当期“提供服务收入 ”；对于提供服务项目比较单一、服务周期较长、收费总量较大的，可以通过“预收账款”进行调节，以利于成本的真实和收支的有效对比，有利于权责发生制的落实。实务中，如果在一个年度内收取并提供完毕的服务，可不通过预收账款。</a:t>
            </a:r>
            <a:endParaRPr lang="en-US" altLang="zh-CN" sz="2400" dirty="0" smtClean="0">
              <a:solidFill>
                <a:srgbClr val="FF0000"/>
              </a:solidFill>
            </a:endParaRPr>
          </a:p>
          <a:p>
            <a:pPr marL="0" indent="0" eaLnBrk="1" hangingPunct="1">
              <a:spcBef>
                <a:spcPts val="300"/>
              </a:spcBef>
              <a:spcAft>
                <a:spcPts val="300"/>
              </a:spcAft>
              <a:buFontTx/>
              <a:buNone/>
            </a:pPr>
            <a:r>
              <a:rPr lang="zh-CN" altLang="en-US" sz="2400" dirty="0" smtClean="0"/>
              <a:t> </a:t>
            </a:r>
          </a:p>
        </p:txBody>
      </p:sp>
    </p:spTree>
    <p:extLst>
      <p:ext uri="{BB962C8B-B14F-4D97-AF65-F5344CB8AC3E}">
        <p14:creationId xmlns:p14="http://schemas.microsoft.com/office/powerpoint/2010/main" val="1199255738"/>
      </p:ext>
    </p:extLst>
  </p:cSld>
  <p:clrMapOvr>
    <a:masterClrMapping/>
  </p:clrMapOvr>
  <p:transition spd="med" advTm="3000"/>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zh-CN" altLang="en-US" smtClean="0"/>
              <a:t>预收账款</a:t>
            </a:r>
          </a:p>
        </p:txBody>
      </p:sp>
      <p:sp>
        <p:nvSpPr>
          <p:cNvPr id="50179" name="Rectangle 3"/>
          <p:cNvSpPr>
            <a:spLocks noGrp="1" noChangeArrowheads="1"/>
          </p:cNvSpPr>
          <p:nvPr>
            <p:ph type="body" idx="1"/>
          </p:nvPr>
        </p:nvSpPr>
        <p:spPr>
          <a:xfrm>
            <a:off x="251520" y="1124744"/>
            <a:ext cx="8102600" cy="4445000"/>
          </a:xfrm>
        </p:spPr>
        <p:txBody>
          <a:bodyPr/>
          <a:lstStyle/>
          <a:p>
            <a:pPr marL="0" indent="0" eaLnBrk="1" hangingPunct="1">
              <a:spcBef>
                <a:spcPts val="200"/>
              </a:spcBef>
              <a:spcAft>
                <a:spcPts val="200"/>
              </a:spcAft>
            </a:pPr>
            <a:r>
              <a:rPr lang="zh-CN" altLang="en-US" sz="2400" dirty="0" smtClean="0"/>
              <a:t>某校</a:t>
            </a:r>
            <a:r>
              <a:rPr lang="en-US" altLang="zh-CN" sz="2400" dirty="0" smtClean="0"/>
              <a:t>2018</a:t>
            </a:r>
            <a:r>
              <a:rPr lang="zh-CN" altLang="en-US" sz="2400" dirty="0" smtClean="0"/>
              <a:t>年</a:t>
            </a:r>
            <a:r>
              <a:rPr lang="en-US" altLang="zh-CN" sz="2400" dirty="0" smtClean="0"/>
              <a:t>8</a:t>
            </a:r>
            <a:r>
              <a:rPr lang="zh-CN" altLang="en-US" sz="2400" dirty="0" smtClean="0"/>
              <a:t>月一次性集中向学员收取秋季学费，学期从</a:t>
            </a:r>
            <a:r>
              <a:rPr lang="en-US" altLang="zh-CN" sz="2400" dirty="0" smtClean="0"/>
              <a:t>9</a:t>
            </a:r>
            <a:r>
              <a:rPr lang="zh-CN" altLang="en-US" sz="2400" dirty="0" smtClean="0"/>
              <a:t>月</a:t>
            </a:r>
            <a:r>
              <a:rPr lang="en-US" altLang="zh-CN" sz="2400" dirty="0" smtClean="0"/>
              <a:t>1</a:t>
            </a:r>
            <a:r>
              <a:rPr lang="zh-CN" altLang="en-US" sz="2400" dirty="0" smtClean="0"/>
              <a:t>日开始，计划上课</a:t>
            </a:r>
            <a:r>
              <a:rPr lang="en-US" altLang="zh-CN" sz="2400" dirty="0" smtClean="0"/>
              <a:t>5</a:t>
            </a:r>
            <a:r>
              <a:rPr lang="zh-CN" altLang="en-US" sz="2400" dirty="0" smtClean="0"/>
              <a:t>个月共</a:t>
            </a:r>
            <a:r>
              <a:rPr lang="en-US" altLang="zh-CN" sz="2400" dirty="0" smtClean="0"/>
              <a:t>160</a:t>
            </a:r>
            <a:r>
              <a:rPr lang="zh-CN" altLang="en-US" sz="2400" dirty="0" smtClean="0"/>
              <a:t>课时，每人收</a:t>
            </a:r>
            <a:r>
              <a:rPr lang="en-US" altLang="zh-CN" sz="2400" dirty="0" smtClean="0"/>
              <a:t>1600</a:t>
            </a:r>
            <a:r>
              <a:rPr lang="zh-CN" altLang="en-US" sz="2400" dirty="0" smtClean="0"/>
              <a:t>元。该校共招收本期学员</a:t>
            </a:r>
            <a:r>
              <a:rPr lang="en-US" altLang="zh-CN" sz="2400" dirty="0" smtClean="0"/>
              <a:t>1000</a:t>
            </a:r>
            <a:r>
              <a:rPr lang="zh-CN" altLang="en-US" sz="2400" dirty="0" smtClean="0"/>
              <a:t>人，收取学费</a:t>
            </a:r>
            <a:r>
              <a:rPr lang="en-US" altLang="zh-CN" sz="2400" dirty="0" smtClean="0"/>
              <a:t>1600000</a:t>
            </a:r>
            <a:r>
              <a:rPr lang="zh-CN" altLang="en-US" sz="2400" dirty="0" smtClean="0"/>
              <a:t>元。根据受益期</a:t>
            </a:r>
            <a:r>
              <a:rPr lang="en-US" altLang="zh-CN" sz="2400" dirty="0" smtClean="0"/>
              <a:t>5</a:t>
            </a:r>
            <a:r>
              <a:rPr lang="zh-CN" altLang="en-US" sz="2400" dirty="0" smtClean="0"/>
              <a:t>个月平均计算，每月的收入应是</a:t>
            </a:r>
            <a:r>
              <a:rPr lang="en-US" altLang="zh-CN" sz="2400" dirty="0" smtClean="0"/>
              <a:t>320000</a:t>
            </a:r>
            <a:r>
              <a:rPr lang="zh-CN" altLang="en-US" sz="2400" dirty="0" smtClean="0"/>
              <a:t>元。</a:t>
            </a:r>
          </a:p>
          <a:p>
            <a:pPr marL="0" indent="0" eaLnBrk="1" hangingPunct="1">
              <a:spcBef>
                <a:spcPts val="200"/>
              </a:spcBef>
              <a:spcAft>
                <a:spcPts val="200"/>
              </a:spcAft>
              <a:buNone/>
            </a:pPr>
            <a:r>
              <a:rPr lang="en-US" altLang="zh-CN" sz="2400" dirty="0" smtClean="0"/>
              <a:t>&lt;a&gt; 8</a:t>
            </a:r>
            <a:r>
              <a:rPr lang="zh-CN" altLang="en-US" sz="2400" dirty="0" smtClean="0"/>
              <a:t>月收取学费，并存入银行：</a:t>
            </a:r>
          </a:p>
          <a:p>
            <a:pPr marL="0" indent="0" eaLnBrk="1" hangingPunct="1">
              <a:spcBef>
                <a:spcPts val="200"/>
              </a:spcBef>
              <a:spcAft>
                <a:spcPts val="200"/>
              </a:spcAft>
              <a:buNone/>
            </a:pPr>
            <a:r>
              <a:rPr lang="zh-CN" altLang="en-US" sz="2400" dirty="0" smtClean="0"/>
              <a:t>          借：银行存款               </a:t>
            </a:r>
            <a:r>
              <a:rPr lang="en-US" altLang="zh-CN" sz="2400" dirty="0" smtClean="0"/>
              <a:t>1600000</a:t>
            </a:r>
          </a:p>
          <a:p>
            <a:pPr marL="0" indent="0" eaLnBrk="1" hangingPunct="1">
              <a:spcBef>
                <a:spcPts val="200"/>
              </a:spcBef>
              <a:spcAft>
                <a:spcPts val="200"/>
              </a:spcAft>
              <a:buNone/>
            </a:pPr>
            <a:r>
              <a:rPr lang="en-US" altLang="zh-CN" sz="2400" dirty="0" smtClean="0"/>
              <a:t>              </a:t>
            </a:r>
            <a:r>
              <a:rPr lang="zh-CN" altLang="en-US" sz="2400" dirty="0" smtClean="0"/>
              <a:t>贷：预收账款</a:t>
            </a:r>
            <a:r>
              <a:rPr lang="en-US" altLang="zh-CN" sz="2400" dirty="0" smtClean="0"/>
              <a:t>——</a:t>
            </a:r>
            <a:r>
              <a:rPr lang="zh-CN" altLang="en-US" sz="2400" dirty="0" smtClean="0"/>
              <a:t>秋季学费   </a:t>
            </a:r>
            <a:r>
              <a:rPr lang="en-US" altLang="zh-CN" sz="2400" dirty="0" smtClean="0"/>
              <a:t>1600000</a:t>
            </a:r>
          </a:p>
          <a:p>
            <a:pPr marL="0" indent="0" eaLnBrk="1" hangingPunct="1">
              <a:spcBef>
                <a:spcPts val="200"/>
              </a:spcBef>
              <a:spcAft>
                <a:spcPts val="200"/>
              </a:spcAft>
              <a:buNone/>
            </a:pPr>
            <a:r>
              <a:rPr lang="en-US" altLang="zh-CN" sz="2400" dirty="0" smtClean="0"/>
              <a:t>&lt;b&gt;9</a:t>
            </a:r>
            <a:r>
              <a:rPr lang="zh-CN" altLang="en-US" sz="2400" dirty="0" smtClean="0"/>
              <a:t>月，结转</a:t>
            </a:r>
            <a:r>
              <a:rPr lang="en-US" altLang="zh-CN" sz="2400" dirty="0" smtClean="0"/>
              <a:t>9</a:t>
            </a:r>
            <a:r>
              <a:rPr lang="zh-CN" altLang="en-US" sz="2400" dirty="0" smtClean="0"/>
              <a:t>月的学费收入：</a:t>
            </a:r>
          </a:p>
          <a:p>
            <a:pPr marL="0" indent="0" eaLnBrk="1" hangingPunct="1">
              <a:spcBef>
                <a:spcPts val="200"/>
              </a:spcBef>
              <a:spcAft>
                <a:spcPts val="200"/>
              </a:spcAft>
              <a:buNone/>
            </a:pPr>
            <a:r>
              <a:rPr lang="zh-CN" altLang="en-US" sz="2400" dirty="0" smtClean="0"/>
              <a:t>     借：预收账款</a:t>
            </a:r>
            <a:r>
              <a:rPr lang="en-US" altLang="zh-CN" sz="2400" dirty="0" smtClean="0"/>
              <a:t>——</a:t>
            </a:r>
            <a:r>
              <a:rPr lang="zh-CN" altLang="en-US" sz="2400" dirty="0" smtClean="0"/>
              <a:t>秋季学费  </a:t>
            </a:r>
            <a:r>
              <a:rPr lang="en-US" altLang="zh-CN" sz="2400" dirty="0" smtClean="0"/>
              <a:t>320000</a:t>
            </a:r>
          </a:p>
          <a:p>
            <a:pPr marL="0" indent="0" eaLnBrk="1" hangingPunct="1">
              <a:spcBef>
                <a:spcPts val="200"/>
              </a:spcBef>
              <a:spcAft>
                <a:spcPts val="200"/>
              </a:spcAft>
              <a:buNone/>
            </a:pPr>
            <a:r>
              <a:rPr lang="en-US" altLang="zh-CN" sz="2400" dirty="0" smtClean="0"/>
              <a:t>       </a:t>
            </a:r>
            <a:r>
              <a:rPr lang="zh-CN" altLang="en-US" sz="2400" dirty="0" smtClean="0"/>
              <a:t>贷：提供服务收入</a:t>
            </a:r>
            <a:r>
              <a:rPr lang="en-US" altLang="zh-CN" sz="2400" dirty="0" smtClean="0"/>
              <a:t>——</a:t>
            </a:r>
            <a:r>
              <a:rPr lang="zh-CN" altLang="en-US" sz="2400" dirty="0" smtClean="0"/>
              <a:t>培训费收入 </a:t>
            </a:r>
            <a:r>
              <a:rPr lang="en-US" altLang="zh-CN" sz="2400" dirty="0" smtClean="0"/>
              <a:t>320000</a:t>
            </a:r>
          </a:p>
          <a:p>
            <a:pPr marL="0" indent="0" eaLnBrk="1" hangingPunct="1">
              <a:spcBef>
                <a:spcPts val="200"/>
              </a:spcBef>
              <a:spcAft>
                <a:spcPts val="200"/>
              </a:spcAft>
              <a:buNone/>
            </a:pPr>
            <a:r>
              <a:rPr lang="en-US" altLang="zh-CN" sz="2400" dirty="0" smtClean="0"/>
              <a:t>10</a:t>
            </a:r>
            <a:r>
              <a:rPr lang="zh-CN" altLang="en-US" sz="2400" dirty="0" smtClean="0"/>
              <a:t>月、</a:t>
            </a:r>
            <a:r>
              <a:rPr lang="en-US" altLang="zh-CN" sz="2400" dirty="0" smtClean="0"/>
              <a:t>11</a:t>
            </a:r>
            <a:r>
              <a:rPr lang="zh-CN" altLang="en-US" sz="2400" dirty="0" smtClean="0"/>
              <a:t>月、</a:t>
            </a:r>
            <a:r>
              <a:rPr lang="en-US" altLang="zh-CN" sz="2400" dirty="0" smtClean="0"/>
              <a:t>12</a:t>
            </a:r>
            <a:r>
              <a:rPr lang="zh-CN" altLang="en-US" sz="2400" dirty="0" smtClean="0"/>
              <a:t>月结转学费收入同上。</a:t>
            </a:r>
            <a:endParaRPr lang="en-US" altLang="zh-CN" sz="2400" dirty="0" smtClean="0"/>
          </a:p>
          <a:p>
            <a:pPr marL="0" indent="0" eaLnBrk="1" hangingPunct="1">
              <a:spcBef>
                <a:spcPts val="200"/>
              </a:spcBef>
              <a:spcAft>
                <a:spcPts val="200"/>
              </a:spcAft>
              <a:buNone/>
            </a:pPr>
            <a:r>
              <a:rPr lang="en-US" altLang="zh-CN" sz="2400" dirty="0" smtClean="0"/>
              <a:t>2018</a:t>
            </a:r>
            <a:r>
              <a:rPr lang="zh-CN" altLang="en-US" sz="2400" dirty="0" smtClean="0"/>
              <a:t>年</a:t>
            </a:r>
            <a:r>
              <a:rPr lang="en-US" altLang="zh-CN" sz="2400" dirty="0" smtClean="0"/>
              <a:t>12</a:t>
            </a:r>
            <a:r>
              <a:rPr lang="zh-CN" altLang="en-US" sz="2400" dirty="0" smtClean="0"/>
              <a:t>月</a:t>
            </a:r>
            <a:r>
              <a:rPr lang="en-US" altLang="zh-CN" sz="2400" dirty="0" smtClean="0"/>
              <a:t>31</a:t>
            </a:r>
            <a:r>
              <a:rPr lang="zh-CN" altLang="en-US" sz="2400" dirty="0" smtClean="0"/>
              <a:t>日预收账款余额</a:t>
            </a:r>
            <a:r>
              <a:rPr lang="en-US" altLang="zh-CN" sz="2400" dirty="0" smtClean="0"/>
              <a:t>320000</a:t>
            </a:r>
            <a:r>
              <a:rPr lang="zh-CN" altLang="en-US" sz="2400" dirty="0" smtClean="0"/>
              <a:t>元，资产负债表</a:t>
            </a:r>
            <a:r>
              <a:rPr lang="zh-CN" altLang="zh-CN" sz="2400" dirty="0" smtClean="0"/>
              <a:t>“预收账款”项目</a:t>
            </a:r>
            <a:r>
              <a:rPr lang="zh-CN" altLang="en-US" sz="2400" dirty="0" smtClean="0"/>
              <a:t>期末数填列</a:t>
            </a:r>
            <a:r>
              <a:rPr lang="en-US" altLang="zh-CN" sz="2400" dirty="0" smtClean="0"/>
              <a:t>320000</a:t>
            </a:r>
            <a:r>
              <a:rPr lang="zh-CN" altLang="en-US" sz="2400" dirty="0" smtClean="0"/>
              <a:t>元。</a:t>
            </a:r>
          </a:p>
        </p:txBody>
      </p:sp>
      <mc:AlternateContent xmlns:mc="http://schemas.openxmlformats.org/markup-compatibility/2006" xmlns:p14="http://schemas.microsoft.com/office/powerpoint/2010/main">
        <mc:Choice Requires="p14">
          <p:contentPart p14:bwMode="auto" r:id="rId2">
            <p14:nvContentPartPr>
              <p14:cNvPr id="3074" name="Ink 5"/>
              <p14:cNvContentPartPr>
                <a14:cpLocks xmlns:a14="http://schemas.microsoft.com/office/drawing/2010/main" noRot="1" noChangeAspect="1" noEditPoints="1" noChangeArrowheads="1" noChangeShapeType="1"/>
              </p14:cNvContentPartPr>
              <p14:nvPr/>
            </p14:nvContentPartPr>
            <p14:xfrm>
              <a:off x="2147483647" y="2147483647"/>
              <a:ext cx="0" cy="0"/>
            </p14:xfrm>
          </p:contentPart>
        </mc:Choice>
        <mc:Fallback xmlns="">
          <p:pic>
            <p:nvPicPr>
              <p:cNvPr id="3074" name="Ink 5"/>
              <p:cNvPicPr>
                <a:picLocks noRot="1" noChangeAspect="1" noEditPoints="1" noChangeArrowheads="1" noChangeShapeType="1"/>
              </p:cNvPicPr>
              <p:nvPr/>
            </p:nvPicPr>
            <p:blipFill>
              <a:blip r:embed="rId3"/>
              <a:stretch>
                <a:fillRect/>
              </a:stretch>
            </p:blipFill>
            <p:spPr>
              <a:xfrm>
                <a:off x="2147483647" y="2147483647"/>
                <a:ext cx="0" cy="0"/>
              </a:xfrm>
              <a:prstGeom prst="rect">
                <a:avLst/>
              </a:prstGeom>
            </p:spPr>
          </p:pic>
        </mc:Fallback>
      </mc:AlternateContent>
    </p:spTree>
    <p:extLst>
      <p:ext uri="{BB962C8B-B14F-4D97-AF65-F5344CB8AC3E}">
        <p14:creationId xmlns:p14="http://schemas.microsoft.com/office/powerpoint/2010/main" val="1982093371"/>
      </p:ext>
    </p:extLst>
  </p:cSld>
  <p:clrMapOvr>
    <a:masterClrMapping/>
  </p:clrMapOvr>
  <p:transition spd="med" advTm="3000"/>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331640" y="404664"/>
            <a:ext cx="5904656" cy="338137"/>
          </a:xfrm>
        </p:spPr>
        <p:txBody>
          <a:bodyPr/>
          <a:lstStyle/>
          <a:p>
            <a:pPr eaLnBrk="1" hangingPunct="1"/>
            <a:r>
              <a:rPr lang="zh-CN" altLang="en-US" sz="3200" dirty="0" smtClean="0"/>
              <a:t>预提费用</a:t>
            </a:r>
          </a:p>
        </p:txBody>
      </p:sp>
      <p:sp>
        <p:nvSpPr>
          <p:cNvPr id="51203" name="Rectangle 3"/>
          <p:cNvSpPr>
            <a:spLocks noGrp="1" noChangeArrowheads="1"/>
          </p:cNvSpPr>
          <p:nvPr>
            <p:ph type="body" idx="1"/>
          </p:nvPr>
        </p:nvSpPr>
        <p:spPr>
          <a:xfrm>
            <a:off x="0" y="914400"/>
            <a:ext cx="9144000" cy="5791200"/>
          </a:xfrm>
        </p:spPr>
        <p:txBody>
          <a:bodyPr/>
          <a:lstStyle/>
          <a:p>
            <a:pPr eaLnBrk="1" hangingPunct="1">
              <a:buFontTx/>
              <a:buNone/>
            </a:pPr>
            <a:r>
              <a:rPr lang="zh-CN" altLang="zh-CN" sz="2400" dirty="0" smtClean="0"/>
              <a:t>“预提费用”项目，反映民间非营利组织预先提取的已经发生但尚未实际支付的各项费用。本项目应当根据“预提费用”科目的期末贷方余额填列。</a:t>
            </a:r>
            <a:endParaRPr lang="en-US" altLang="zh-CN" sz="2400" dirty="0" smtClean="0"/>
          </a:p>
          <a:p>
            <a:pPr eaLnBrk="1" hangingPunct="1">
              <a:buFontTx/>
              <a:buNone/>
            </a:pPr>
            <a:r>
              <a:rPr lang="zh-CN" altLang="zh-CN" sz="2400" dirty="0" smtClean="0"/>
              <a:t>“预提费用”</a:t>
            </a:r>
            <a:r>
              <a:rPr lang="zh-CN" altLang="en-US" sz="2400" dirty="0" smtClean="0"/>
              <a:t>科目：核算民间非营利组织按照规定预先提取的已经发生但尚未支付的费用，如</a:t>
            </a:r>
            <a:r>
              <a:rPr lang="zh-CN" altLang="en-US" sz="2400" dirty="0" smtClean="0">
                <a:solidFill>
                  <a:srgbClr val="FF0000"/>
                </a:solidFill>
              </a:rPr>
              <a:t>预提的租金、保险费、借款利息</a:t>
            </a:r>
            <a:r>
              <a:rPr lang="zh-CN" altLang="en-US" sz="2400" dirty="0" smtClean="0"/>
              <a:t>等。 </a:t>
            </a:r>
          </a:p>
          <a:p>
            <a:pPr eaLnBrk="1" hangingPunct="1">
              <a:buFontTx/>
              <a:buNone/>
            </a:pPr>
            <a:r>
              <a:rPr lang="zh-CN" altLang="en-US" sz="2400" dirty="0" smtClean="0"/>
              <a:t>账务处理</a:t>
            </a:r>
          </a:p>
          <a:p>
            <a:pPr eaLnBrk="1" hangingPunct="1">
              <a:buFontTx/>
              <a:buNone/>
            </a:pPr>
            <a:r>
              <a:rPr lang="zh-CN" altLang="en-US" sz="2400" dirty="0" smtClean="0"/>
              <a:t>（一）提取时：借记“筹资费用”、“管理费用”等，贷记“预提费用”</a:t>
            </a:r>
          </a:p>
          <a:p>
            <a:pPr eaLnBrk="1" hangingPunct="1">
              <a:buFontTx/>
              <a:buNone/>
            </a:pPr>
            <a:r>
              <a:rPr lang="zh-CN" altLang="en-US" sz="2400" dirty="0" smtClean="0"/>
              <a:t>（二）实际支出时：借记“预提费用”，贷记“银行存款”</a:t>
            </a:r>
          </a:p>
        </p:txBody>
      </p:sp>
    </p:spTree>
    <p:extLst>
      <p:ext uri="{BB962C8B-B14F-4D97-AF65-F5344CB8AC3E}">
        <p14:creationId xmlns:p14="http://schemas.microsoft.com/office/powerpoint/2010/main" val="1179653352"/>
      </p:ext>
    </p:extLst>
  </p:cSld>
  <p:clrMapOvr>
    <a:masterClrMapping/>
  </p:clrMapOvr>
  <p:transition spd="med" advTm="3000"/>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187624" y="274638"/>
            <a:ext cx="7499176" cy="338137"/>
          </a:xfrm>
        </p:spPr>
        <p:txBody>
          <a:bodyPr/>
          <a:lstStyle/>
          <a:p>
            <a:pPr eaLnBrk="1" hangingPunct="1"/>
            <a:r>
              <a:rPr lang="zh-CN" altLang="en-US" sz="3200" dirty="0" smtClean="0"/>
              <a:t>预提费用</a:t>
            </a:r>
          </a:p>
        </p:txBody>
      </p:sp>
      <p:sp>
        <p:nvSpPr>
          <p:cNvPr id="52227" name="Rectangle 3"/>
          <p:cNvSpPr>
            <a:spLocks noGrp="1" noChangeArrowheads="1"/>
          </p:cNvSpPr>
          <p:nvPr>
            <p:ph type="body" idx="1"/>
          </p:nvPr>
        </p:nvSpPr>
        <p:spPr>
          <a:xfrm>
            <a:off x="0" y="1036482"/>
            <a:ext cx="9144000" cy="5791200"/>
          </a:xfrm>
        </p:spPr>
        <p:txBody>
          <a:bodyPr/>
          <a:lstStyle/>
          <a:p>
            <a:pPr marL="0" indent="0" eaLnBrk="1" hangingPunct="1">
              <a:spcBef>
                <a:spcPts val="200"/>
              </a:spcBef>
              <a:spcAft>
                <a:spcPts val="200"/>
              </a:spcAft>
              <a:buFontTx/>
              <a:buNone/>
            </a:pPr>
            <a:r>
              <a:rPr lang="zh-CN" altLang="en-US" sz="2300" dirty="0" smtClean="0"/>
              <a:t>例：根据租房协议，某单位从</a:t>
            </a:r>
            <a:r>
              <a:rPr lang="en-US" altLang="zh-CN" sz="2300" dirty="0" smtClean="0"/>
              <a:t>2018</a:t>
            </a:r>
            <a:r>
              <a:rPr lang="zh-CN" altLang="en-US" sz="2300" dirty="0" smtClean="0"/>
              <a:t>年</a:t>
            </a:r>
            <a:r>
              <a:rPr lang="en-US" altLang="zh-CN" sz="2300" dirty="0" smtClean="0"/>
              <a:t>7</a:t>
            </a:r>
            <a:r>
              <a:rPr lang="zh-CN" altLang="en-US" sz="2300" dirty="0" smtClean="0"/>
              <a:t>月</a:t>
            </a:r>
            <a:r>
              <a:rPr lang="en-US" altLang="zh-CN" sz="2300" dirty="0" smtClean="0"/>
              <a:t>1</a:t>
            </a:r>
            <a:r>
              <a:rPr lang="zh-CN" altLang="en-US" sz="2300" dirty="0" smtClean="0"/>
              <a:t>日开始租用办公用房，年租金为</a:t>
            </a:r>
            <a:r>
              <a:rPr lang="en-US" altLang="zh-CN" sz="2300" dirty="0" smtClean="0"/>
              <a:t>600000</a:t>
            </a:r>
            <a:r>
              <a:rPr lang="zh-CN" altLang="en-US" sz="2300" dirty="0" smtClean="0"/>
              <a:t>元。可以先使用，房租到次年</a:t>
            </a:r>
            <a:r>
              <a:rPr lang="en-US" altLang="zh-CN" sz="2300" dirty="0" smtClean="0"/>
              <a:t>6</a:t>
            </a:r>
            <a:r>
              <a:rPr lang="zh-CN" altLang="en-US" sz="2300" dirty="0" smtClean="0"/>
              <a:t>月底一次付清。</a:t>
            </a:r>
          </a:p>
          <a:p>
            <a:pPr marL="0" indent="0" eaLnBrk="1" hangingPunct="1">
              <a:spcBef>
                <a:spcPts val="200"/>
              </a:spcBef>
              <a:spcAft>
                <a:spcPts val="200"/>
              </a:spcAft>
              <a:buFontTx/>
              <a:buNone/>
            </a:pPr>
            <a:r>
              <a:rPr lang="zh-CN" altLang="en-US" sz="2300" dirty="0" smtClean="0"/>
              <a:t>    虽然，此项开支到年底才须付款。但我们不能说不付款就没有这回事。因为房子已经使用了，在每月成本、费用中，就理应有房租费。所以，根据权责发生制原则，需要进行预提。每月要做的分录是：</a:t>
            </a:r>
          </a:p>
          <a:p>
            <a:pPr marL="0" indent="0" eaLnBrk="1" hangingPunct="1">
              <a:spcBef>
                <a:spcPts val="200"/>
              </a:spcBef>
              <a:spcAft>
                <a:spcPts val="200"/>
              </a:spcAft>
            </a:pPr>
            <a:r>
              <a:rPr lang="zh-CN" altLang="en-US" sz="2300" dirty="0" smtClean="0"/>
              <a:t>借：管理费用</a:t>
            </a:r>
            <a:r>
              <a:rPr lang="en-US" altLang="zh-CN" sz="2300" dirty="0" smtClean="0"/>
              <a:t>——</a:t>
            </a:r>
            <a:r>
              <a:rPr lang="zh-CN" altLang="en-US" sz="2300" dirty="0" smtClean="0"/>
              <a:t>房租费  </a:t>
            </a:r>
            <a:r>
              <a:rPr lang="en-US" altLang="zh-CN" sz="2300" dirty="0" smtClean="0"/>
              <a:t>50000</a:t>
            </a:r>
          </a:p>
          <a:p>
            <a:pPr marL="0" indent="0" eaLnBrk="1" hangingPunct="1">
              <a:spcBef>
                <a:spcPts val="200"/>
              </a:spcBef>
              <a:spcAft>
                <a:spcPts val="200"/>
              </a:spcAft>
            </a:pPr>
            <a:r>
              <a:rPr lang="zh-CN" altLang="en-US" sz="2300" dirty="0" smtClean="0"/>
              <a:t>       贷：预提费用</a:t>
            </a:r>
            <a:r>
              <a:rPr lang="en-US" altLang="zh-CN" sz="2300" dirty="0" smtClean="0"/>
              <a:t>——</a:t>
            </a:r>
            <a:r>
              <a:rPr lang="zh-CN" altLang="en-US" sz="2300" dirty="0" smtClean="0"/>
              <a:t>房租费  </a:t>
            </a:r>
            <a:r>
              <a:rPr lang="en-US" altLang="zh-CN" sz="2300" dirty="0" smtClean="0"/>
              <a:t>50000</a:t>
            </a:r>
          </a:p>
          <a:p>
            <a:pPr marL="0" indent="0" eaLnBrk="1" hangingPunct="1">
              <a:spcBef>
                <a:spcPts val="200"/>
              </a:spcBef>
              <a:spcAft>
                <a:spcPts val="200"/>
              </a:spcAft>
            </a:pPr>
            <a:r>
              <a:rPr lang="zh-CN" altLang="en-US" sz="2300" dirty="0" smtClean="0"/>
              <a:t>至</a:t>
            </a:r>
            <a:r>
              <a:rPr lang="en-US" altLang="zh-CN" sz="2300" dirty="0" smtClean="0"/>
              <a:t>2018</a:t>
            </a:r>
            <a:r>
              <a:rPr lang="zh-CN" altLang="en-US" sz="2300" dirty="0" smtClean="0"/>
              <a:t>年</a:t>
            </a:r>
            <a:r>
              <a:rPr lang="en-US" altLang="zh-CN" sz="2300" dirty="0" smtClean="0"/>
              <a:t>12</a:t>
            </a:r>
            <a:r>
              <a:rPr lang="zh-CN" altLang="en-US" sz="2300" dirty="0" smtClean="0"/>
              <a:t>月 </a:t>
            </a:r>
            <a:r>
              <a:rPr lang="en-US" altLang="zh-CN" sz="2300" dirty="0" smtClean="0"/>
              <a:t>31</a:t>
            </a:r>
            <a:r>
              <a:rPr lang="zh-CN" altLang="en-US" sz="2300" dirty="0" smtClean="0"/>
              <a:t>日，预提费用余额</a:t>
            </a:r>
            <a:r>
              <a:rPr lang="en-US" altLang="zh-CN" sz="2300" dirty="0" smtClean="0"/>
              <a:t>300000</a:t>
            </a:r>
            <a:r>
              <a:rPr lang="zh-CN" altLang="en-US" sz="2300" dirty="0" smtClean="0"/>
              <a:t>元，资产负债表</a:t>
            </a:r>
            <a:r>
              <a:rPr lang="zh-CN" altLang="zh-CN" sz="2300" dirty="0" smtClean="0"/>
              <a:t>“预提费用”项目</a:t>
            </a:r>
            <a:r>
              <a:rPr lang="zh-CN" altLang="en-US" sz="2300" dirty="0" smtClean="0"/>
              <a:t>期末数填列</a:t>
            </a:r>
            <a:r>
              <a:rPr lang="en-US" altLang="zh-CN" sz="2300" dirty="0" smtClean="0"/>
              <a:t>300000</a:t>
            </a:r>
            <a:r>
              <a:rPr lang="zh-CN" altLang="en-US" sz="2300" dirty="0" smtClean="0"/>
              <a:t>元。</a:t>
            </a:r>
            <a:endParaRPr lang="en-US" altLang="zh-CN" sz="2300" dirty="0" smtClean="0"/>
          </a:p>
          <a:p>
            <a:pPr marL="0" indent="0" eaLnBrk="1" hangingPunct="1">
              <a:spcBef>
                <a:spcPts val="200"/>
              </a:spcBef>
              <a:spcAft>
                <a:spcPts val="200"/>
              </a:spcAft>
            </a:pPr>
            <a:r>
              <a:rPr lang="en-US" altLang="zh-CN" sz="2300" dirty="0" smtClean="0"/>
              <a:t>2019</a:t>
            </a:r>
            <a:r>
              <a:rPr lang="zh-CN" altLang="en-US" sz="2300" dirty="0" smtClean="0"/>
              <a:t>年</a:t>
            </a:r>
            <a:r>
              <a:rPr lang="en-US" altLang="zh-CN" sz="2300" dirty="0" smtClean="0"/>
              <a:t>6</a:t>
            </a:r>
            <a:r>
              <a:rPr lang="zh-CN" altLang="en-US" sz="2300" dirty="0" smtClean="0"/>
              <a:t>月</a:t>
            </a:r>
            <a:r>
              <a:rPr lang="en-US" altLang="zh-CN" sz="2300" dirty="0" smtClean="0"/>
              <a:t>30</a:t>
            </a:r>
            <a:r>
              <a:rPr lang="zh-CN" altLang="en-US" sz="2300" dirty="0" smtClean="0"/>
              <a:t>日一次支付时，做分录：</a:t>
            </a:r>
          </a:p>
          <a:p>
            <a:pPr marL="0" indent="0" eaLnBrk="1" hangingPunct="1">
              <a:spcBef>
                <a:spcPts val="200"/>
              </a:spcBef>
              <a:spcAft>
                <a:spcPts val="200"/>
              </a:spcAft>
            </a:pPr>
            <a:r>
              <a:rPr lang="zh-CN" altLang="en-US" sz="2300" dirty="0" smtClean="0"/>
              <a:t>借：预提费用</a:t>
            </a:r>
            <a:r>
              <a:rPr lang="en-US" altLang="zh-CN" sz="2300" dirty="0" smtClean="0"/>
              <a:t>——</a:t>
            </a:r>
            <a:r>
              <a:rPr lang="zh-CN" altLang="en-US" sz="2300" dirty="0" smtClean="0"/>
              <a:t>房租费   </a:t>
            </a:r>
            <a:r>
              <a:rPr lang="en-US" altLang="zh-CN" sz="2300" dirty="0" smtClean="0"/>
              <a:t>550000   </a:t>
            </a:r>
            <a:r>
              <a:rPr lang="zh-CN" altLang="en-US" sz="2300" dirty="0" smtClean="0"/>
              <a:t>（预提的</a:t>
            </a:r>
            <a:r>
              <a:rPr lang="en-US" altLang="zh-CN" sz="2300" dirty="0" smtClean="0"/>
              <a:t>11</a:t>
            </a:r>
            <a:r>
              <a:rPr lang="zh-CN" altLang="en-US" sz="2300" dirty="0" smtClean="0"/>
              <a:t>个月的房租）</a:t>
            </a:r>
          </a:p>
          <a:p>
            <a:pPr marL="0" indent="0" eaLnBrk="1" hangingPunct="1">
              <a:spcBef>
                <a:spcPts val="200"/>
              </a:spcBef>
              <a:spcAft>
                <a:spcPts val="200"/>
              </a:spcAft>
            </a:pPr>
            <a:r>
              <a:rPr lang="zh-CN" altLang="en-US" sz="2300" dirty="0" smtClean="0"/>
              <a:t>       管理费用</a:t>
            </a:r>
            <a:r>
              <a:rPr lang="en-US" altLang="zh-CN" sz="2300" dirty="0" smtClean="0"/>
              <a:t>——</a:t>
            </a:r>
            <a:r>
              <a:rPr lang="zh-CN" altLang="en-US" sz="2300" dirty="0" smtClean="0"/>
              <a:t>房租费    </a:t>
            </a:r>
            <a:r>
              <a:rPr lang="en-US" altLang="zh-CN" sz="2300" dirty="0" smtClean="0"/>
              <a:t>50000   </a:t>
            </a:r>
            <a:r>
              <a:rPr lang="zh-CN" altLang="en-US" sz="2300" dirty="0" smtClean="0"/>
              <a:t>（当月的房租）</a:t>
            </a:r>
          </a:p>
          <a:p>
            <a:pPr marL="0" indent="0" eaLnBrk="1" hangingPunct="1">
              <a:spcBef>
                <a:spcPts val="200"/>
              </a:spcBef>
              <a:spcAft>
                <a:spcPts val="200"/>
              </a:spcAft>
            </a:pPr>
            <a:r>
              <a:rPr lang="zh-CN" altLang="en-US" sz="2300" dirty="0" smtClean="0"/>
              <a:t>       贷：银行存款             </a:t>
            </a:r>
            <a:r>
              <a:rPr lang="en-US" altLang="zh-CN" sz="2300" dirty="0" smtClean="0"/>
              <a:t>600000 </a:t>
            </a:r>
          </a:p>
        </p:txBody>
      </p:sp>
    </p:spTree>
    <p:extLst>
      <p:ext uri="{BB962C8B-B14F-4D97-AF65-F5344CB8AC3E}">
        <p14:creationId xmlns:p14="http://schemas.microsoft.com/office/powerpoint/2010/main" val="3395579201"/>
      </p:ext>
    </p:extLst>
  </p:cSld>
  <p:clrMapOvr>
    <a:masterClrMapping/>
  </p:clrMapOvr>
  <p:transition spd="med" advTm="3000"/>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标题 1"/>
          <p:cNvSpPr>
            <a:spLocks noGrp="1"/>
          </p:cNvSpPr>
          <p:nvPr>
            <p:ph type="title"/>
          </p:nvPr>
        </p:nvSpPr>
        <p:spPr>
          <a:xfrm>
            <a:off x="1115616" y="206195"/>
            <a:ext cx="7920880" cy="609600"/>
          </a:xfrm>
        </p:spPr>
        <p:txBody>
          <a:bodyPr/>
          <a:lstStyle/>
          <a:p>
            <a:r>
              <a:rPr lang="zh-CN" altLang="zh-CN" sz="2800" dirty="0" smtClean="0"/>
              <a:t>预计负债</a:t>
            </a:r>
            <a:r>
              <a:rPr lang="zh-CN" altLang="en-US" sz="2800" dirty="0" smtClean="0"/>
              <a:t>、</a:t>
            </a:r>
            <a:r>
              <a:rPr lang="zh-CN" altLang="zh-CN" sz="2800" dirty="0" smtClean="0"/>
              <a:t>一年内到期的长期负债</a:t>
            </a:r>
            <a:r>
              <a:rPr lang="zh-CN" altLang="en-US" sz="2800" dirty="0" smtClean="0"/>
              <a:t>、</a:t>
            </a:r>
            <a:r>
              <a:rPr lang="zh-CN" altLang="zh-CN" sz="2800" dirty="0" smtClean="0"/>
              <a:t>其他流动负债</a:t>
            </a:r>
            <a:endParaRPr lang="zh-CN" altLang="en-US" sz="2800" dirty="0" smtClean="0"/>
          </a:p>
        </p:txBody>
      </p:sp>
      <p:sp>
        <p:nvSpPr>
          <p:cNvPr id="53251" name="内容占位符 2"/>
          <p:cNvSpPr>
            <a:spLocks noGrp="1"/>
          </p:cNvSpPr>
          <p:nvPr>
            <p:ph idx="1"/>
          </p:nvPr>
        </p:nvSpPr>
        <p:spPr/>
        <p:txBody>
          <a:bodyPr/>
          <a:lstStyle/>
          <a:p>
            <a:r>
              <a:rPr lang="zh-CN" altLang="zh-CN" dirty="0" smtClean="0"/>
              <a:t>“预计负债”项目，反映民间非营利组织对因或有事项所产生的现时义务而确认的负债。本项目应当根据“预计负债”科目的期末贷方金额填列。</a:t>
            </a:r>
          </a:p>
          <a:p>
            <a:r>
              <a:rPr lang="zh-CN" altLang="zh-CN" dirty="0" smtClean="0"/>
              <a:t>“一年内到期的长期负债”项目，反映民间非营利组织承担的</a:t>
            </a:r>
            <a:r>
              <a:rPr lang="zh-CN" altLang="zh-CN" dirty="0" smtClean="0">
                <a:solidFill>
                  <a:srgbClr val="FF0000"/>
                </a:solidFill>
              </a:rPr>
              <a:t>将于</a:t>
            </a:r>
            <a:r>
              <a:rPr lang="en-US" altLang="zh-CN" dirty="0" smtClean="0">
                <a:solidFill>
                  <a:srgbClr val="FF0000"/>
                </a:solidFill>
              </a:rPr>
              <a:t>1</a:t>
            </a:r>
            <a:r>
              <a:rPr lang="zh-CN" altLang="zh-CN" dirty="0" smtClean="0">
                <a:solidFill>
                  <a:srgbClr val="FF0000"/>
                </a:solidFill>
              </a:rPr>
              <a:t>年内（含</a:t>
            </a:r>
            <a:r>
              <a:rPr lang="en-US" altLang="zh-CN" dirty="0" smtClean="0">
                <a:solidFill>
                  <a:srgbClr val="FF0000"/>
                </a:solidFill>
              </a:rPr>
              <a:t>1</a:t>
            </a:r>
            <a:r>
              <a:rPr lang="zh-CN" altLang="zh-CN" dirty="0" smtClean="0">
                <a:solidFill>
                  <a:srgbClr val="FF0000"/>
                </a:solidFill>
              </a:rPr>
              <a:t>年）偿还</a:t>
            </a:r>
            <a:r>
              <a:rPr lang="zh-CN" altLang="zh-CN" dirty="0" smtClean="0"/>
              <a:t>的长期负债。本项目应当根据有关长期负债科目的期末余额中将在</a:t>
            </a:r>
            <a:r>
              <a:rPr lang="en-US" altLang="zh-CN" dirty="0" smtClean="0"/>
              <a:t>1</a:t>
            </a:r>
            <a:r>
              <a:rPr lang="zh-CN" altLang="zh-CN" dirty="0" smtClean="0"/>
              <a:t>年内（含</a:t>
            </a:r>
            <a:r>
              <a:rPr lang="en-US" altLang="zh-CN" dirty="0" smtClean="0"/>
              <a:t>1</a:t>
            </a:r>
            <a:r>
              <a:rPr lang="zh-CN" altLang="zh-CN" dirty="0" smtClean="0"/>
              <a:t>年）到期的金额分析填列。</a:t>
            </a:r>
          </a:p>
          <a:p>
            <a:r>
              <a:rPr lang="zh-CN" altLang="zh-CN" dirty="0" smtClean="0"/>
              <a:t>“其他流动负债”项目，反映民间非营利组织除以上流动负债之外的其他流动负债。本项目应当根据有关科目的期末余额填列。如果其他流动负债金额较大的，应当在会计报表附注中单独披露其内容和金额。</a:t>
            </a:r>
            <a:endParaRPr lang="zh-CN" altLang="en-US" dirty="0" smtClean="0"/>
          </a:p>
        </p:txBody>
      </p:sp>
    </p:spTree>
    <p:extLst>
      <p:ext uri="{BB962C8B-B14F-4D97-AF65-F5344CB8AC3E}">
        <p14:creationId xmlns:p14="http://schemas.microsoft.com/office/powerpoint/2010/main" val="114829472"/>
      </p:ext>
    </p:extLst>
  </p:cSld>
  <p:clrMapOvr>
    <a:masterClrMapping/>
  </p:clrMapOvr>
  <p:transition spd="med"/>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标题 1"/>
          <p:cNvSpPr>
            <a:spLocks noGrp="1"/>
          </p:cNvSpPr>
          <p:nvPr>
            <p:ph type="title"/>
          </p:nvPr>
        </p:nvSpPr>
        <p:spPr/>
        <p:txBody>
          <a:bodyPr/>
          <a:lstStyle/>
          <a:p>
            <a:r>
              <a:rPr lang="zh-CN" altLang="en-US" smtClean="0"/>
              <a:t>长期负债填报</a:t>
            </a:r>
          </a:p>
        </p:txBody>
      </p:sp>
      <p:graphicFrame>
        <p:nvGraphicFramePr>
          <p:cNvPr id="4" name="内容占位符 3"/>
          <p:cNvGraphicFramePr>
            <a:graphicFrameLocks noGrp="1"/>
          </p:cNvGraphicFramePr>
          <p:nvPr>
            <p:ph idx="1"/>
          </p:nvPr>
        </p:nvGraphicFramePr>
        <p:xfrm>
          <a:off x="2438400" y="2743200"/>
          <a:ext cx="4114800" cy="1860550"/>
        </p:xfrm>
        <a:graphic>
          <a:graphicData uri="http://schemas.openxmlformats.org/drawingml/2006/table">
            <a:tbl>
              <a:tblPr>
                <a:tableStyleId>{5C22544A-7EE6-4342-B048-85BDC9FD1C3A}</a:tableStyleId>
              </a:tblPr>
              <a:tblGrid>
                <a:gridCol w="4114800"/>
              </a:tblGrid>
              <a:tr h="184150">
                <a:tc>
                  <a:txBody>
                    <a:bodyPr/>
                    <a:lstStyle/>
                    <a:p>
                      <a:pPr algn="l" fontAlgn="b"/>
                      <a:r>
                        <a:rPr lang="zh-CN" altLang="en-US" sz="2400" b="1" u="none" strike="noStrike" dirty="0">
                          <a:effectLst/>
                        </a:rPr>
                        <a:t>长期负债</a:t>
                      </a:r>
                      <a:r>
                        <a:rPr lang="en-US" altLang="zh-CN" sz="2400" b="1" u="none" strike="noStrike" dirty="0">
                          <a:effectLst/>
                        </a:rPr>
                        <a:t>:</a:t>
                      </a:r>
                      <a:endParaRPr lang="zh-CN" altLang="en-US" sz="2400" b="1" i="0" u="none" strike="noStrike" dirty="0">
                        <a:effectLst/>
                        <a:latin typeface="宋体"/>
                      </a:endParaRPr>
                    </a:p>
                  </a:txBody>
                  <a:tcPr marL="6350" marR="6350" marT="6350" marB="0" anchor="b"/>
                </a:tc>
              </a:tr>
              <a:tr h="184150">
                <a:tc>
                  <a:txBody>
                    <a:bodyPr/>
                    <a:lstStyle/>
                    <a:p>
                      <a:pPr algn="l" fontAlgn="b"/>
                      <a:r>
                        <a:rPr lang="zh-CN" altLang="en-US" sz="2400" b="1" u="none" strike="noStrike">
                          <a:effectLst/>
                        </a:rPr>
                        <a:t>长期借款</a:t>
                      </a:r>
                      <a:endParaRPr lang="zh-CN" altLang="en-US" sz="2400" b="1" i="0" u="none" strike="noStrike">
                        <a:effectLst/>
                        <a:latin typeface="宋体"/>
                      </a:endParaRPr>
                    </a:p>
                  </a:txBody>
                  <a:tcPr marL="247650" marR="6350" marT="6350" marB="0" anchor="b"/>
                </a:tc>
              </a:tr>
              <a:tr h="184150">
                <a:tc>
                  <a:txBody>
                    <a:bodyPr/>
                    <a:lstStyle/>
                    <a:p>
                      <a:pPr algn="l" fontAlgn="b"/>
                      <a:r>
                        <a:rPr lang="zh-CN" altLang="en-US" sz="2400" b="1" u="none" strike="noStrike">
                          <a:effectLst/>
                        </a:rPr>
                        <a:t>长期应付款</a:t>
                      </a:r>
                      <a:endParaRPr lang="zh-CN" altLang="en-US" sz="2400" b="1" i="0" u="none" strike="noStrike">
                        <a:effectLst/>
                        <a:latin typeface="宋体"/>
                      </a:endParaRPr>
                    </a:p>
                  </a:txBody>
                  <a:tcPr marL="247650" marR="6350" marT="6350" marB="0" anchor="b"/>
                </a:tc>
              </a:tr>
              <a:tr h="184150">
                <a:tc>
                  <a:txBody>
                    <a:bodyPr/>
                    <a:lstStyle/>
                    <a:p>
                      <a:pPr algn="l" fontAlgn="b"/>
                      <a:r>
                        <a:rPr lang="zh-CN" altLang="en-US" sz="2400" b="1" u="none" strike="noStrike">
                          <a:effectLst/>
                        </a:rPr>
                        <a:t>其他长期负债</a:t>
                      </a:r>
                      <a:endParaRPr lang="zh-CN" altLang="en-US" sz="2400" b="1" i="0" u="none" strike="noStrike">
                        <a:effectLst/>
                        <a:latin typeface="宋体"/>
                      </a:endParaRPr>
                    </a:p>
                  </a:txBody>
                  <a:tcPr marL="247650" marR="6350" marT="6350" marB="0" anchor="b"/>
                </a:tc>
              </a:tr>
              <a:tr h="184150">
                <a:tc>
                  <a:txBody>
                    <a:bodyPr/>
                    <a:lstStyle/>
                    <a:p>
                      <a:pPr algn="l" fontAlgn="b"/>
                      <a:r>
                        <a:rPr lang="zh-CN" altLang="en-US" sz="2400" b="1" u="none" strike="noStrike" dirty="0">
                          <a:effectLst/>
                        </a:rPr>
                        <a:t>   长期负债合计</a:t>
                      </a:r>
                      <a:endParaRPr lang="zh-CN" altLang="en-US" sz="2400" b="1" i="0" u="none" strike="noStrike" dirty="0">
                        <a:effectLst/>
                        <a:latin typeface="Times New Roman"/>
                      </a:endParaRPr>
                    </a:p>
                  </a:txBody>
                  <a:tcPr marL="247650" marR="6350" marT="6350" marB="0" anchor="b"/>
                </a:tc>
              </a:tr>
            </a:tbl>
          </a:graphicData>
        </a:graphic>
      </p:graphicFrame>
      <p:sp>
        <p:nvSpPr>
          <p:cNvPr id="5" name="矩形 4"/>
          <p:cNvSpPr/>
          <p:nvPr/>
        </p:nvSpPr>
        <p:spPr>
          <a:xfrm>
            <a:off x="533400" y="1066800"/>
            <a:ext cx="7924800" cy="461665"/>
          </a:xfrm>
          <a:prstGeom prst="rect">
            <a:avLst/>
          </a:prstGeom>
        </p:spPr>
        <p:txBody>
          <a:bodyPr>
            <a:spAutoFit/>
          </a:bodyPr>
          <a:lstStyle/>
          <a:p>
            <a:pPr>
              <a:defRPr/>
            </a:pPr>
            <a:r>
              <a:rPr lang="zh-CN" altLang="zh-CN" b="1" i="0" dirty="0">
                <a:solidFill>
                  <a:srgbClr val="0000FF"/>
                </a:solidFill>
                <a:latin typeface="+mn-ea"/>
                <a:ea typeface="+mn-ea"/>
              </a:rPr>
              <a:t>长期负债包括长期借款、长期应付款和其他长期负债。</a:t>
            </a:r>
            <a:endParaRPr lang="zh-CN" altLang="en-US" b="1" i="0" dirty="0">
              <a:solidFill>
                <a:srgbClr val="0000FF"/>
              </a:solidFill>
              <a:latin typeface="+mn-ea"/>
              <a:ea typeface="+mn-ea"/>
            </a:endParaRPr>
          </a:p>
        </p:txBody>
      </p:sp>
    </p:spTree>
    <p:extLst>
      <p:ext uri="{BB962C8B-B14F-4D97-AF65-F5344CB8AC3E}">
        <p14:creationId xmlns:p14="http://schemas.microsoft.com/office/powerpoint/2010/main" val="1366751301"/>
      </p:ext>
    </p:extLst>
  </p:cSld>
  <p:clrMapOvr>
    <a:masterClrMapping/>
  </p:clrMapOvr>
  <p:transition spd="med"/>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zh-CN" altLang="en-US" smtClean="0"/>
              <a:t>长期借款</a:t>
            </a:r>
          </a:p>
        </p:txBody>
      </p:sp>
      <p:sp>
        <p:nvSpPr>
          <p:cNvPr id="55299" name="Rectangle 3"/>
          <p:cNvSpPr>
            <a:spLocks noGrp="1" noChangeArrowheads="1"/>
          </p:cNvSpPr>
          <p:nvPr>
            <p:ph type="body" idx="1"/>
          </p:nvPr>
        </p:nvSpPr>
        <p:spPr>
          <a:xfrm>
            <a:off x="76200" y="838200"/>
            <a:ext cx="8991600" cy="5486400"/>
          </a:xfrm>
        </p:spPr>
        <p:txBody>
          <a:bodyPr/>
          <a:lstStyle/>
          <a:p>
            <a:pPr marL="0" indent="0" eaLnBrk="1" hangingPunct="1">
              <a:spcBef>
                <a:spcPts val="200"/>
              </a:spcBef>
              <a:spcAft>
                <a:spcPts val="200"/>
              </a:spcAft>
            </a:pPr>
            <a:r>
              <a:rPr lang="zh-CN" altLang="zh-CN" sz="2300" dirty="0" smtClean="0"/>
              <a:t>“长期借款”项目，反映民间非营利组织向</a:t>
            </a:r>
            <a:r>
              <a:rPr lang="zh-CN" altLang="zh-CN" sz="2300" dirty="0" smtClean="0">
                <a:solidFill>
                  <a:srgbClr val="FF0000"/>
                </a:solidFill>
              </a:rPr>
              <a:t>银行或其他金融机构</a:t>
            </a:r>
            <a:r>
              <a:rPr lang="zh-CN" altLang="zh-CN" sz="2300" dirty="0" smtClean="0"/>
              <a:t>等借入的期限在</a:t>
            </a:r>
            <a:r>
              <a:rPr lang="en-US" altLang="zh-CN" sz="2300" dirty="0" smtClean="0">
                <a:solidFill>
                  <a:srgbClr val="FF0000"/>
                </a:solidFill>
              </a:rPr>
              <a:t>1</a:t>
            </a:r>
            <a:r>
              <a:rPr lang="zh-CN" altLang="zh-CN" sz="2300" dirty="0" smtClean="0">
                <a:solidFill>
                  <a:srgbClr val="FF0000"/>
                </a:solidFill>
              </a:rPr>
              <a:t>年以上（不含</a:t>
            </a:r>
            <a:r>
              <a:rPr lang="en-US" altLang="zh-CN" sz="2300" dirty="0" smtClean="0">
                <a:solidFill>
                  <a:srgbClr val="FF0000"/>
                </a:solidFill>
              </a:rPr>
              <a:t>1</a:t>
            </a:r>
            <a:r>
              <a:rPr lang="zh-CN" altLang="zh-CN" sz="2300" dirty="0" smtClean="0">
                <a:solidFill>
                  <a:srgbClr val="FF0000"/>
                </a:solidFill>
              </a:rPr>
              <a:t>年）</a:t>
            </a:r>
            <a:r>
              <a:rPr lang="zh-CN" altLang="zh-CN" sz="2300" dirty="0" smtClean="0"/>
              <a:t>的各种借款本息。本项目应当根据“长期借款”科目的期末余额减去其中将于</a:t>
            </a:r>
            <a:r>
              <a:rPr lang="en-US" altLang="zh-CN" sz="2300" dirty="0" smtClean="0"/>
              <a:t>1</a:t>
            </a:r>
            <a:r>
              <a:rPr lang="zh-CN" altLang="zh-CN" sz="2300" dirty="0" smtClean="0"/>
              <a:t>年内（含</a:t>
            </a:r>
            <a:r>
              <a:rPr lang="en-US" altLang="zh-CN" sz="2300" dirty="0" smtClean="0"/>
              <a:t>1</a:t>
            </a:r>
            <a:r>
              <a:rPr lang="zh-CN" altLang="zh-CN" sz="2300" dirty="0" smtClean="0"/>
              <a:t>年）到期的长期借款余额后的金额填列。</a:t>
            </a:r>
            <a:endParaRPr lang="en-US" altLang="zh-CN" sz="2300" dirty="0" smtClean="0"/>
          </a:p>
          <a:p>
            <a:pPr marL="0" indent="0" eaLnBrk="1" hangingPunct="1">
              <a:spcBef>
                <a:spcPts val="200"/>
              </a:spcBef>
              <a:spcAft>
                <a:spcPts val="200"/>
              </a:spcAft>
            </a:pPr>
            <a:r>
              <a:rPr lang="zh-CN" altLang="zh-CN" sz="2300" dirty="0" smtClean="0"/>
              <a:t>“长期借款”</a:t>
            </a:r>
            <a:r>
              <a:rPr lang="zh-CN" altLang="en-US" sz="2300" dirty="0" smtClean="0"/>
              <a:t>科目：核算民间非营利组织向银行或其他金融机构借入的期限在</a:t>
            </a:r>
            <a:r>
              <a:rPr lang="en-US" altLang="zh-CN" sz="2300" dirty="0" smtClean="0"/>
              <a:t>1</a:t>
            </a:r>
            <a:r>
              <a:rPr lang="zh-CN" altLang="en-US" sz="2300" dirty="0" smtClean="0"/>
              <a:t>年以上（不含</a:t>
            </a:r>
            <a:r>
              <a:rPr lang="en-US" altLang="zh-CN" sz="2300" dirty="0" smtClean="0"/>
              <a:t>1</a:t>
            </a:r>
            <a:r>
              <a:rPr lang="zh-CN" altLang="en-US" sz="2300" dirty="0" smtClean="0"/>
              <a:t>年）的各项借款。</a:t>
            </a:r>
          </a:p>
          <a:p>
            <a:pPr marL="0" indent="0" eaLnBrk="1" hangingPunct="1">
              <a:spcBef>
                <a:spcPts val="200"/>
              </a:spcBef>
              <a:spcAft>
                <a:spcPts val="200"/>
              </a:spcAft>
            </a:pPr>
            <a:r>
              <a:rPr lang="zh-CN" altLang="en-US" sz="2300" dirty="0" smtClean="0"/>
              <a:t>长期借款的借款费用应当在发生时计入当期费用。但是，为购建固定资产而发生的</a:t>
            </a:r>
            <a:r>
              <a:rPr lang="zh-CN" altLang="en-US" sz="2300" dirty="0" smtClean="0">
                <a:solidFill>
                  <a:srgbClr val="0000FF"/>
                </a:solidFill>
              </a:rPr>
              <a:t>专门借款的借款费用</a:t>
            </a:r>
            <a:r>
              <a:rPr lang="zh-CN" altLang="en-US" sz="2300" dirty="0" smtClean="0"/>
              <a:t>在规定的允许资本化的期间内，应当按照</a:t>
            </a:r>
            <a:r>
              <a:rPr lang="zh-CN" altLang="en-US" sz="2300" dirty="0" smtClean="0">
                <a:solidFill>
                  <a:srgbClr val="FF0000"/>
                </a:solidFill>
              </a:rPr>
              <a:t>专门借款的借款费用</a:t>
            </a:r>
            <a:r>
              <a:rPr lang="zh-CN" altLang="en-US" sz="2300" dirty="0" smtClean="0"/>
              <a:t>的实际发生额予以资本化，</a:t>
            </a:r>
            <a:r>
              <a:rPr lang="zh-CN" altLang="en-US" sz="2300" dirty="0" smtClean="0">
                <a:solidFill>
                  <a:srgbClr val="FF0000"/>
                </a:solidFill>
              </a:rPr>
              <a:t>计入在建工程成本</a:t>
            </a:r>
            <a:r>
              <a:rPr lang="zh-CN" altLang="en-US" sz="2300" dirty="0" smtClean="0"/>
              <a:t>。这里的借款费用包括因借款而发生的</a:t>
            </a:r>
            <a:r>
              <a:rPr lang="zh-CN" altLang="en-US" sz="2300" dirty="0" smtClean="0">
                <a:solidFill>
                  <a:srgbClr val="FF0000"/>
                </a:solidFill>
              </a:rPr>
              <a:t>利息、辅助费用以及因外币借款而发生的汇兑差额</a:t>
            </a:r>
            <a:r>
              <a:rPr lang="zh-CN" altLang="en-US" sz="2300" dirty="0" smtClean="0"/>
              <a:t>等。</a:t>
            </a:r>
          </a:p>
          <a:p>
            <a:pPr marL="0" indent="0" eaLnBrk="1" hangingPunct="1">
              <a:spcBef>
                <a:spcPts val="200"/>
              </a:spcBef>
              <a:spcAft>
                <a:spcPts val="200"/>
              </a:spcAft>
            </a:pPr>
            <a:r>
              <a:rPr lang="zh-CN" altLang="en-US" sz="2300" dirty="0" smtClean="0"/>
              <a:t>民间非营利组织应当按照规定确定专门借款的借款费用允许资本化的期间及其金额。 </a:t>
            </a:r>
          </a:p>
          <a:p>
            <a:pPr marL="0" indent="0" eaLnBrk="1" hangingPunct="1">
              <a:spcBef>
                <a:spcPts val="200"/>
              </a:spcBef>
              <a:spcAft>
                <a:spcPts val="200"/>
              </a:spcAft>
              <a:buFontTx/>
              <a:buNone/>
            </a:pPr>
            <a:r>
              <a:rPr lang="zh-CN" altLang="en-US" sz="2300" dirty="0" smtClean="0"/>
              <a:t>借款费用：借记“筹资费用”，贷记“长期借款”</a:t>
            </a:r>
          </a:p>
          <a:p>
            <a:pPr marL="0" indent="0" eaLnBrk="1" hangingPunct="1">
              <a:spcBef>
                <a:spcPts val="200"/>
              </a:spcBef>
              <a:spcAft>
                <a:spcPts val="200"/>
              </a:spcAft>
              <a:buFontTx/>
              <a:buNone/>
            </a:pPr>
            <a:r>
              <a:rPr lang="zh-CN" altLang="en-US" sz="2300" dirty="0" smtClean="0"/>
              <a:t>可资本化的借款费用：借记“在建工程”，贷记“长期借款”</a:t>
            </a:r>
          </a:p>
        </p:txBody>
      </p:sp>
    </p:spTree>
    <p:extLst>
      <p:ext uri="{BB962C8B-B14F-4D97-AF65-F5344CB8AC3E}">
        <p14:creationId xmlns:p14="http://schemas.microsoft.com/office/powerpoint/2010/main" val="2536505643"/>
      </p:ext>
    </p:extLst>
  </p:cSld>
  <p:clrMapOvr>
    <a:masterClrMapping/>
  </p:clrMapOvr>
  <p:transition spd="med" advTm="3000"/>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标题 1"/>
          <p:cNvSpPr>
            <a:spLocks noGrp="1"/>
          </p:cNvSpPr>
          <p:nvPr>
            <p:ph type="title"/>
          </p:nvPr>
        </p:nvSpPr>
        <p:spPr/>
        <p:txBody>
          <a:bodyPr/>
          <a:lstStyle/>
          <a:p>
            <a:r>
              <a:rPr lang="zh-CN" altLang="zh-CN" smtClean="0"/>
              <a:t>长期应付款</a:t>
            </a:r>
            <a:r>
              <a:rPr lang="zh-CN" altLang="en-US" smtClean="0"/>
              <a:t>、</a:t>
            </a:r>
            <a:r>
              <a:rPr lang="zh-CN" altLang="zh-CN" smtClean="0"/>
              <a:t>其他长期负债</a:t>
            </a:r>
            <a:endParaRPr lang="zh-CN" altLang="en-US" smtClean="0"/>
          </a:p>
        </p:txBody>
      </p:sp>
      <p:sp>
        <p:nvSpPr>
          <p:cNvPr id="56323" name="内容占位符 2"/>
          <p:cNvSpPr>
            <a:spLocks noGrp="1"/>
          </p:cNvSpPr>
          <p:nvPr>
            <p:ph idx="1"/>
          </p:nvPr>
        </p:nvSpPr>
        <p:spPr/>
        <p:txBody>
          <a:bodyPr/>
          <a:lstStyle/>
          <a:p>
            <a:r>
              <a:rPr lang="zh-CN" altLang="zh-CN" sz="2600" smtClean="0"/>
              <a:t>“长期应付款”项目，反映民间非营利组织承担的各种长期应付款，如融资租入固定资产发生的应付租赁款。本项目应当根据“长期应付款”科目的期末余额减去其中将于</a:t>
            </a:r>
            <a:r>
              <a:rPr lang="en-US" altLang="zh-CN" sz="2600" smtClean="0"/>
              <a:t>1</a:t>
            </a:r>
            <a:r>
              <a:rPr lang="zh-CN" altLang="zh-CN" sz="2600" smtClean="0"/>
              <a:t>年内（含</a:t>
            </a:r>
            <a:r>
              <a:rPr lang="en-US" altLang="zh-CN" sz="2600" smtClean="0"/>
              <a:t>1</a:t>
            </a:r>
            <a:r>
              <a:rPr lang="zh-CN" altLang="zh-CN" sz="2600" smtClean="0"/>
              <a:t>年）到期的长期应付款余额后的金额填列。</a:t>
            </a:r>
          </a:p>
          <a:p>
            <a:r>
              <a:rPr lang="zh-CN" altLang="zh-CN" sz="2600" smtClean="0"/>
              <a:t>“其他长期负债”项目，反映民间非营利组织除以上长期负债项目之外的其他长期负债。本项目应当根据有关科目的期末余额减去其中将于</a:t>
            </a:r>
            <a:r>
              <a:rPr lang="en-US" altLang="zh-CN" sz="2600" smtClean="0"/>
              <a:t>1</a:t>
            </a:r>
            <a:r>
              <a:rPr lang="zh-CN" altLang="zh-CN" sz="2600" smtClean="0"/>
              <a:t>年内（含</a:t>
            </a:r>
            <a:r>
              <a:rPr lang="en-US" altLang="zh-CN" sz="2600" smtClean="0"/>
              <a:t>1</a:t>
            </a:r>
            <a:r>
              <a:rPr lang="zh-CN" altLang="zh-CN" sz="2600" smtClean="0"/>
              <a:t>年）到期的其他长期负债余额后的金额分析填列。如果其他长期负债金额较大的，应当在会计报表附注中单独披露其内容和金额。</a:t>
            </a:r>
          </a:p>
        </p:txBody>
      </p:sp>
    </p:spTree>
    <p:extLst>
      <p:ext uri="{BB962C8B-B14F-4D97-AF65-F5344CB8AC3E}">
        <p14:creationId xmlns:p14="http://schemas.microsoft.com/office/powerpoint/2010/main" val="3037623290"/>
      </p:ext>
    </p:extLst>
  </p:cSld>
  <p:clrMapOvr>
    <a:masterClrMapping/>
  </p:clrMapOvr>
  <p:transition spd="med"/>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标题 1"/>
          <p:cNvSpPr>
            <a:spLocks noGrp="1"/>
          </p:cNvSpPr>
          <p:nvPr>
            <p:ph type="title"/>
          </p:nvPr>
        </p:nvSpPr>
        <p:spPr/>
        <p:txBody>
          <a:bodyPr/>
          <a:lstStyle/>
          <a:p>
            <a:r>
              <a:rPr lang="zh-CN" altLang="zh-CN" smtClean="0"/>
              <a:t>受托代理负债</a:t>
            </a:r>
            <a:endParaRPr lang="zh-CN" altLang="en-US" smtClean="0"/>
          </a:p>
        </p:txBody>
      </p:sp>
      <p:sp>
        <p:nvSpPr>
          <p:cNvPr id="57347" name="内容占位符 2"/>
          <p:cNvSpPr>
            <a:spLocks noGrp="1"/>
          </p:cNvSpPr>
          <p:nvPr>
            <p:ph idx="1"/>
          </p:nvPr>
        </p:nvSpPr>
        <p:spPr/>
        <p:txBody>
          <a:bodyPr/>
          <a:lstStyle/>
          <a:p>
            <a:r>
              <a:rPr lang="zh-CN" altLang="zh-CN" dirty="0" smtClean="0"/>
              <a:t>“受托代理负债”项目，反映民间非营利组织因从事受托代理业务、接受受托代理资产而产生的负债。本项目应当根据“受托代理负债”科目的期末余额填列。</a:t>
            </a:r>
            <a:endParaRPr lang="en-US" altLang="zh-CN" dirty="0" smtClean="0"/>
          </a:p>
          <a:p>
            <a:r>
              <a:rPr lang="zh-CN" altLang="en-US" dirty="0" smtClean="0">
                <a:solidFill>
                  <a:srgbClr val="FF0000"/>
                </a:solidFill>
              </a:rPr>
              <a:t>应与</a:t>
            </a:r>
            <a:r>
              <a:rPr lang="zh-CN" altLang="zh-CN" dirty="0" smtClean="0">
                <a:solidFill>
                  <a:srgbClr val="FF0000"/>
                </a:solidFill>
              </a:rPr>
              <a:t>“受托代理</a:t>
            </a:r>
            <a:r>
              <a:rPr lang="zh-CN" altLang="en-US" dirty="0" smtClean="0">
                <a:solidFill>
                  <a:srgbClr val="FF0000"/>
                </a:solidFill>
              </a:rPr>
              <a:t>资产</a:t>
            </a:r>
            <a:r>
              <a:rPr lang="zh-CN" altLang="zh-CN" dirty="0" smtClean="0">
                <a:solidFill>
                  <a:srgbClr val="FF0000"/>
                </a:solidFill>
              </a:rPr>
              <a:t>”项目</a:t>
            </a:r>
            <a:r>
              <a:rPr lang="zh-CN" altLang="en-US" dirty="0" smtClean="0">
                <a:solidFill>
                  <a:srgbClr val="FF0000"/>
                </a:solidFill>
              </a:rPr>
              <a:t>金额填列一致</a:t>
            </a:r>
          </a:p>
          <a:p>
            <a:endParaRPr lang="zh-CN" altLang="en-US" dirty="0" smtClean="0"/>
          </a:p>
        </p:txBody>
      </p:sp>
    </p:spTree>
    <p:extLst>
      <p:ext uri="{BB962C8B-B14F-4D97-AF65-F5344CB8AC3E}">
        <p14:creationId xmlns:p14="http://schemas.microsoft.com/office/powerpoint/2010/main" val="181108562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民办非企业单位财务管理现状</a:t>
            </a:r>
            <a:endParaRPr lang="zh-CN" altLang="en-US" dirty="0"/>
          </a:p>
        </p:txBody>
      </p:sp>
      <p:sp>
        <p:nvSpPr>
          <p:cNvPr id="3" name="内容占位符 2"/>
          <p:cNvSpPr>
            <a:spLocks noGrp="1"/>
          </p:cNvSpPr>
          <p:nvPr>
            <p:ph idx="1"/>
          </p:nvPr>
        </p:nvSpPr>
        <p:spPr>
          <a:xfrm>
            <a:off x="251520" y="1268413"/>
            <a:ext cx="8784976" cy="4445000"/>
          </a:xfrm>
        </p:spPr>
        <p:txBody>
          <a:bodyPr/>
          <a:lstStyle/>
          <a:p>
            <a:r>
              <a:rPr lang="zh-CN" altLang="en-US" dirty="0" smtClean="0"/>
              <a:t>单位资金以</a:t>
            </a:r>
            <a:r>
              <a:rPr lang="zh-CN" altLang="en-US" dirty="0" smtClean="0">
                <a:solidFill>
                  <a:srgbClr val="FF0000"/>
                </a:solidFill>
              </a:rPr>
              <a:t>个人账户</a:t>
            </a:r>
            <a:r>
              <a:rPr lang="zh-CN" altLang="en-US" dirty="0" smtClean="0"/>
              <a:t>名义收取或支付</a:t>
            </a:r>
            <a:endParaRPr lang="en-US" altLang="zh-CN" dirty="0" smtClean="0"/>
          </a:p>
          <a:p>
            <a:r>
              <a:rPr lang="zh-CN" altLang="en-US" dirty="0" smtClean="0"/>
              <a:t>固定资产管理不善：购置或受赠资产</a:t>
            </a:r>
            <a:r>
              <a:rPr lang="zh-CN" altLang="en-US" dirty="0" smtClean="0">
                <a:solidFill>
                  <a:srgbClr val="FF0000"/>
                </a:solidFill>
              </a:rPr>
              <a:t>不入账</a:t>
            </a:r>
            <a:r>
              <a:rPr lang="zh-CN" altLang="en-US" dirty="0" smtClean="0"/>
              <a:t>，未纳入固定资产管理范围；</a:t>
            </a:r>
            <a:r>
              <a:rPr lang="zh-CN" altLang="en-US" dirty="0" smtClean="0">
                <a:solidFill>
                  <a:srgbClr val="FF0000"/>
                </a:solidFill>
              </a:rPr>
              <a:t>没有建立固定资产卡片</a:t>
            </a:r>
            <a:r>
              <a:rPr lang="zh-CN" altLang="en-US" dirty="0" smtClean="0"/>
              <a:t>，未明确管理、使用的责任；固定资产购置、接收、使用、处置</a:t>
            </a:r>
            <a:r>
              <a:rPr lang="zh-CN" altLang="en-US" dirty="0" smtClean="0">
                <a:solidFill>
                  <a:srgbClr val="FF0000"/>
                </a:solidFill>
              </a:rPr>
              <a:t>流程不明或不按规定办理，易造成资产流失或形成账外资产</a:t>
            </a:r>
            <a:endParaRPr lang="en-US" altLang="zh-CN" dirty="0" smtClean="0">
              <a:solidFill>
                <a:srgbClr val="FF0000"/>
              </a:solidFill>
            </a:endParaRPr>
          </a:p>
          <a:p>
            <a:r>
              <a:rPr lang="zh-CN" altLang="en-US" dirty="0" smtClean="0"/>
              <a:t>往来款项未清收：部分单位往来款项</a:t>
            </a:r>
            <a:r>
              <a:rPr lang="zh-CN" altLang="en-US" dirty="0" smtClean="0">
                <a:solidFill>
                  <a:srgbClr val="FF0000"/>
                </a:solidFill>
              </a:rPr>
              <a:t>长期不清理</a:t>
            </a:r>
            <a:r>
              <a:rPr lang="zh-CN" altLang="en-US" dirty="0" smtClean="0"/>
              <a:t>，个别款项被</a:t>
            </a:r>
            <a:r>
              <a:rPr lang="zh-CN" altLang="en-US" dirty="0" smtClean="0">
                <a:solidFill>
                  <a:srgbClr val="FF0000"/>
                </a:solidFill>
              </a:rPr>
              <a:t>长期占用甚至挪用</a:t>
            </a:r>
            <a:r>
              <a:rPr lang="zh-CN" altLang="en-US" dirty="0" smtClean="0"/>
              <a:t>，形成呆账和死账；</a:t>
            </a:r>
            <a:r>
              <a:rPr lang="zh-CN" altLang="en-US" dirty="0" smtClean="0">
                <a:solidFill>
                  <a:srgbClr val="FF0000"/>
                </a:solidFill>
              </a:rPr>
              <a:t>收入不及时确认，作为往来款长期挂账</a:t>
            </a:r>
            <a:endParaRPr lang="en-US" altLang="zh-CN" dirty="0" smtClean="0">
              <a:solidFill>
                <a:srgbClr val="FF0000"/>
              </a:solidFill>
            </a:endParaRPr>
          </a:p>
          <a:p>
            <a:r>
              <a:rPr lang="zh-CN" altLang="en-US" dirty="0" smtClean="0"/>
              <a:t>费用开支合规性差：不重视费用开支的</a:t>
            </a:r>
            <a:r>
              <a:rPr lang="zh-CN" altLang="en-US" dirty="0" smtClean="0">
                <a:solidFill>
                  <a:srgbClr val="FF0000"/>
                </a:solidFill>
              </a:rPr>
              <a:t>合法凭证</a:t>
            </a:r>
            <a:r>
              <a:rPr lang="zh-CN" altLang="en-US" dirty="0" smtClean="0"/>
              <a:t>取得</a:t>
            </a:r>
            <a:r>
              <a:rPr lang="zh-CN" altLang="en-US" dirty="0" smtClean="0"/>
              <a:t>要求</a:t>
            </a:r>
            <a:endParaRPr lang="en-US" altLang="zh-CN" dirty="0" smtClean="0"/>
          </a:p>
          <a:p>
            <a:pPr marL="0" indent="0">
              <a:buNone/>
            </a:pPr>
            <a:r>
              <a:rPr lang="en-US" altLang="zh-CN" dirty="0" smtClean="0"/>
              <a:t>……</a:t>
            </a:r>
            <a:r>
              <a:rPr lang="zh-CN" altLang="en-US" dirty="0" smtClean="0"/>
              <a:t> </a:t>
            </a:r>
            <a:endParaRPr lang="en-US" altLang="zh-CN" dirty="0" smtClean="0"/>
          </a:p>
        </p:txBody>
      </p:sp>
    </p:spTree>
    <p:extLst>
      <p:ext uri="{BB962C8B-B14F-4D97-AF65-F5344CB8AC3E}">
        <p14:creationId xmlns:p14="http://schemas.microsoft.com/office/powerpoint/2010/main" val="1676480389"/>
      </p:ext>
    </p:extLst>
  </p:cSld>
  <p:clrMapOvr>
    <a:masterClrMapping/>
  </p:clrMapOvr>
  <p:transition spd="med"/>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标题 1"/>
          <p:cNvSpPr>
            <a:spLocks noGrp="1"/>
          </p:cNvSpPr>
          <p:nvPr>
            <p:ph type="title"/>
          </p:nvPr>
        </p:nvSpPr>
        <p:spPr/>
        <p:txBody>
          <a:bodyPr/>
          <a:lstStyle/>
          <a:p>
            <a:r>
              <a:rPr lang="zh-CN" altLang="en-US" smtClean="0"/>
              <a:t>净资产</a:t>
            </a:r>
          </a:p>
        </p:txBody>
      </p:sp>
      <p:graphicFrame>
        <p:nvGraphicFramePr>
          <p:cNvPr id="4" name="内容占位符 3"/>
          <p:cNvGraphicFramePr>
            <a:graphicFrameLocks noGrp="1"/>
          </p:cNvGraphicFramePr>
          <p:nvPr>
            <p:ph idx="1"/>
          </p:nvPr>
        </p:nvGraphicFramePr>
        <p:xfrm>
          <a:off x="2667000" y="2514600"/>
          <a:ext cx="4476750" cy="1208088"/>
        </p:xfrm>
        <a:graphic>
          <a:graphicData uri="http://schemas.openxmlformats.org/drawingml/2006/table">
            <a:tbl>
              <a:tblPr>
                <a:tableStyleId>{5C22544A-7EE6-4342-B048-85BDC9FD1C3A}</a:tableStyleId>
              </a:tblPr>
              <a:tblGrid>
                <a:gridCol w="4476750"/>
              </a:tblGrid>
              <a:tr h="402696">
                <a:tc>
                  <a:txBody>
                    <a:bodyPr/>
                    <a:lstStyle/>
                    <a:p>
                      <a:pPr algn="l" fontAlgn="b"/>
                      <a:r>
                        <a:rPr lang="zh-CN" altLang="en-US" sz="2600" b="1" u="none" strike="noStrike" dirty="0">
                          <a:effectLst/>
                        </a:rPr>
                        <a:t>非限定性净资产</a:t>
                      </a:r>
                      <a:endParaRPr lang="zh-CN" altLang="en-US" sz="2600" b="1" i="0" u="none" strike="noStrike" dirty="0">
                        <a:effectLst/>
                        <a:latin typeface="宋体"/>
                      </a:endParaRPr>
                    </a:p>
                  </a:txBody>
                  <a:tcPr marL="247650" marR="6350" marT="6352" marB="0" anchor="b"/>
                </a:tc>
              </a:tr>
              <a:tr h="402696">
                <a:tc>
                  <a:txBody>
                    <a:bodyPr/>
                    <a:lstStyle/>
                    <a:p>
                      <a:pPr algn="l" fontAlgn="b"/>
                      <a:r>
                        <a:rPr lang="zh-CN" altLang="en-US" sz="2600" b="1" u="none" strike="noStrike" dirty="0">
                          <a:effectLst/>
                        </a:rPr>
                        <a:t>限定性净资产</a:t>
                      </a:r>
                      <a:endParaRPr lang="zh-CN" altLang="en-US" sz="2600" b="1" i="0" u="none" strike="noStrike" dirty="0">
                        <a:effectLst/>
                        <a:latin typeface="宋体"/>
                      </a:endParaRPr>
                    </a:p>
                  </a:txBody>
                  <a:tcPr marL="247650" marR="6350" marT="6352" marB="0" anchor="b"/>
                </a:tc>
              </a:tr>
              <a:tr h="402696">
                <a:tc>
                  <a:txBody>
                    <a:bodyPr/>
                    <a:lstStyle/>
                    <a:p>
                      <a:pPr algn="l" fontAlgn="b"/>
                      <a:r>
                        <a:rPr lang="zh-CN" altLang="en-US" sz="2600" b="1" u="none" strike="noStrike" dirty="0">
                          <a:effectLst/>
                        </a:rPr>
                        <a:t>    净资产合计</a:t>
                      </a:r>
                      <a:endParaRPr lang="zh-CN" altLang="en-US" sz="2600" b="1" i="0" u="none" strike="noStrike" dirty="0">
                        <a:effectLst/>
                        <a:latin typeface="Times New Roman"/>
                      </a:endParaRPr>
                    </a:p>
                  </a:txBody>
                  <a:tcPr marL="247650" marR="6350" marT="6352" marB="0" anchor="b"/>
                </a:tc>
              </a:tr>
            </a:tbl>
          </a:graphicData>
        </a:graphic>
      </p:graphicFrame>
    </p:spTree>
    <p:extLst>
      <p:ext uri="{BB962C8B-B14F-4D97-AF65-F5344CB8AC3E}">
        <p14:creationId xmlns:p14="http://schemas.microsoft.com/office/powerpoint/2010/main" val="2319443488"/>
      </p:ext>
    </p:extLst>
  </p:cSld>
  <p:clrMapOvr>
    <a:masterClrMapping/>
  </p:clrMapOvr>
  <p:transition spd="med"/>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zh-CN" altLang="en-US" dirty="0" smtClean="0"/>
              <a:t>非限定性净资产</a:t>
            </a:r>
          </a:p>
        </p:txBody>
      </p:sp>
      <p:sp>
        <p:nvSpPr>
          <p:cNvPr id="59395" name="Rectangle 3"/>
          <p:cNvSpPr>
            <a:spLocks noGrp="1" noChangeArrowheads="1"/>
          </p:cNvSpPr>
          <p:nvPr>
            <p:ph type="body" idx="1"/>
          </p:nvPr>
        </p:nvSpPr>
        <p:spPr>
          <a:xfrm>
            <a:off x="0" y="1052736"/>
            <a:ext cx="8915400" cy="5271864"/>
          </a:xfrm>
        </p:spPr>
        <p:txBody>
          <a:bodyPr/>
          <a:lstStyle/>
          <a:p>
            <a:pPr eaLnBrk="1" hangingPunct="1"/>
            <a:r>
              <a:rPr lang="zh-CN" altLang="zh-CN" sz="2500" dirty="0" smtClean="0"/>
              <a:t>“非限定性净资产”项目，反映民间非营利组织拥有的非限定性净资产期末余额。本项目应当根据“非限定性净资产”科目的期末余额填列。</a:t>
            </a:r>
            <a:endParaRPr lang="en-US" altLang="zh-CN" sz="2500" dirty="0" smtClean="0"/>
          </a:p>
          <a:p>
            <a:pPr eaLnBrk="1" hangingPunct="1"/>
            <a:r>
              <a:rPr lang="zh-CN" altLang="zh-CN" sz="2500" dirty="0" smtClean="0"/>
              <a:t>“非限定性净资产”</a:t>
            </a:r>
            <a:r>
              <a:rPr lang="zh-CN" altLang="en-US" sz="2500" dirty="0" smtClean="0"/>
              <a:t>科目：核算民间非营利组织的非限定性净资产，即民间非营利组织净资产中除限定性净资产之外的其他净资产。</a:t>
            </a:r>
          </a:p>
          <a:p>
            <a:pPr eaLnBrk="1" hangingPunct="1"/>
            <a:r>
              <a:rPr lang="zh-CN" altLang="en-US" sz="2500" dirty="0" smtClean="0"/>
              <a:t>可以根据本单位的具体情况和实际需要，在“非限定性净资产”科目下设置相应的二级科目和明细科目</a:t>
            </a:r>
            <a:r>
              <a:rPr lang="zh-CN" altLang="en-US" sz="2500" dirty="0" smtClean="0">
                <a:solidFill>
                  <a:srgbClr val="0000FF"/>
                </a:solidFill>
              </a:rPr>
              <a:t>（如</a:t>
            </a:r>
            <a:r>
              <a:rPr lang="zh-CN" altLang="en-US" sz="2500" dirty="0" smtClean="0">
                <a:solidFill>
                  <a:srgbClr val="FF0000"/>
                </a:solidFill>
              </a:rPr>
              <a:t>举办者投入、净资产变动、合理回报</a:t>
            </a:r>
            <a:r>
              <a:rPr lang="zh-CN" altLang="en-US" sz="2500" dirty="0" smtClean="0">
                <a:solidFill>
                  <a:srgbClr val="0000FF"/>
                </a:solidFill>
              </a:rPr>
              <a:t>等二级明细）</a:t>
            </a:r>
            <a:r>
              <a:rPr lang="zh-CN" altLang="en-US" sz="2500" dirty="0" smtClean="0"/>
              <a:t>。 </a:t>
            </a:r>
          </a:p>
          <a:p>
            <a:pPr eaLnBrk="1" hangingPunct="1"/>
            <a:r>
              <a:rPr lang="zh-CN" altLang="en-US" sz="2500" dirty="0" smtClean="0"/>
              <a:t>民间非营利组织应当在期末将当期非限定性收入的实际发生额、当期费用的实际发生额和当期由限定性净资产转为非限定性净资产的金额转入非限定性净资产。 </a:t>
            </a:r>
          </a:p>
        </p:txBody>
      </p:sp>
    </p:spTree>
    <p:extLst>
      <p:ext uri="{BB962C8B-B14F-4D97-AF65-F5344CB8AC3E}">
        <p14:creationId xmlns:p14="http://schemas.microsoft.com/office/powerpoint/2010/main" val="80117614"/>
      </p:ext>
    </p:extLst>
  </p:cSld>
  <p:clrMapOvr>
    <a:masterClrMapping/>
  </p:clrMapOvr>
  <p:transition spd="med" advTm="3000"/>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zh-CN" altLang="en-US" smtClean="0"/>
              <a:t>非限定性净资产</a:t>
            </a:r>
          </a:p>
        </p:txBody>
      </p:sp>
      <p:sp>
        <p:nvSpPr>
          <p:cNvPr id="60419" name="Rectangle 3"/>
          <p:cNvSpPr>
            <a:spLocks noGrp="1" noChangeArrowheads="1"/>
          </p:cNvSpPr>
          <p:nvPr>
            <p:ph type="body" idx="1"/>
          </p:nvPr>
        </p:nvSpPr>
        <p:spPr>
          <a:xfrm>
            <a:off x="0" y="980728"/>
            <a:ext cx="9144000" cy="5343872"/>
          </a:xfrm>
        </p:spPr>
        <p:txBody>
          <a:bodyPr/>
          <a:lstStyle/>
          <a:p>
            <a:pPr eaLnBrk="1" hangingPunct="1">
              <a:buFontTx/>
              <a:buNone/>
            </a:pPr>
            <a:r>
              <a:rPr lang="zh-CN" altLang="en-US" dirty="0" smtClean="0"/>
              <a:t>三、账务处理</a:t>
            </a:r>
          </a:p>
          <a:p>
            <a:pPr eaLnBrk="1" hangingPunct="1">
              <a:buFontTx/>
              <a:buNone/>
            </a:pPr>
            <a:r>
              <a:rPr lang="zh-CN" altLang="en-US" dirty="0" smtClean="0"/>
              <a:t>（一）期末，将收入类</a:t>
            </a:r>
            <a:r>
              <a:rPr lang="zh-CN" altLang="en-US" dirty="0" smtClean="0">
                <a:solidFill>
                  <a:srgbClr val="FF0000"/>
                </a:solidFill>
              </a:rPr>
              <a:t>中非限定性收入转入</a:t>
            </a:r>
            <a:r>
              <a:rPr lang="zh-CN" altLang="en-US" dirty="0" smtClean="0"/>
              <a:t>到本科目的贷方，将费用类科目转入到本科目的借方。</a:t>
            </a:r>
          </a:p>
          <a:p>
            <a:pPr eaLnBrk="1" hangingPunct="1">
              <a:buFontTx/>
              <a:buNone/>
            </a:pPr>
            <a:r>
              <a:rPr lang="zh-CN" altLang="en-US" dirty="0" smtClean="0"/>
              <a:t>（二）限定性资产的限制已经解除，</a:t>
            </a:r>
            <a:r>
              <a:rPr lang="zh-CN" altLang="en-US" dirty="0" smtClean="0">
                <a:solidFill>
                  <a:srgbClr val="FF0000"/>
                </a:solidFill>
              </a:rPr>
              <a:t>重新分类</a:t>
            </a:r>
            <a:r>
              <a:rPr lang="zh-CN" altLang="en-US" dirty="0" smtClean="0"/>
              <a:t>，借记“限定性净资产”，贷记本科目</a:t>
            </a:r>
          </a:p>
          <a:p>
            <a:pPr eaLnBrk="1" hangingPunct="1">
              <a:buFontTx/>
              <a:buNone/>
            </a:pPr>
            <a:r>
              <a:rPr lang="zh-CN" altLang="en-US" dirty="0" smtClean="0"/>
              <a:t>（三）如果调整以前期间的收入、费用项目涉及调整非限定性净资产的，直接通过本科目，不再通过收入类费用类科目</a:t>
            </a:r>
          </a:p>
          <a:p>
            <a:pPr eaLnBrk="1" hangingPunct="1">
              <a:buFontTx/>
              <a:buNone/>
            </a:pPr>
            <a:r>
              <a:rPr lang="zh-CN" altLang="en-US" dirty="0" smtClean="0"/>
              <a:t>如果限定性净资产的限制已经解除，应当对净资产进行重新分类。</a:t>
            </a:r>
          </a:p>
          <a:p>
            <a:pPr eaLnBrk="1" hangingPunct="1">
              <a:buFontTx/>
              <a:buNone/>
            </a:pPr>
            <a:r>
              <a:rPr lang="zh-CN" altLang="en-US" dirty="0" smtClean="0"/>
              <a:t>有些情况下，资源提供者或者国家法律、行政法规会对以前期间未设置限制的资产增加时间或用途限制，应将非限定性净资产转入限定性净资产，借记“非限定性净资产”科目，贷记“限定性净资产”科目。  </a:t>
            </a:r>
          </a:p>
        </p:txBody>
      </p:sp>
    </p:spTree>
    <p:extLst>
      <p:ext uri="{BB962C8B-B14F-4D97-AF65-F5344CB8AC3E}">
        <p14:creationId xmlns:p14="http://schemas.microsoft.com/office/powerpoint/2010/main" val="915895400"/>
      </p:ext>
    </p:extLst>
  </p:cSld>
  <p:clrMapOvr>
    <a:masterClrMapping/>
  </p:clrMapOvr>
  <p:transition spd="med" advTm="3000"/>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zh-CN" altLang="en-US" smtClean="0"/>
              <a:t>非限定性净资产举例</a:t>
            </a:r>
          </a:p>
        </p:txBody>
      </p:sp>
      <p:sp>
        <p:nvSpPr>
          <p:cNvPr id="61443" name="Rectangle 3"/>
          <p:cNvSpPr>
            <a:spLocks noGrp="1" noChangeArrowheads="1"/>
          </p:cNvSpPr>
          <p:nvPr>
            <p:ph type="body" idx="1"/>
          </p:nvPr>
        </p:nvSpPr>
        <p:spPr>
          <a:xfrm>
            <a:off x="0" y="914400"/>
            <a:ext cx="9144000" cy="5486400"/>
          </a:xfrm>
        </p:spPr>
        <p:txBody>
          <a:bodyPr/>
          <a:lstStyle/>
          <a:p>
            <a:pPr marL="0" indent="0" eaLnBrk="1" hangingPunct="1">
              <a:lnSpc>
                <a:spcPct val="80000"/>
              </a:lnSpc>
              <a:spcBef>
                <a:spcPts val="200"/>
              </a:spcBef>
              <a:spcAft>
                <a:spcPts val="200"/>
              </a:spcAft>
            </a:pPr>
            <a:r>
              <a:rPr lang="en-US" altLang="zh-CN" sz="2000" dirty="0" smtClean="0"/>
              <a:t> 20x9</a:t>
            </a:r>
            <a:r>
              <a:rPr lang="zh-CN" altLang="en-US" sz="2000" dirty="0" smtClean="0"/>
              <a:t>年</a:t>
            </a:r>
            <a:r>
              <a:rPr lang="en-US" altLang="zh-CN" sz="2000" dirty="0" smtClean="0"/>
              <a:t>2</a:t>
            </a:r>
            <a:r>
              <a:rPr lang="zh-CN" altLang="en-US" sz="2000" dirty="0" smtClean="0"/>
              <a:t>月</a:t>
            </a:r>
            <a:r>
              <a:rPr lang="en-US" altLang="zh-CN" sz="2000" dirty="0" smtClean="0"/>
              <a:t>4</a:t>
            </a:r>
            <a:r>
              <a:rPr lang="zh-CN" altLang="en-US" sz="2000" dirty="0" smtClean="0"/>
              <a:t>日，某基金会取得一项捐款</a:t>
            </a:r>
            <a:r>
              <a:rPr lang="en-US" altLang="zh-CN" sz="2000" dirty="0" smtClean="0"/>
              <a:t>600 000</a:t>
            </a:r>
            <a:r>
              <a:rPr lang="zh-CN" altLang="en-US" sz="2000" dirty="0" smtClean="0"/>
              <a:t>元，捐赠人限定将该款项用于购置化疗设备。</a:t>
            </a:r>
            <a:r>
              <a:rPr lang="en-US" altLang="zh-CN" sz="2000" dirty="0" smtClean="0"/>
              <a:t>2x10</a:t>
            </a:r>
            <a:r>
              <a:rPr lang="zh-CN" altLang="en-US" sz="2000" dirty="0" smtClean="0"/>
              <a:t>年</a:t>
            </a:r>
            <a:r>
              <a:rPr lang="en-US" altLang="zh-CN" sz="2000" dirty="0" smtClean="0"/>
              <a:t>1</a:t>
            </a:r>
            <a:r>
              <a:rPr lang="zh-CN" altLang="en-US" sz="2000" dirty="0" smtClean="0"/>
              <a:t>月</a:t>
            </a:r>
            <a:r>
              <a:rPr lang="en-US" altLang="zh-CN" sz="2000" dirty="0" smtClean="0"/>
              <a:t>12</a:t>
            </a:r>
            <a:r>
              <a:rPr lang="zh-CN" altLang="en-US" sz="2000" dirty="0" smtClean="0"/>
              <a:t>日，某基金会购入设备，价值</a:t>
            </a:r>
            <a:r>
              <a:rPr lang="en-US" altLang="zh-CN" sz="2000" dirty="0" smtClean="0"/>
              <a:t>550 000</a:t>
            </a:r>
            <a:r>
              <a:rPr lang="zh-CN" altLang="en-US" sz="2000" dirty="0" smtClean="0"/>
              <a:t>元。</a:t>
            </a:r>
            <a:r>
              <a:rPr lang="en-US" altLang="zh-CN" sz="2000" dirty="0" smtClean="0"/>
              <a:t>2x10</a:t>
            </a:r>
            <a:r>
              <a:rPr lang="zh-CN" altLang="en-US" sz="2000" dirty="0" smtClean="0"/>
              <a:t>年</a:t>
            </a:r>
            <a:r>
              <a:rPr lang="en-US" altLang="zh-CN" sz="2000" dirty="0" smtClean="0"/>
              <a:t>2</a:t>
            </a:r>
            <a:r>
              <a:rPr lang="zh-CN" altLang="en-US" sz="2000" dirty="0" smtClean="0"/>
              <a:t>月</a:t>
            </a:r>
            <a:r>
              <a:rPr lang="en-US" altLang="zh-CN" sz="2000" dirty="0" smtClean="0"/>
              <a:t>19</a:t>
            </a:r>
            <a:r>
              <a:rPr lang="zh-CN" altLang="en-US" sz="2000" dirty="0" smtClean="0"/>
              <a:t>日，经与捐赠人协商，捐赠人同意将剩余的款项</a:t>
            </a:r>
            <a:r>
              <a:rPr lang="en-US" altLang="zh-CN" sz="2000" dirty="0" smtClean="0"/>
              <a:t>50 000</a:t>
            </a:r>
            <a:r>
              <a:rPr lang="zh-CN" altLang="en-US" sz="2000" dirty="0" smtClean="0"/>
              <a:t>元留归该基金会自主使用。</a:t>
            </a:r>
          </a:p>
          <a:p>
            <a:pPr marL="0" indent="0" eaLnBrk="1" hangingPunct="1">
              <a:lnSpc>
                <a:spcPct val="80000"/>
              </a:lnSpc>
              <a:spcBef>
                <a:spcPts val="200"/>
              </a:spcBef>
              <a:spcAft>
                <a:spcPts val="200"/>
              </a:spcAft>
              <a:buNone/>
            </a:pPr>
            <a:r>
              <a:rPr lang="en-US" altLang="zh-CN" sz="2000" dirty="0" smtClean="0"/>
              <a:t>(1) 20x9</a:t>
            </a:r>
            <a:r>
              <a:rPr lang="zh-CN" altLang="en-US" sz="2000" dirty="0" smtClean="0"/>
              <a:t>年</a:t>
            </a:r>
            <a:r>
              <a:rPr lang="en-US" altLang="zh-CN" sz="2000" dirty="0" smtClean="0"/>
              <a:t>2</a:t>
            </a:r>
            <a:r>
              <a:rPr lang="zh-CN" altLang="en-US" sz="2000" dirty="0" smtClean="0"/>
              <a:t>月</a:t>
            </a:r>
            <a:r>
              <a:rPr lang="en-US" altLang="zh-CN" sz="2000" dirty="0" smtClean="0"/>
              <a:t>4</a:t>
            </a:r>
            <a:r>
              <a:rPr lang="zh-CN" altLang="en-US" sz="2000" dirty="0" smtClean="0"/>
              <a:t>日，取得捐赠</a:t>
            </a:r>
          </a:p>
          <a:p>
            <a:pPr marL="0" indent="0" eaLnBrk="1" hangingPunct="1">
              <a:lnSpc>
                <a:spcPct val="80000"/>
              </a:lnSpc>
              <a:spcBef>
                <a:spcPts val="200"/>
              </a:spcBef>
              <a:spcAft>
                <a:spcPts val="200"/>
              </a:spcAft>
              <a:buNone/>
            </a:pPr>
            <a:r>
              <a:rPr lang="zh-CN" altLang="en-US" sz="2000" dirty="0" smtClean="0"/>
              <a:t>借：银行存款                                       </a:t>
            </a:r>
            <a:r>
              <a:rPr lang="en-US" altLang="zh-CN" sz="2000" dirty="0" smtClean="0"/>
              <a:t>600 000</a:t>
            </a:r>
          </a:p>
          <a:p>
            <a:pPr marL="0" indent="0" eaLnBrk="1" hangingPunct="1">
              <a:lnSpc>
                <a:spcPct val="80000"/>
              </a:lnSpc>
              <a:spcBef>
                <a:spcPts val="200"/>
              </a:spcBef>
              <a:spcAft>
                <a:spcPts val="200"/>
              </a:spcAft>
              <a:buNone/>
            </a:pPr>
            <a:r>
              <a:rPr lang="en-US" altLang="zh-CN" sz="2000" dirty="0" smtClean="0"/>
              <a:t>    </a:t>
            </a:r>
            <a:r>
              <a:rPr lang="zh-CN" altLang="en-US" sz="2000" dirty="0" smtClean="0"/>
              <a:t>贷：捐赠收入</a:t>
            </a:r>
            <a:r>
              <a:rPr lang="en-US" altLang="zh-CN" sz="2000" dirty="0" smtClean="0"/>
              <a:t>--</a:t>
            </a:r>
            <a:r>
              <a:rPr lang="zh-CN" altLang="en-US" sz="2000" dirty="0" smtClean="0"/>
              <a:t>限定性收入                         </a:t>
            </a:r>
            <a:r>
              <a:rPr lang="en-US" altLang="zh-CN" sz="2000" dirty="0" smtClean="0"/>
              <a:t>600 000</a:t>
            </a:r>
          </a:p>
          <a:p>
            <a:pPr marL="0" indent="0" eaLnBrk="1" hangingPunct="1">
              <a:lnSpc>
                <a:spcPct val="80000"/>
              </a:lnSpc>
              <a:spcBef>
                <a:spcPts val="200"/>
              </a:spcBef>
              <a:spcAft>
                <a:spcPts val="200"/>
              </a:spcAft>
              <a:buNone/>
            </a:pPr>
            <a:r>
              <a:rPr lang="en-US" altLang="zh-CN" sz="2000" dirty="0" smtClean="0"/>
              <a:t>(2) 20x9</a:t>
            </a:r>
            <a:r>
              <a:rPr lang="zh-CN" altLang="en-US" sz="2000" dirty="0" smtClean="0"/>
              <a:t>年</a:t>
            </a:r>
            <a:r>
              <a:rPr lang="en-US" altLang="zh-CN" sz="2000" dirty="0" smtClean="0"/>
              <a:t>12</a:t>
            </a:r>
            <a:r>
              <a:rPr lang="zh-CN" altLang="en-US" sz="2000" dirty="0" smtClean="0"/>
              <a:t>月</a:t>
            </a:r>
            <a:r>
              <a:rPr lang="en-US" altLang="zh-CN" sz="2000" dirty="0" smtClean="0"/>
              <a:t>31</a:t>
            </a:r>
            <a:r>
              <a:rPr lang="zh-CN" altLang="en-US" sz="2000" dirty="0" smtClean="0"/>
              <a:t>日，将捐赠收入结转到限定性净资产</a:t>
            </a:r>
          </a:p>
          <a:p>
            <a:pPr marL="0" indent="0" eaLnBrk="1" hangingPunct="1">
              <a:lnSpc>
                <a:spcPct val="80000"/>
              </a:lnSpc>
              <a:spcBef>
                <a:spcPts val="200"/>
              </a:spcBef>
              <a:spcAft>
                <a:spcPts val="200"/>
              </a:spcAft>
              <a:buNone/>
            </a:pPr>
            <a:r>
              <a:rPr lang="zh-CN" altLang="en-US" sz="2000" dirty="0" smtClean="0"/>
              <a:t>借：捐赠收入</a:t>
            </a:r>
            <a:r>
              <a:rPr lang="en-US" altLang="zh-CN" sz="2000" dirty="0" smtClean="0"/>
              <a:t>--</a:t>
            </a:r>
            <a:r>
              <a:rPr lang="zh-CN" altLang="en-US" sz="2000" dirty="0" smtClean="0"/>
              <a:t>限定性收入                         </a:t>
            </a:r>
            <a:r>
              <a:rPr lang="en-US" altLang="zh-CN" sz="2000" dirty="0" smtClean="0"/>
              <a:t>600 000</a:t>
            </a:r>
          </a:p>
          <a:p>
            <a:pPr marL="0" indent="0" eaLnBrk="1" hangingPunct="1">
              <a:lnSpc>
                <a:spcPct val="80000"/>
              </a:lnSpc>
              <a:spcBef>
                <a:spcPts val="200"/>
              </a:spcBef>
              <a:spcAft>
                <a:spcPts val="200"/>
              </a:spcAft>
              <a:buNone/>
            </a:pPr>
            <a:r>
              <a:rPr lang="en-US" altLang="zh-CN" sz="2000" dirty="0" smtClean="0"/>
              <a:t>    </a:t>
            </a:r>
            <a:r>
              <a:rPr lang="zh-CN" altLang="en-US" sz="2000" dirty="0" smtClean="0"/>
              <a:t>贷：限定性净资产                                   </a:t>
            </a:r>
            <a:r>
              <a:rPr lang="en-US" altLang="zh-CN" sz="2000" dirty="0" smtClean="0"/>
              <a:t>600 000</a:t>
            </a:r>
          </a:p>
          <a:p>
            <a:pPr marL="0" indent="0" eaLnBrk="1" hangingPunct="1">
              <a:lnSpc>
                <a:spcPct val="80000"/>
              </a:lnSpc>
              <a:spcBef>
                <a:spcPts val="200"/>
              </a:spcBef>
              <a:spcAft>
                <a:spcPts val="200"/>
              </a:spcAft>
              <a:buNone/>
            </a:pPr>
            <a:r>
              <a:rPr lang="en-US" altLang="zh-CN" sz="2000" dirty="0" smtClean="0"/>
              <a:t>(3) 2x10</a:t>
            </a:r>
            <a:r>
              <a:rPr lang="zh-CN" altLang="en-US" sz="2000" dirty="0" smtClean="0"/>
              <a:t>年</a:t>
            </a:r>
            <a:r>
              <a:rPr lang="en-US" altLang="zh-CN" sz="2000" dirty="0" smtClean="0"/>
              <a:t>1</a:t>
            </a:r>
            <a:r>
              <a:rPr lang="zh-CN" altLang="en-US" sz="2000" dirty="0" smtClean="0"/>
              <a:t>月</a:t>
            </a:r>
            <a:r>
              <a:rPr lang="en-US" altLang="zh-CN" sz="2000" dirty="0" smtClean="0"/>
              <a:t>12</a:t>
            </a:r>
            <a:r>
              <a:rPr lang="zh-CN" altLang="en-US" sz="2000" dirty="0" smtClean="0"/>
              <a:t>日，购入设备</a:t>
            </a:r>
          </a:p>
          <a:p>
            <a:pPr marL="0" indent="0" eaLnBrk="1" hangingPunct="1">
              <a:lnSpc>
                <a:spcPct val="80000"/>
              </a:lnSpc>
              <a:spcBef>
                <a:spcPts val="200"/>
              </a:spcBef>
              <a:spcAft>
                <a:spcPts val="200"/>
              </a:spcAft>
              <a:buNone/>
            </a:pPr>
            <a:r>
              <a:rPr lang="zh-CN" altLang="en-US" sz="2000" dirty="0" smtClean="0"/>
              <a:t>借：固定资产                                       </a:t>
            </a:r>
            <a:r>
              <a:rPr lang="en-US" altLang="zh-CN" sz="2000" dirty="0" smtClean="0"/>
              <a:t>550 000</a:t>
            </a:r>
          </a:p>
          <a:p>
            <a:pPr marL="0" indent="0" eaLnBrk="1" hangingPunct="1">
              <a:lnSpc>
                <a:spcPct val="80000"/>
              </a:lnSpc>
              <a:spcBef>
                <a:spcPts val="200"/>
              </a:spcBef>
              <a:spcAft>
                <a:spcPts val="200"/>
              </a:spcAft>
              <a:buNone/>
            </a:pPr>
            <a:r>
              <a:rPr lang="en-US" altLang="zh-CN" sz="2000" dirty="0" smtClean="0"/>
              <a:t>    </a:t>
            </a:r>
            <a:r>
              <a:rPr lang="zh-CN" altLang="en-US" sz="2000" dirty="0" smtClean="0"/>
              <a:t>贷：银行存款                                       </a:t>
            </a:r>
            <a:r>
              <a:rPr lang="en-US" altLang="zh-CN" sz="2000" dirty="0" smtClean="0"/>
              <a:t>550 000</a:t>
            </a:r>
          </a:p>
          <a:p>
            <a:pPr marL="0" indent="0" eaLnBrk="1" hangingPunct="1">
              <a:lnSpc>
                <a:spcPct val="80000"/>
              </a:lnSpc>
              <a:spcBef>
                <a:spcPts val="200"/>
              </a:spcBef>
              <a:spcAft>
                <a:spcPts val="200"/>
              </a:spcAft>
              <a:buNone/>
            </a:pPr>
            <a:r>
              <a:rPr lang="zh-CN" altLang="en-US" sz="2000" dirty="0" smtClean="0"/>
              <a:t>由于该捐赠的限定条件已经满足，应当记录限定性净资产的重分类。</a:t>
            </a:r>
          </a:p>
          <a:p>
            <a:pPr marL="0" indent="0" eaLnBrk="1" hangingPunct="1">
              <a:lnSpc>
                <a:spcPct val="80000"/>
              </a:lnSpc>
              <a:spcBef>
                <a:spcPts val="200"/>
              </a:spcBef>
              <a:spcAft>
                <a:spcPts val="200"/>
              </a:spcAft>
              <a:buNone/>
            </a:pPr>
            <a:r>
              <a:rPr lang="zh-CN" altLang="en-US" sz="2000" dirty="0" smtClean="0"/>
              <a:t>借：限定性净资产                                   </a:t>
            </a:r>
            <a:r>
              <a:rPr lang="en-US" altLang="zh-CN" sz="2000" dirty="0" smtClean="0"/>
              <a:t>550 000</a:t>
            </a:r>
          </a:p>
          <a:p>
            <a:pPr marL="0" indent="0" eaLnBrk="1" hangingPunct="1">
              <a:lnSpc>
                <a:spcPct val="80000"/>
              </a:lnSpc>
              <a:spcBef>
                <a:spcPts val="200"/>
              </a:spcBef>
              <a:spcAft>
                <a:spcPts val="200"/>
              </a:spcAft>
              <a:buNone/>
            </a:pPr>
            <a:r>
              <a:rPr lang="en-US" altLang="zh-CN" sz="2000" dirty="0" smtClean="0"/>
              <a:t>    </a:t>
            </a:r>
            <a:r>
              <a:rPr lang="zh-CN" altLang="en-US" sz="2000" dirty="0" smtClean="0"/>
              <a:t>贷：非限定性净资产                                 </a:t>
            </a:r>
            <a:r>
              <a:rPr lang="en-US" altLang="zh-CN" sz="2000" dirty="0" smtClean="0"/>
              <a:t>550 000</a:t>
            </a:r>
          </a:p>
          <a:p>
            <a:pPr marL="0" indent="0" eaLnBrk="1" hangingPunct="1">
              <a:lnSpc>
                <a:spcPct val="80000"/>
              </a:lnSpc>
              <a:spcBef>
                <a:spcPts val="200"/>
              </a:spcBef>
              <a:spcAft>
                <a:spcPts val="200"/>
              </a:spcAft>
              <a:buNone/>
            </a:pPr>
            <a:r>
              <a:rPr lang="en-US" altLang="zh-CN" sz="2000" dirty="0" smtClean="0"/>
              <a:t>(4) 2x10</a:t>
            </a:r>
            <a:r>
              <a:rPr lang="zh-CN" altLang="en-US" sz="2000" dirty="0" smtClean="0"/>
              <a:t>年</a:t>
            </a:r>
            <a:r>
              <a:rPr lang="en-US" altLang="zh-CN" sz="2000" dirty="0" smtClean="0"/>
              <a:t>2</a:t>
            </a:r>
            <a:r>
              <a:rPr lang="zh-CN" altLang="en-US" sz="2000" dirty="0" smtClean="0"/>
              <a:t>月</a:t>
            </a:r>
            <a:r>
              <a:rPr lang="en-US" altLang="zh-CN" sz="2000" dirty="0" smtClean="0"/>
              <a:t>19</a:t>
            </a:r>
            <a:r>
              <a:rPr lang="zh-CN" altLang="en-US" sz="2000" dirty="0" smtClean="0"/>
              <a:t>日，将限定性净资产进行重分类</a:t>
            </a:r>
          </a:p>
          <a:p>
            <a:pPr marL="0" indent="0" eaLnBrk="1" hangingPunct="1">
              <a:lnSpc>
                <a:spcPct val="80000"/>
              </a:lnSpc>
              <a:spcBef>
                <a:spcPts val="200"/>
              </a:spcBef>
              <a:spcAft>
                <a:spcPts val="200"/>
              </a:spcAft>
              <a:buNone/>
            </a:pPr>
            <a:r>
              <a:rPr lang="zh-CN" altLang="en-US" sz="2000" dirty="0" smtClean="0"/>
              <a:t>借：限定性净资产                                    </a:t>
            </a:r>
            <a:r>
              <a:rPr lang="en-US" altLang="zh-CN" sz="2000" dirty="0" smtClean="0"/>
              <a:t>50 000</a:t>
            </a:r>
          </a:p>
          <a:p>
            <a:pPr marL="0" indent="0" eaLnBrk="1" hangingPunct="1">
              <a:lnSpc>
                <a:spcPct val="80000"/>
              </a:lnSpc>
              <a:spcBef>
                <a:spcPts val="200"/>
              </a:spcBef>
              <a:spcAft>
                <a:spcPts val="200"/>
              </a:spcAft>
              <a:buNone/>
            </a:pPr>
            <a:r>
              <a:rPr lang="en-US" altLang="zh-CN" sz="2000" dirty="0" smtClean="0"/>
              <a:t>    </a:t>
            </a:r>
            <a:r>
              <a:rPr lang="zh-CN" altLang="en-US" sz="2000" dirty="0" smtClean="0"/>
              <a:t>贷：非限定性净资产                                  </a:t>
            </a:r>
            <a:r>
              <a:rPr lang="en-US" altLang="zh-CN" sz="2000" dirty="0" smtClean="0"/>
              <a:t>50 000 </a:t>
            </a:r>
          </a:p>
        </p:txBody>
      </p:sp>
    </p:spTree>
    <p:extLst>
      <p:ext uri="{BB962C8B-B14F-4D97-AF65-F5344CB8AC3E}">
        <p14:creationId xmlns:p14="http://schemas.microsoft.com/office/powerpoint/2010/main" val="3583285306"/>
      </p:ext>
    </p:extLst>
  </p:cSld>
  <p:clrMapOvr>
    <a:masterClrMapping/>
  </p:clrMapOvr>
  <p:transition spd="med"/>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zh-CN" altLang="en-US" smtClean="0"/>
              <a:t>非限定性净资产举例</a:t>
            </a:r>
          </a:p>
        </p:txBody>
      </p:sp>
      <p:sp>
        <p:nvSpPr>
          <p:cNvPr id="62467" name="Rectangle 3"/>
          <p:cNvSpPr>
            <a:spLocks noGrp="1" noChangeArrowheads="1"/>
          </p:cNvSpPr>
          <p:nvPr>
            <p:ph type="body" idx="1"/>
          </p:nvPr>
        </p:nvSpPr>
        <p:spPr>
          <a:xfrm>
            <a:off x="0" y="990600"/>
            <a:ext cx="9144000" cy="5486400"/>
          </a:xfrm>
        </p:spPr>
        <p:txBody>
          <a:bodyPr/>
          <a:lstStyle/>
          <a:p>
            <a:pPr algn="l" eaLnBrk="1" hangingPunct="1"/>
            <a:r>
              <a:rPr lang="en-US" altLang="zh-CN" dirty="0" smtClean="0"/>
              <a:t> </a:t>
            </a:r>
            <a:r>
              <a:rPr lang="zh-CN" altLang="en-US" dirty="0" smtClean="0"/>
              <a:t>例：</a:t>
            </a:r>
            <a:r>
              <a:rPr lang="en-US" altLang="zh-CN" dirty="0" smtClean="0"/>
              <a:t>2014</a:t>
            </a:r>
            <a:r>
              <a:rPr lang="zh-CN" altLang="en-US" dirty="0" smtClean="0"/>
              <a:t>年</a:t>
            </a:r>
            <a:r>
              <a:rPr lang="en-US" altLang="zh-CN" dirty="0" smtClean="0"/>
              <a:t>5</a:t>
            </a:r>
            <a:r>
              <a:rPr lang="zh-CN" altLang="en-US" dirty="0" smtClean="0"/>
              <a:t>月</a:t>
            </a:r>
            <a:r>
              <a:rPr lang="en-US" altLang="zh-CN" dirty="0" smtClean="0"/>
              <a:t>16</a:t>
            </a:r>
            <a:r>
              <a:rPr lang="zh-CN" altLang="en-US" dirty="0" smtClean="0"/>
              <a:t>日，某单位发现上一年度的一项无形资产摊销</a:t>
            </a:r>
            <a:r>
              <a:rPr lang="en-US" altLang="zh-CN" dirty="0" smtClean="0"/>
              <a:t>6 000</a:t>
            </a:r>
            <a:r>
              <a:rPr lang="zh-CN" altLang="en-US" dirty="0" smtClean="0"/>
              <a:t>元未记录。该基金会应当追溯调整</a:t>
            </a:r>
            <a:r>
              <a:rPr lang="en-US" altLang="zh-CN" dirty="0" smtClean="0"/>
              <a:t>2013</a:t>
            </a:r>
            <a:r>
              <a:rPr lang="zh-CN" altLang="en-US" dirty="0" smtClean="0"/>
              <a:t>年度业务活动中的管理费用</a:t>
            </a:r>
            <a:r>
              <a:rPr lang="en-US" altLang="zh-CN" dirty="0" smtClean="0"/>
              <a:t>(</a:t>
            </a:r>
            <a:r>
              <a:rPr lang="zh-CN" altLang="en-US" dirty="0" smtClean="0"/>
              <a:t>调增</a:t>
            </a:r>
            <a:r>
              <a:rPr lang="en-US" altLang="zh-CN" dirty="0" smtClean="0"/>
              <a:t>6 000</a:t>
            </a:r>
            <a:r>
              <a:rPr lang="zh-CN" altLang="en-US" dirty="0" smtClean="0"/>
              <a:t>元</a:t>
            </a:r>
            <a:r>
              <a:rPr lang="en-US" altLang="zh-CN" dirty="0" smtClean="0"/>
              <a:t>)</a:t>
            </a:r>
            <a:r>
              <a:rPr lang="zh-CN" altLang="en-US" dirty="0" smtClean="0"/>
              <a:t>，减少非限定性净资产期初数</a:t>
            </a:r>
            <a:r>
              <a:rPr lang="en-US" altLang="zh-CN" dirty="0" smtClean="0"/>
              <a:t>6 000</a:t>
            </a:r>
            <a:r>
              <a:rPr lang="zh-CN" altLang="en-US" dirty="0" smtClean="0"/>
              <a:t>元。账务处理如下：</a:t>
            </a:r>
          </a:p>
          <a:p>
            <a:pPr marL="0" indent="0" algn="l" eaLnBrk="1" hangingPunct="1">
              <a:buNone/>
            </a:pPr>
            <a:r>
              <a:rPr lang="zh-CN" altLang="en-US" dirty="0" smtClean="0"/>
              <a:t>借：非限定性净资产</a:t>
            </a:r>
            <a:r>
              <a:rPr lang="en-US" altLang="zh-CN" dirty="0" smtClean="0"/>
              <a:t>(</a:t>
            </a:r>
            <a:r>
              <a:rPr lang="zh-CN" altLang="en-US" dirty="0" smtClean="0"/>
              <a:t>期初数</a:t>
            </a:r>
            <a:r>
              <a:rPr lang="en-US" altLang="zh-CN" dirty="0" smtClean="0"/>
              <a:t>)             6 000</a:t>
            </a:r>
          </a:p>
          <a:p>
            <a:pPr marL="0" indent="0" algn="l" eaLnBrk="1" hangingPunct="1">
              <a:buNone/>
            </a:pPr>
            <a:r>
              <a:rPr lang="en-US" altLang="zh-CN" dirty="0" smtClean="0"/>
              <a:t>    </a:t>
            </a:r>
            <a:r>
              <a:rPr lang="zh-CN" altLang="en-US" dirty="0" smtClean="0"/>
              <a:t>贷：无形资产                         </a:t>
            </a:r>
            <a:r>
              <a:rPr lang="en-US" altLang="zh-CN" dirty="0" smtClean="0"/>
              <a:t>6 000 </a:t>
            </a:r>
          </a:p>
        </p:txBody>
      </p:sp>
    </p:spTree>
    <p:extLst>
      <p:ext uri="{BB962C8B-B14F-4D97-AF65-F5344CB8AC3E}">
        <p14:creationId xmlns:p14="http://schemas.microsoft.com/office/powerpoint/2010/main" val="2751336812"/>
      </p:ext>
    </p:extLst>
  </p:cSld>
  <p:clrMapOvr>
    <a:masterClrMapping/>
  </p:clrMapOvr>
  <p:transition spd="med"/>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zh-CN" altLang="en-US" smtClean="0"/>
              <a:t>限定性净资产</a:t>
            </a:r>
          </a:p>
        </p:txBody>
      </p:sp>
      <p:sp>
        <p:nvSpPr>
          <p:cNvPr id="63491" name="Rectangle 3"/>
          <p:cNvSpPr>
            <a:spLocks noGrp="1" noChangeArrowheads="1"/>
          </p:cNvSpPr>
          <p:nvPr>
            <p:ph type="body" idx="1"/>
          </p:nvPr>
        </p:nvSpPr>
        <p:spPr>
          <a:xfrm>
            <a:off x="0" y="838200"/>
            <a:ext cx="8991600" cy="5486400"/>
          </a:xfrm>
        </p:spPr>
        <p:txBody>
          <a:bodyPr/>
          <a:lstStyle/>
          <a:p>
            <a:pPr eaLnBrk="1" hangingPunct="1">
              <a:spcBef>
                <a:spcPts val="200"/>
              </a:spcBef>
              <a:spcAft>
                <a:spcPts val="200"/>
              </a:spcAft>
              <a:buFontTx/>
              <a:buNone/>
            </a:pPr>
            <a:r>
              <a:rPr lang="zh-CN" altLang="zh-CN" sz="2400" dirty="0" smtClean="0"/>
              <a:t>“限定性净资产”项目，反映民间非营利组织拥有的限定性净资产期末余额。本项目应当根据“限定性净资产”科目的期末余额填列。</a:t>
            </a:r>
            <a:endParaRPr lang="en-US" altLang="zh-CN" sz="2400" dirty="0" smtClean="0"/>
          </a:p>
          <a:p>
            <a:pPr eaLnBrk="1" hangingPunct="1">
              <a:spcBef>
                <a:spcPts val="200"/>
              </a:spcBef>
              <a:spcAft>
                <a:spcPts val="200"/>
              </a:spcAft>
              <a:buFontTx/>
              <a:buNone/>
            </a:pPr>
            <a:r>
              <a:rPr lang="zh-CN" altLang="zh-CN" sz="2400" dirty="0" smtClean="0"/>
              <a:t>“限定性净资产”</a:t>
            </a:r>
            <a:r>
              <a:rPr lang="zh-CN" altLang="en-US" sz="2400" dirty="0" smtClean="0"/>
              <a:t>科目：核算民间非营利组织的限定性净资产。 </a:t>
            </a:r>
          </a:p>
          <a:p>
            <a:pPr eaLnBrk="1" hangingPunct="1">
              <a:spcBef>
                <a:spcPts val="200"/>
              </a:spcBef>
              <a:spcAft>
                <a:spcPts val="200"/>
              </a:spcAft>
              <a:buFontTx/>
              <a:buNone/>
            </a:pPr>
            <a:r>
              <a:rPr lang="zh-CN" altLang="en-US" sz="2400" dirty="0" smtClean="0"/>
              <a:t>民间非营利组织应当在期末将当期限定性收入的实际发生额转为限定性净资产。 </a:t>
            </a:r>
          </a:p>
          <a:p>
            <a:pPr eaLnBrk="1" hangingPunct="1">
              <a:spcBef>
                <a:spcPts val="200"/>
              </a:spcBef>
              <a:spcAft>
                <a:spcPts val="200"/>
              </a:spcAft>
              <a:buFontTx/>
              <a:buNone/>
            </a:pPr>
            <a:r>
              <a:rPr lang="zh-CN" altLang="en-US" sz="2400" dirty="0" smtClean="0"/>
              <a:t>账务处理</a:t>
            </a:r>
          </a:p>
          <a:p>
            <a:pPr eaLnBrk="1" hangingPunct="1">
              <a:spcBef>
                <a:spcPts val="200"/>
              </a:spcBef>
              <a:spcAft>
                <a:spcPts val="200"/>
              </a:spcAft>
              <a:buFontTx/>
              <a:buNone/>
            </a:pPr>
            <a:r>
              <a:rPr lang="zh-CN" altLang="en-US" sz="2400" dirty="0" smtClean="0"/>
              <a:t>（一）期末，将收入类中</a:t>
            </a:r>
            <a:r>
              <a:rPr lang="zh-CN" altLang="en-US" sz="2400" dirty="0" smtClean="0">
                <a:solidFill>
                  <a:srgbClr val="FF0000"/>
                </a:solidFill>
              </a:rPr>
              <a:t>限定性收入转入</a:t>
            </a:r>
            <a:r>
              <a:rPr lang="zh-CN" altLang="en-US" sz="2400" dirty="0" smtClean="0"/>
              <a:t>到本科目的贷方</a:t>
            </a:r>
          </a:p>
          <a:p>
            <a:pPr eaLnBrk="1" hangingPunct="1">
              <a:spcBef>
                <a:spcPts val="200"/>
              </a:spcBef>
              <a:spcAft>
                <a:spcPts val="200"/>
              </a:spcAft>
              <a:buFontTx/>
              <a:buNone/>
            </a:pPr>
            <a:r>
              <a:rPr lang="zh-CN" altLang="en-US" sz="2400" dirty="0" smtClean="0"/>
              <a:t>民间非营利组织限定性净资产的主要来源是获得了限定性收入</a:t>
            </a:r>
            <a:r>
              <a:rPr lang="en-US" altLang="zh-CN" sz="2400" dirty="0" smtClean="0"/>
              <a:t>(</a:t>
            </a:r>
            <a:r>
              <a:rPr lang="zh-CN" altLang="en-US" sz="2400" dirty="0" smtClean="0"/>
              <a:t>主要是</a:t>
            </a:r>
            <a:r>
              <a:rPr lang="zh-CN" altLang="en-US" sz="2400" dirty="0" smtClean="0">
                <a:solidFill>
                  <a:srgbClr val="FF0000"/>
                </a:solidFill>
              </a:rPr>
              <a:t>限定性捐赠收入和政府补助收入</a:t>
            </a:r>
            <a:r>
              <a:rPr lang="en-US" altLang="zh-CN" sz="2400" dirty="0" smtClean="0"/>
              <a:t>)</a:t>
            </a:r>
            <a:r>
              <a:rPr lang="zh-CN" altLang="en-US" sz="2400" dirty="0" smtClean="0"/>
              <a:t>。 </a:t>
            </a:r>
          </a:p>
          <a:p>
            <a:pPr eaLnBrk="1" hangingPunct="1">
              <a:spcBef>
                <a:spcPts val="200"/>
              </a:spcBef>
              <a:spcAft>
                <a:spcPts val="200"/>
              </a:spcAft>
              <a:buFontTx/>
              <a:buNone/>
            </a:pPr>
            <a:r>
              <a:rPr lang="zh-CN" altLang="en-US" sz="2400" dirty="0" smtClean="0"/>
              <a:t>（二）限定性资产的限制已经解除，</a:t>
            </a:r>
            <a:r>
              <a:rPr lang="zh-CN" altLang="en-US" sz="2400" dirty="0" smtClean="0">
                <a:solidFill>
                  <a:srgbClr val="FF0000"/>
                </a:solidFill>
              </a:rPr>
              <a:t>重新分类</a:t>
            </a:r>
            <a:r>
              <a:rPr lang="zh-CN" altLang="en-US" sz="2400" dirty="0" smtClean="0"/>
              <a:t>，借记本科目，贷记“非限定性净资产”</a:t>
            </a:r>
          </a:p>
          <a:p>
            <a:pPr eaLnBrk="1" hangingPunct="1">
              <a:spcBef>
                <a:spcPts val="200"/>
              </a:spcBef>
              <a:spcAft>
                <a:spcPts val="200"/>
              </a:spcAft>
              <a:buFontTx/>
              <a:buNone/>
            </a:pPr>
            <a:r>
              <a:rPr lang="zh-CN" altLang="en-US" sz="2400" dirty="0" smtClean="0"/>
              <a:t>（三）如果调整以前期间的收入、费用项目涉及调整限定性净资产的，直接通过本科目，不再通过收入类费用类科目</a:t>
            </a:r>
          </a:p>
          <a:p>
            <a:pPr eaLnBrk="1" hangingPunct="1">
              <a:spcBef>
                <a:spcPts val="200"/>
              </a:spcBef>
              <a:spcAft>
                <a:spcPts val="200"/>
              </a:spcAft>
              <a:buFontTx/>
              <a:buNone/>
            </a:pPr>
            <a:endParaRPr lang="en-US" altLang="zh-CN" sz="2400" dirty="0" smtClean="0"/>
          </a:p>
        </p:txBody>
      </p:sp>
    </p:spTree>
    <p:extLst>
      <p:ext uri="{BB962C8B-B14F-4D97-AF65-F5344CB8AC3E}">
        <p14:creationId xmlns:p14="http://schemas.microsoft.com/office/powerpoint/2010/main" val="1501778146"/>
      </p:ext>
    </p:extLst>
  </p:cSld>
  <p:clrMapOvr>
    <a:masterClrMapping/>
  </p:clrMapOvr>
  <p:transition spd="med" advTm="3000"/>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zh-CN" altLang="en-US" smtClean="0"/>
              <a:t>限定性净资产举例</a:t>
            </a:r>
          </a:p>
        </p:txBody>
      </p:sp>
      <p:sp>
        <p:nvSpPr>
          <p:cNvPr id="64515" name="Rectangle 3"/>
          <p:cNvSpPr>
            <a:spLocks noGrp="1" noChangeArrowheads="1"/>
          </p:cNvSpPr>
          <p:nvPr>
            <p:ph type="body" idx="1"/>
          </p:nvPr>
        </p:nvSpPr>
        <p:spPr/>
        <p:txBody>
          <a:bodyPr/>
          <a:lstStyle/>
          <a:p>
            <a:pPr algn="l" eaLnBrk="1" hangingPunct="1"/>
            <a:r>
              <a:rPr lang="en-US" altLang="zh-CN" dirty="0" smtClean="0"/>
              <a:t> </a:t>
            </a:r>
            <a:r>
              <a:rPr lang="zh-CN" altLang="en-US" dirty="0" smtClean="0"/>
              <a:t>例</a:t>
            </a:r>
            <a:r>
              <a:rPr lang="en-US" altLang="zh-CN" dirty="0" smtClean="0"/>
              <a:t>1</a:t>
            </a:r>
            <a:r>
              <a:rPr lang="zh-CN" altLang="en-US" dirty="0" smtClean="0"/>
              <a:t>：</a:t>
            </a:r>
            <a:r>
              <a:rPr lang="en-US" altLang="zh-CN" dirty="0" smtClean="0"/>
              <a:t>2014</a:t>
            </a:r>
            <a:r>
              <a:rPr lang="zh-CN" altLang="en-US" dirty="0" smtClean="0"/>
              <a:t>年</a:t>
            </a:r>
            <a:r>
              <a:rPr lang="en-US" altLang="zh-CN" dirty="0" smtClean="0"/>
              <a:t>11</a:t>
            </a:r>
            <a:r>
              <a:rPr lang="zh-CN" altLang="en-US" dirty="0" smtClean="0"/>
              <a:t>月</a:t>
            </a:r>
            <a:r>
              <a:rPr lang="en-US" altLang="zh-CN" dirty="0" smtClean="0"/>
              <a:t>5</a:t>
            </a:r>
            <a:r>
              <a:rPr lang="zh-CN" altLang="en-US" dirty="0" smtClean="0"/>
              <a:t>日，某捐资举办的民办学校获得一笔</a:t>
            </a:r>
            <a:r>
              <a:rPr lang="en-US" altLang="zh-CN" dirty="0" smtClean="0"/>
              <a:t>23 000</a:t>
            </a:r>
            <a:r>
              <a:rPr lang="zh-CN" altLang="en-US" dirty="0" smtClean="0"/>
              <a:t>元的捐款，捐款人要求将款项用于奖励该校</a:t>
            </a:r>
            <a:r>
              <a:rPr lang="en-US" altLang="zh-CN" dirty="0" smtClean="0"/>
              <a:t>2015</a:t>
            </a:r>
            <a:r>
              <a:rPr lang="zh-CN" altLang="en-US" dirty="0" smtClean="0"/>
              <a:t>年度科研竞赛的前十名学生。账务处理如下：</a:t>
            </a:r>
          </a:p>
          <a:p>
            <a:pPr marL="0" indent="0" algn="l" eaLnBrk="1" hangingPunct="1">
              <a:buNone/>
            </a:pPr>
            <a:r>
              <a:rPr lang="en-US" altLang="zh-CN" dirty="0" smtClean="0"/>
              <a:t>(1) 2014</a:t>
            </a:r>
            <a:r>
              <a:rPr lang="zh-CN" altLang="en-US" dirty="0" smtClean="0"/>
              <a:t>年</a:t>
            </a:r>
            <a:r>
              <a:rPr lang="en-US" altLang="zh-CN" dirty="0" smtClean="0"/>
              <a:t>11</a:t>
            </a:r>
            <a:r>
              <a:rPr lang="zh-CN" altLang="en-US" dirty="0" smtClean="0"/>
              <a:t>月</a:t>
            </a:r>
            <a:r>
              <a:rPr lang="en-US" altLang="zh-CN" dirty="0" smtClean="0"/>
              <a:t>5</a:t>
            </a:r>
            <a:r>
              <a:rPr lang="zh-CN" altLang="en-US" dirty="0" smtClean="0"/>
              <a:t>日，收到捐款</a:t>
            </a:r>
          </a:p>
          <a:p>
            <a:pPr marL="0" indent="0" algn="l" eaLnBrk="1" hangingPunct="1">
              <a:buNone/>
            </a:pPr>
            <a:r>
              <a:rPr lang="zh-CN" altLang="en-US" dirty="0" smtClean="0"/>
              <a:t>借：银行存款                          </a:t>
            </a:r>
            <a:r>
              <a:rPr lang="en-US" altLang="zh-CN" dirty="0" smtClean="0"/>
              <a:t>23 000</a:t>
            </a:r>
          </a:p>
          <a:p>
            <a:pPr marL="0" indent="0" algn="l" eaLnBrk="1" hangingPunct="1">
              <a:buNone/>
            </a:pPr>
            <a:r>
              <a:rPr lang="en-US" altLang="zh-CN" dirty="0" smtClean="0"/>
              <a:t>    </a:t>
            </a:r>
            <a:r>
              <a:rPr lang="zh-CN" altLang="en-US" dirty="0" smtClean="0"/>
              <a:t>贷：捐赠收入</a:t>
            </a:r>
            <a:r>
              <a:rPr lang="en-US" altLang="zh-CN" dirty="0" smtClean="0"/>
              <a:t>--</a:t>
            </a:r>
            <a:r>
              <a:rPr lang="zh-CN" altLang="en-US" dirty="0" smtClean="0"/>
              <a:t>限定性收入             </a:t>
            </a:r>
            <a:r>
              <a:rPr lang="en-US" altLang="zh-CN" dirty="0" smtClean="0"/>
              <a:t>23 000</a:t>
            </a:r>
          </a:p>
          <a:p>
            <a:pPr marL="0" indent="0" algn="l" eaLnBrk="1" hangingPunct="1">
              <a:buNone/>
            </a:pPr>
            <a:r>
              <a:rPr lang="en-US" altLang="zh-CN" dirty="0" smtClean="0"/>
              <a:t>(2) 2014</a:t>
            </a:r>
            <a:r>
              <a:rPr lang="zh-CN" altLang="en-US" dirty="0" smtClean="0"/>
              <a:t>年</a:t>
            </a:r>
            <a:r>
              <a:rPr lang="en-US" altLang="zh-CN" dirty="0" smtClean="0"/>
              <a:t>12</a:t>
            </a:r>
            <a:r>
              <a:rPr lang="zh-CN" altLang="en-US" dirty="0" smtClean="0"/>
              <a:t>月</a:t>
            </a:r>
            <a:r>
              <a:rPr lang="en-US" altLang="zh-CN" dirty="0" smtClean="0"/>
              <a:t>31</a:t>
            </a:r>
            <a:r>
              <a:rPr lang="zh-CN" altLang="en-US" dirty="0" smtClean="0"/>
              <a:t>日，将捐赠收入结转为限定性净资产</a:t>
            </a:r>
          </a:p>
          <a:p>
            <a:pPr marL="0" indent="0" algn="l" eaLnBrk="1" hangingPunct="1">
              <a:buNone/>
            </a:pPr>
            <a:r>
              <a:rPr lang="zh-CN" altLang="en-US" dirty="0" smtClean="0"/>
              <a:t>借：捐赠收入</a:t>
            </a:r>
            <a:r>
              <a:rPr lang="en-US" altLang="zh-CN" dirty="0" smtClean="0"/>
              <a:t>--</a:t>
            </a:r>
            <a:r>
              <a:rPr lang="zh-CN" altLang="en-US" dirty="0" smtClean="0"/>
              <a:t>限定性收入              </a:t>
            </a:r>
            <a:r>
              <a:rPr lang="en-US" altLang="zh-CN" dirty="0" smtClean="0"/>
              <a:t>23 000</a:t>
            </a:r>
          </a:p>
          <a:p>
            <a:pPr marL="0" indent="0" algn="l" eaLnBrk="1" hangingPunct="1">
              <a:buNone/>
            </a:pPr>
            <a:r>
              <a:rPr lang="en-US" altLang="zh-CN" dirty="0" smtClean="0"/>
              <a:t>    </a:t>
            </a:r>
            <a:r>
              <a:rPr lang="zh-CN" altLang="en-US" dirty="0" smtClean="0"/>
              <a:t>贷：限定性净资产                    </a:t>
            </a:r>
            <a:r>
              <a:rPr lang="en-US" altLang="zh-CN" dirty="0" smtClean="0"/>
              <a:t>23 000 </a:t>
            </a:r>
          </a:p>
        </p:txBody>
      </p:sp>
    </p:spTree>
    <p:extLst>
      <p:ext uri="{BB962C8B-B14F-4D97-AF65-F5344CB8AC3E}">
        <p14:creationId xmlns:p14="http://schemas.microsoft.com/office/powerpoint/2010/main" val="2829357614"/>
      </p:ext>
    </p:extLst>
  </p:cSld>
  <p:clrMapOvr>
    <a:masterClrMapping/>
  </p:clrMapOvr>
  <p:transition spd="med"/>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zh-CN" altLang="en-US" smtClean="0"/>
              <a:t>限定性净资产举例</a:t>
            </a:r>
          </a:p>
        </p:txBody>
      </p:sp>
      <p:sp>
        <p:nvSpPr>
          <p:cNvPr id="65539" name="Rectangle 3"/>
          <p:cNvSpPr>
            <a:spLocks noGrp="1" noChangeArrowheads="1"/>
          </p:cNvSpPr>
          <p:nvPr>
            <p:ph type="body" idx="1"/>
          </p:nvPr>
        </p:nvSpPr>
        <p:spPr>
          <a:xfrm>
            <a:off x="8726" y="1052736"/>
            <a:ext cx="8955761" cy="4445000"/>
          </a:xfrm>
        </p:spPr>
        <p:txBody>
          <a:bodyPr/>
          <a:lstStyle/>
          <a:p>
            <a:pPr eaLnBrk="1" hangingPunct="1">
              <a:lnSpc>
                <a:spcPct val="90000"/>
              </a:lnSpc>
              <a:spcBef>
                <a:spcPts val="200"/>
              </a:spcBef>
              <a:spcAft>
                <a:spcPts val="200"/>
              </a:spcAft>
            </a:pPr>
            <a:r>
              <a:rPr lang="en-US" altLang="zh-CN" sz="2200" dirty="0" smtClean="0"/>
              <a:t> </a:t>
            </a:r>
            <a:r>
              <a:rPr lang="zh-CN" altLang="en-US" sz="2200" dirty="0" smtClean="0"/>
              <a:t>例</a:t>
            </a:r>
            <a:r>
              <a:rPr lang="en-US" altLang="zh-CN" sz="2200" dirty="0" smtClean="0"/>
              <a:t>2</a:t>
            </a:r>
            <a:r>
              <a:rPr lang="zh-CN" altLang="en-US" sz="2200" dirty="0" smtClean="0"/>
              <a:t>： 沿用例</a:t>
            </a:r>
            <a:r>
              <a:rPr lang="en-US" altLang="zh-CN" sz="2200" dirty="0" smtClean="0"/>
              <a:t>1</a:t>
            </a:r>
            <a:r>
              <a:rPr lang="zh-CN" altLang="en-US" sz="2200" dirty="0" smtClean="0"/>
              <a:t>。该民办学校在</a:t>
            </a:r>
            <a:r>
              <a:rPr lang="en-US" altLang="zh-CN" sz="2200" dirty="0" smtClean="0"/>
              <a:t>2014</a:t>
            </a:r>
            <a:r>
              <a:rPr lang="zh-CN" altLang="en-US" sz="2200" dirty="0" smtClean="0"/>
              <a:t>年</a:t>
            </a:r>
            <a:r>
              <a:rPr lang="en-US" altLang="zh-CN" sz="2200" dirty="0" smtClean="0"/>
              <a:t>12</a:t>
            </a:r>
            <a:r>
              <a:rPr lang="zh-CN" altLang="en-US" sz="2200" dirty="0" smtClean="0"/>
              <a:t>月</a:t>
            </a:r>
            <a:r>
              <a:rPr lang="en-US" altLang="zh-CN" sz="2200" dirty="0" smtClean="0"/>
              <a:t>7</a:t>
            </a:r>
            <a:r>
              <a:rPr lang="zh-CN" altLang="en-US" sz="2200" dirty="0" smtClean="0"/>
              <a:t>日，又得到一笔</a:t>
            </a:r>
            <a:r>
              <a:rPr lang="en-US" altLang="zh-CN" sz="2200" dirty="0" smtClean="0"/>
              <a:t>1 000 000</a:t>
            </a:r>
            <a:r>
              <a:rPr lang="zh-CN" altLang="en-US" sz="2200" dirty="0" smtClean="0"/>
              <a:t>元的政府实拨补助款，要求用于资助贫困学生。账务处理如下：</a:t>
            </a:r>
          </a:p>
          <a:p>
            <a:pPr marL="0" indent="0" eaLnBrk="1" hangingPunct="1">
              <a:lnSpc>
                <a:spcPct val="90000"/>
              </a:lnSpc>
              <a:spcBef>
                <a:spcPts val="200"/>
              </a:spcBef>
              <a:spcAft>
                <a:spcPts val="200"/>
              </a:spcAft>
              <a:buNone/>
            </a:pPr>
            <a:r>
              <a:rPr lang="en-US" altLang="zh-CN" sz="2200" dirty="0" smtClean="0"/>
              <a:t>(1) 2014</a:t>
            </a:r>
            <a:r>
              <a:rPr lang="zh-CN" altLang="en-US" sz="2200" dirty="0" smtClean="0"/>
              <a:t>年</a:t>
            </a:r>
            <a:r>
              <a:rPr lang="en-US" altLang="zh-CN" sz="2200" dirty="0" smtClean="0"/>
              <a:t>12</a:t>
            </a:r>
            <a:r>
              <a:rPr lang="zh-CN" altLang="en-US" sz="2200" dirty="0" smtClean="0"/>
              <a:t>月</a:t>
            </a:r>
            <a:r>
              <a:rPr lang="en-US" altLang="zh-CN" sz="2200" dirty="0" smtClean="0"/>
              <a:t>7</a:t>
            </a:r>
            <a:r>
              <a:rPr lang="zh-CN" altLang="en-US" sz="2200" dirty="0" smtClean="0"/>
              <a:t>日，收到补助款</a:t>
            </a:r>
          </a:p>
          <a:p>
            <a:pPr marL="0" indent="0" eaLnBrk="1" hangingPunct="1">
              <a:lnSpc>
                <a:spcPct val="90000"/>
              </a:lnSpc>
              <a:spcBef>
                <a:spcPts val="200"/>
              </a:spcBef>
              <a:spcAft>
                <a:spcPts val="200"/>
              </a:spcAft>
              <a:buNone/>
            </a:pPr>
            <a:r>
              <a:rPr lang="zh-CN" altLang="en-US" sz="2200" dirty="0" smtClean="0"/>
              <a:t>借：银行存款                                      </a:t>
            </a:r>
            <a:r>
              <a:rPr lang="en-US" altLang="zh-CN" sz="2200" dirty="0" smtClean="0"/>
              <a:t>1 000 000</a:t>
            </a:r>
          </a:p>
          <a:p>
            <a:pPr marL="0" indent="0" eaLnBrk="1" hangingPunct="1">
              <a:lnSpc>
                <a:spcPct val="90000"/>
              </a:lnSpc>
              <a:spcBef>
                <a:spcPts val="200"/>
              </a:spcBef>
              <a:spcAft>
                <a:spcPts val="200"/>
              </a:spcAft>
              <a:buNone/>
            </a:pPr>
            <a:r>
              <a:rPr lang="en-US" altLang="zh-CN" sz="2200" dirty="0" smtClean="0"/>
              <a:t>    </a:t>
            </a:r>
            <a:r>
              <a:rPr lang="zh-CN" altLang="en-US" sz="2200" dirty="0" smtClean="0"/>
              <a:t>贷：政府补助收入</a:t>
            </a:r>
            <a:r>
              <a:rPr lang="en-US" altLang="zh-CN" sz="2200" dirty="0" smtClean="0"/>
              <a:t>--</a:t>
            </a:r>
            <a:r>
              <a:rPr lang="zh-CN" altLang="en-US" sz="2200" dirty="0" smtClean="0"/>
              <a:t>限定性收入               </a:t>
            </a:r>
            <a:r>
              <a:rPr lang="en-US" altLang="zh-CN" sz="2200" dirty="0" smtClean="0"/>
              <a:t>1 000 000</a:t>
            </a:r>
          </a:p>
          <a:p>
            <a:pPr marL="0" indent="0" eaLnBrk="1" hangingPunct="1">
              <a:lnSpc>
                <a:spcPct val="90000"/>
              </a:lnSpc>
              <a:spcBef>
                <a:spcPts val="200"/>
              </a:spcBef>
              <a:spcAft>
                <a:spcPts val="200"/>
              </a:spcAft>
              <a:buNone/>
            </a:pPr>
            <a:r>
              <a:rPr lang="en-US" altLang="zh-CN" sz="2200" dirty="0" smtClean="0"/>
              <a:t>(2) 2014</a:t>
            </a:r>
            <a:r>
              <a:rPr lang="zh-CN" altLang="en-US" sz="2200" dirty="0" smtClean="0"/>
              <a:t>年</a:t>
            </a:r>
            <a:r>
              <a:rPr lang="en-US" altLang="zh-CN" sz="2200" dirty="0" smtClean="0"/>
              <a:t>12</a:t>
            </a:r>
            <a:r>
              <a:rPr lang="zh-CN" altLang="en-US" sz="2200" dirty="0" smtClean="0"/>
              <a:t>月</a:t>
            </a:r>
            <a:r>
              <a:rPr lang="en-US" altLang="zh-CN" sz="2200" dirty="0" smtClean="0"/>
              <a:t>31</a:t>
            </a:r>
            <a:r>
              <a:rPr lang="zh-CN" altLang="en-US" sz="2200" dirty="0" smtClean="0"/>
              <a:t>日，将政府补助收入结转限定性净资产</a:t>
            </a:r>
          </a:p>
          <a:p>
            <a:pPr marL="0" indent="0" eaLnBrk="1" hangingPunct="1">
              <a:lnSpc>
                <a:spcPct val="90000"/>
              </a:lnSpc>
              <a:spcBef>
                <a:spcPts val="200"/>
              </a:spcBef>
              <a:spcAft>
                <a:spcPts val="200"/>
              </a:spcAft>
              <a:buNone/>
            </a:pPr>
            <a:r>
              <a:rPr lang="zh-CN" altLang="en-US" sz="2200" dirty="0" smtClean="0"/>
              <a:t>借：政府补助收入</a:t>
            </a:r>
            <a:r>
              <a:rPr lang="en-US" altLang="zh-CN" sz="2200" dirty="0" smtClean="0"/>
              <a:t>--</a:t>
            </a:r>
            <a:r>
              <a:rPr lang="zh-CN" altLang="en-US" sz="2200" dirty="0" smtClean="0"/>
              <a:t>限定性收入                    </a:t>
            </a:r>
            <a:r>
              <a:rPr lang="en-US" altLang="zh-CN" sz="2200" dirty="0" smtClean="0"/>
              <a:t>1 000 000</a:t>
            </a:r>
          </a:p>
          <a:p>
            <a:pPr marL="0" indent="0" eaLnBrk="1" hangingPunct="1">
              <a:lnSpc>
                <a:spcPct val="90000"/>
              </a:lnSpc>
              <a:spcBef>
                <a:spcPts val="200"/>
              </a:spcBef>
              <a:spcAft>
                <a:spcPts val="200"/>
              </a:spcAft>
              <a:buNone/>
            </a:pPr>
            <a:r>
              <a:rPr lang="en-US" altLang="zh-CN" sz="2200" dirty="0" smtClean="0"/>
              <a:t>    </a:t>
            </a:r>
            <a:r>
              <a:rPr lang="zh-CN" altLang="en-US" sz="2200" dirty="0" smtClean="0"/>
              <a:t>贷：限定性净资产                             </a:t>
            </a:r>
            <a:r>
              <a:rPr lang="en-US" altLang="zh-CN" sz="2200" dirty="0" smtClean="0"/>
              <a:t>1 000 000</a:t>
            </a:r>
          </a:p>
          <a:p>
            <a:pPr eaLnBrk="1" hangingPunct="1">
              <a:lnSpc>
                <a:spcPct val="90000"/>
              </a:lnSpc>
              <a:spcBef>
                <a:spcPts val="200"/>
              </a:spcBef>
              <a:spcAft>
                <a:spcPts val="200"/>
              </a:spcAft>
            </a:pPr>
            <a:r>
              <a:rPr lang="zh-CN" altLang="en-US" sz="2200" dirty="0" smtClean="0"/>
              <a:t>例</a:t>
            </a:r>
            <a:r>
              <a:rPr lang="en-US" altLang="zh-CN" sz="2200" dirty="0" smtClean="0"/>
              <a:t>3</a:t>
            </a:r>
            <a:r>
              <a:rPr lang="zh-CN" altLang="en-US" sz="2200" dirty="0" smtClean="0"/>
              <a:t>：沿用例</a:t>
            </a:r>
            <a:r>
              <a:rPr lang="en-US" altLang="zh-CN" sz="2200" dirty="0" smtClean="0"/>
              <a:t>1</a:t>
            </a:r>
            <a:r>
              <a:rPr lang="zh-CN" altLang="en-US" sz="2200" dirty="0" smtClean="0"/>
              <a:t>。假设该民办学校在</a:t>
            </a:r>
            <a:r>
              <a:rPr lang="en-US" altLang="zh-CN" sz="2200" dirty="0" smtClean="0"/>
              <a:t>2015</a:t>
            </a:r>
            <a:r>
              <a:rPr lang="zh-CN" altLang="en-US" sz="2200" dirty="0" smtClean="0"/>
              <a:t>年</a:t>
            </a:r>
            <a:r>
              <a:rPr lang="en-US" altLang="zh-CN" sz="2200" dirty="0" smtClean="0"/>
              <a:t>10</a:t>
            </a:r>
            <a:r>
              <a:rPr lang="zh-CN" altLang="en-US" sz="2200" dirty="0" smtClean="0"/>
              <a:t>月将</a:t>
            </a:r>
            <a:r>
              <a:rPr lang="en-US" altLang="zh-CN" sz="2200" dirty="0" smtClean="0"/>
              <a:t>2014</a:t>
            </a:r>
            <a:r>
              <a:rPr lang="zh-CN" altLang="en-US" sz="2200" dirty="0" smtClean="0"/>
              <a:t>年收到的</a:t>
            </a:r>
            <a:r>
              <a:rPr lang="en-US" altLang="zh-CN" sz="2200" dirty="0" smtClean="0"/>
              <a:t>23 000</a:t>
            </a:r>
            <a:r>
              <a:rPr lang="zh-CN" altLang="en-US" sz="2200" dirty="0" smtClean="0"/>
              <a:t>元捐款以现金的形式奖励给了科研比赛的前十名学生。该民办学校的账务处理如下：</a:t>
            </a:r>
          </a:p>
          <a:p>
            <a:pPr marL="0" indent="0" eaLnBrk="1" hangingPunct="1">
              <a:lnSpc>
                <a:spcPct val="90000"/>
              </a:lnSpc>
              <a:spcBef>
                <a:spcPts val="200"/>
              </a:spcBef>
              <a:spcAft>
                <a:spcPts val="200"/>
              </a:spcAft>
              <a:buNone/>
            </a:pPr>
            <a:r>
              <a:rPr lang="zh-CN" altLang="en-US" sz="2200" dirty="0" smtClean="0"/>
              <a:t>借：业务活动成本                                 </a:t>
            </a:r>
            <a:r>
              <a:rPr lang="en-US" altLang="zh-CN" sz="2200" dirty="0" smtClean="0"/>
              <a:t>23 000</a:t>
            </a:r>
          </a:p>
          <a:p>
            <a:pPr marL="0" indent="0" eaLnBrk="1" hangingPunct="1">
              <a:lnSpc>
                <a:spcPct val="90000"/>
              </a:lnSpc>
              <a:spcBef>
                <a:spcPts val="200"/>
              </a:spcBef>
              <a:spcAft>
                <a:spcPts val="200"/>
              </a:spcAft>
              <a:buNone/>
            </a:pPr>
            <a:r>
              <a:rPr lang="en-US" altLang="zh-CN" sz="2200" dirty="0" smtClean="0"/>
              <a:t>    </a:t>
            </a:r>
            <a:r>
              <a:rPr lang="zh-CN" altLang="en-US" sz="2200" dirty="0" smtClean="0"/>
              <a:t>贷：现金                                       </a:t>
            </a:r>
            <a:r>
              <a:rPr lang="en-US" altLang="zh-CN" sz="2200" dirty="0" smtClean="0"/>
              <a:t>23 000</a:t>
            </a:r>
          </a:p>
          <a:p>
            <a:pPr marL="0" indent="0" eaLnBrk="1" hangingPunct="1">
              <a:lnSpc>
                <a:spcPct val="90000"/>
              </a:lnSpc>
              <a:spcBef>
                <a:spcPts val="200"/>
              </a:spcBef>
              <a:spcAft>
                <a:spcPts val="200"/>
              </a:spcAft>
              <a:buNone/>
            </a:pPr>
            <a:r>
              <a:rPr lang="zh-CN" altLang="en-US" sz="2200" dirty="0" smtClean="0"/>
              <a:t>借：限定性净资产                                </a:t>
            </a:r>
            <a:r>
              <a:rPr lang="en-US" altLang="zh-CN" sz="2200" dirty="0" smtClean="0"/>
              <a:t>23 000</a:t>
            </a:r>
          </a:p>
          <a:p>
            <a:pPr marL="0" indent="0" eaLnBrk="1" hangingPunct="1">
              <a:lnSpc>
                <a:spcPct val="90000"/>
              </a:lnSpc>
              <a:spcBef>
                <a:spcPts val="200"/>
              </a:spcBef>
              <a:spcAft>
                <a:spcPts val="200"/>
              </a:spcAft>
              <a:buNone/>
            </a:pPr>
            <a:r>
              <a:rPr lang="en-US" altLang="zh-CN" sz="2200" dirty="0" smtClean="0"/>
              <a:t>    </a:t>
            </a:r>
            <a:r>
              <a:rPr lang="zh-CN" altLang="en-US" sz="2200" dirty="0" smtClean="0"/>
              <a:t>贷：非限定性净资产                             </a:t>
            </a:r>
            <a:r>
              <a:rPr lang="en-US" altLang="zh-CN" sz="2200" dirty="0" smtClean="0"/>
              <a:t>23 000  </a:t>
            </a:r>
          </a:p>
        </p:txBody>
      </p:sp>
    </p:spTree>
    <p:extLst>
      <p:ext uri="{BB962C8B-B14F-4D97-AF65-F5344CB8AC3E}">
        <p14:creationId xmlns:p14="http://schemas.microsoft.com/office/powerpoint/2010/main" val="3294731435"/>
      </p:ext>
    </p:extLst>
  </p:cSld>
  <p:clrMapOvr>
    <a:masterClrMapping/>
  </p:clrMapOvr>
  <p:transition spd="med"/>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标题 1"/>
          <p:cNvSpPr>
            <a:spLocks noGrp="1"/>
          </p:cNvSpPr>
          <p:nvPr>
            <p:ph type="title"/>
          </p:nvPr>
        </p:nvSpPr>
        <p:spPr/>
        <p:txBody>
          <a:bodyPr/>
          <a:lstStyle/>
          <a:p>
            <a:r>
              <a:rPr lang="zh-CN" altLang="en-US" smtClean="0"/>
              <a:t>业务活动表</a:t>
            </a:r>
          </a:p>
        </p:txBody>
      </p:sp>
      <p:graphicFrame>
        <p:nvGraphicFramePr>
          <p:cNvPr id="4" name="内容占位符 3"/>
          <p:cNvGraphicFramePr>
            <a:graphicFrameLocks noGrp="1"/>
          </p:cNvGraphicFramePr>
          <p:nvPr>
            <p:ph idx="1"/>
            <p:extLst>
              <p:ext uri="{D42A27DB-BD31-4B8C-83A1-F6EECF244321}">
                <p14:modId xmlns:p14="http://schemas.microsoft.com/office/powerpoint/2010/main" val="2532126211"/>
              </p:ext>
            </p:extLst>
          </p:nvPr>
        </p:nvGraphicFramePr>
        <p:xfrm>
          <a:off x="184150" y="1068388"/>
          <a:ext cx="8928099" cy="5180001"/>
        </p:xfrm>
        <a:graphic>
          <a:graphicData uri="http://schemas.openxmlformats.org/drawingml/2006/table">
            <a:tbl>
              <a:tblPr>
                <a:tableStyleId>{5C22544A-7EE6-4342-B048-85BDC9FD1C3A}</a:tableStyleId>
              </a:tblPr>
              <a:tblGrid>
                <a:gridCol w="2409495"/>
                <a:gridCol w="320811"/>
                <a:gridCol w="1092122"/>
                <a:gridCol w="1010213"/>
                <a:gridCol w="1010213"/>
                <a:gridCol w="1010213"/>
                <a:gridCol w="1037516"/>
                <a:gridCol w="1037516"/>
              </a:tblGrid>
              <a:tr h="266683">
                <a:tc gridSpan="8">
                  <a:txBody>
                    <a:bodyPr/>
                    <a:lstStyle/>
                    <a:p>
                      <a:pPr algn="ctr" fontAlgn="ctr"/>
                      <a:r>
                        <a:rPr lang="zh-CN" altLang="en-US" sz="1600" u="none" strike="noStrike" dirty="0">
                          <a:effectLst/>
                          <a:latin typeface="+mj-ea"/>
                          <a:ea typeface="+mj-ea"/>
                        </a:rPr>
                        <a:t>业务活动表</a:t>
                      </a:r>
                      <a:endParaRPr lang="zh-CN" altLang="en-US" sz="1600" b="1" i="0" u="none" strike="noStrike" dirty="0">
                        <a:effectLst/>
                        <a:latin typeface="+mj-ea"/>
                        <a:ea typeface="+mj-ea"/>
                      </a:endParaRPr>
                    </a:p>
                  </a:txBody>
                  <a:tcPr marL="6350" marR="6350" marT="635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90487">
                <a:tc>
                  <a:txBody>
                    <a:bodyPr/>
                    <a:lstStyle/>
                    <a:p>
                      <a:pPr algn="l" fontAlgn="ctr"/>
                      <a:endParaRPr lang="zh-CN" altLang="en-US" sz="1100" b="0" i="0" u="none" strike="noStrike">
                        <a:effectLst/>
                        <a:latin typeface="+mj-ea"/>
                        <a:ea typeface="+mj-ea"/>
                      </a:endParaRPr>
                    </a:p>
                  </a:txBody>
                  <a:tcPr marL="6350" marR="6350" marT="6350" marB="0" anchor="ctr"/>
                </a:tc>
                <a:tc>
                  <a:txBody>
                    <a:bodyPr/>
                    <a:lstStyle/>
                    <a:p>
                      <a:pPr algn="l" fontAlgn="ctr"/>
                      <a:endParaRPr lang="zh-CN" altLang="en-US" sz="1100" b="0" i="0" u="none" strike="noStrike">
                        <a:effectLst/>
                        <a:latin typeface="+mj-ea"/>
                        <a:ea typeface="+mj-ea"/>
                      </a:endParaRPr>
                    </a:p>
                  </a:txBody>
                  <a:tcPr marL="6350" marR="6350" marT="6350" marB="0" anchor="ctr"/>
                </a:tc>
                <a:tc>
                  <a:txBody>
                    <a:bodyPr/>
                    <a:lstStyle/>
                    <a:p>
                      <a:pPr algn="l" fontAlgn="ctr"/>
                      <a:endParaRPr lang="zh-CN" altLang="en-US" sz="1100" b="0" i="0" u="none" strike="noStrike">
                        <a:effectLst/>
                        <a:latin typeface="+mj-ea"/>
                        <a:ea typeface="+mj-ea"/>
                      </a:endParaRPr>
                    </a:p>
                  </a:txBody>
                  <a:tcPr marL="6350" marR="6350" marT="6350" marB="0" anchor="ctr"/>
                </a:tc>
                <a:tc>
                  <a:txBody>
                    <a:bodyPr/>
                    <a:lstStyle/>
                    <a:p>
                      <a:pPr algn="l" fontAlgn="ctr"/>
                      <a:endParaRPr lang="zh-CN" altLang="en-US" sz="1100" b="0" i="0" u="none" strike="noStrike">
                        <a:effectLst/>
                        <a:latin typeface="+mj-ea"/>
                        <a:ea typeface="+mj-ea"/>
                      </a:endParaRPr>
                    </a:p>
                  </a:txBody>
                  <a:tcPr marL="6350" marR="6350" marT="6350" marB="0" anchor="ctr"/>
                </a:tc>
                <a:tc>
                  <a:txBody>
                    <a:bodyPr/>
                    <a:lstStyle/>
                    <a:p>
                      <a:pPr algn="l" fontAlgn="ctr"/>
                      <a:endParaRPr lang="zh-CN" altLang="en-US" sz="1100" b="0" i="0" u="none" strike="noStrike">
                        <a:effectLst/>
                        <a:latin typeface="+mj-ea"/>
                        <a:ea typeface="+mj-ea"/>
                      </a:endParaRPr>
                    </a:p>
                  </a:txBody>
                  <a:tcPr marL="6350" marR="6350" marT="6350" marB="0" anchor="ctr"/>
                </a:tc>
                <a:tc>
                  <a:txBody>
                    <a:bodyPr/>
                    <a:lstStyle/>
                    <a:p>
                      <a:pPr algn="l" fontAlgn="ctr"/>
                      <a:endParaRPr lang="zh-CN" altLang="en-US" sz="1100" b="0" i="0" u="none" strike="noStrike">
                        <a:effectLst/>
                        <a:latin typeface="+mj-ea"/>
                        <a:ea typeface="+mj-ea"/>
                      </a:endParaRPr>
                    </a:p>
                  </a:txBody>
                  <a:tcPr marL="6350" marR="6350" marT="6350" marB="0" anchor="ctr"/>
                </a:tc>
                <a:tc>
                  <a:txBody>
                    <a:bodyPr/>
                    <a:lstStyle/>
                    <a:p>
                      <a:pPr algn="l" fontAlgn="ctr"/>
                      <a:endParaRPr lang="zh-CN" altLang="en-US" sz="1100" b="0" i="0" u="none" strike="noStrike">
                        <a:effectLst/>
                        <a:latin typeface="+mj-ea"/>
                        <a:ea typeface="+mj-ea"/>
                      </a:endParaRPr>
                    </a:p>
                  </a:txBody>
                  <a:tcPr marL="6350" marR="6350" marT="6350" marB="0" anchor="ctr"/>
                </a:tc>
                <a:tc>
                  <a:txBody>
                    <a:bodyPr/>
                    <a:lstStyle/>
                    <a:p>
                      <a:pPr algn="l" fontAlgn="ctr"/>
                      <a:endParaRPr lang="zh-CN" altLang="en-US" sz="1100" b="0" i="0" u="none" strike="noStrike">
                        <a:effectLst/>
                        <a:latin typeface="+mj-ea"/>
                        <a:ea typeface="+mj-ea"/>
                      </a:endParaRPr>
                    </a:p>
                  </a:txBody>
                  <a:tcPr marL="6350" marR="6350" marT="6350" marB="0" anchor="ctr"/>
                </a:tc>
              </a:tr>
              <a:tr h="190487">
                <a:tc>
                  <a:txBody>
                    <a:bodyPr/>
                    <a:lstStyle/>
                    <a:p>
                      <a:pPr algn="l" fontAlgn="ctr"/>
                      <a:r>
                        <a:rPr lang="zh-CN" altLang="en-US" sz="1100" u="none" strike="noStrike">
                          <a:effectLst/>
                          <a:latin typeface="+mj-ea"/>
                          <a:ea typeface="+mj-ea"/>
                        </a:rPr>
                        <a:t>编制单位：慈溪市********</a:t>
                      </a:r>
                      <a:endParaRPr lang="zh-CN" altLang="en-US" sz="1100" b="0" i="0" u="none" strike="noStrike">
                        <a:effectLst/>
                        <a:latin typeface="+mj-ea"/>
                        <a:ea typeface="+mj-ea"/>
                      </a:endParaRPr>
                    </a:p>
                  </a:txBody>
                  <a:tcPr marL="6350" marR="6350" marT="6350" marB="0" anchor="ctr"/>
                </a:tc>
                <a:tc>
                  <a:txBody>
                    <a:bodyPr/>
                    <a:lstStyle/>
                    <a:p>
                      <a:pPr algn="l" fontAlgn="ctr"/>
                      <a:endParaRPr lang="zh-CN" altLang="en-US" sz="1100" b="0" i="0" u="none" strike="noStrike">
                        <a:effectLst/>
                        <a:latin typeface="+mj-ea"/>
                        <a:ea typeface="+mj-ea"/>
                      </a:endParaRPr>
                    </a:p>
                  </a:txBody>
                  <a:tcPr marL="6350" marR="6350" marT="6350" marB="0" anchor="ctr"/>
                </a:tc>
                <a:tc>
                  <a:txBody>
                    <a:bodyPr/>
                    <a:lstStyle/>
                    <a:p>
                      <a:pPr algn="r" fontAlgn="ctr"/>
                      <a:r>
                        <a:rPr lang="en-US" altLang="zh-CN" sz="1100" u="none" strike="noStrike" dirty="0" smtClean="0">
                          <a:effectLst/>
                          <a:latin typeface="+mj-ea"/>
                          <a:ea typeface="+mj-ea"/>
                        </a:rPr>
                        <a:t>2018</a:t>
                      </a:r>
                      <a:r>
                        <a:rPr lang="zh-CN" altLang="en-US" sz="1100" u="none" strike="noStrike" dirty="0" smtClean="0">
                          <a:effectLst/>
                          <a:latin typeface="+mj-ea"/>
                          <a:ea typeface="+mj-ea"/>
                        </a:rPr>
                        <a:t>年度</a:t>
                      </a:r>
                      <a:endParaRPr lang="zh-CN" altLang="en-US" sz="1100" b="0" i="0" u="none" strike="noStrike" dirty="0">
                        <a:effectLst/>
                        <a:latin typeface="+mj-ea"/>
                        <a:ea typeface="+mj-ea"/>
                      </a:endParaRPr>
                    </a:p>
                  </a:txBody>
                  <a:tcPr marL="6350" marR="6350" marT="6350" marB="0" anchor="ctr"/>
                </a:tc>
                <a:tc>
                  <a:txBody>
                    <a:bodyPr/>
                    <a:lstStyle/>
                    <a:p>
                      <a:pPr algn="l" fontAlgn="ctr"/>
                      <a:endParaRPr lang="zh-CN" altLang="en-US" sz="1100" b="0" i="0" u="none" strike="noStrike">
                        <a:effectLst/>
                        <a:latin typeface="+mj-ea"/>
                        <a:ea typeface="+mj-ea"/>
                      </a:endParaRPr>
                    </a:p>
                  </a:txBody>
                  <a:tcPr marL="6350" marR="6350" marT="6350" marB="0" anchor="ctr"/>
                </a:tc>
                <a:tc>
                  <a:txBody>
                    <a:bodyPr/>
                    <a:lstStyle/>
                    <a:p>
                      <a:pPr algn="l" fontAlgn="ctr"/>
                      <a:endParaRPr lang="zh-CN" altLang="en-US" sz="1100" b="0" i="0" u="none" strike="noStrike">
                        <a:effectLst/>
                        <a:latin typeface="+mj-ea"/>
                        <a:ea typeface="+mj-ea"/>
                      </a:endParaRPr>
                    </a:p>
                  </a:txBody>
                  <a:tcPr marL="6350" marR="6350" marT="6350" marB="0" anchor="ctr"/>
                </a:tc>
                <a:tc>
                  <a:txBody>
                    <a:bodyPr/>
                    <a:lstStyle/>
                    <a:p>
                      <a:pPr algn="l" fontAlgn="ctr"/>
                      <a:endParaRPr lang="zh-CN" altLang="en-US" sz="1100" b="0" i="0" u="none" strike="noStrike">
                        <a:effectLst/>
                        <a:latin typeface="+mj-ea"/>
                        <a:ea typeface="+mj-ea"/>
                      </a:endParaRPr>
                    </a:p>
                  </a:txBody>
                  <a:tcPr marL="6350" marR="6350" marT="6350" marB="0" anchor="ctr"/>
                </a:tc>
                <a:tc>
                  <a:txBody>
                    <a:bodyPr/>
                    <a:lstStyle/>
                    <a:p>
                      <a:pPr algn="l" fontAlgn="ctr"/>
                      <a:endParaRPr lang="zh-CN" altLang="en-US" sz="1100" b="0" i="0" u="none" strike="noStrike">
                        <a:effectLst/>
                        <a:latin typeface="+mj-ea"/>
                        <a:ea typeface="+mj-ea"/>
                      </a:endParaRPr>
                    </a:p>
                  </a:txBody>
                  <a:tcPr marL="6350" marR="6350" marT="6350" marB="0" anchor="ctr"/>
                </a:tc>
                <a:tc>
                  <a:txBody>
                    <a:bodyPr/>
                    <a:lstStyle/>
                    <a:p>
                      <a:pPr algn="r" fontAlgn="ctr"/>
                      <a:r>
                        <a:rPr lang="zh-CN" altLang="en-US" sz="1100" u="none" strike="noStrike">
                          <a:effectLst/>
                          <a:latin typeface="+mj-ea"/>
                          <a:ea typeface="+mj-ea"/>
                        </a:rPr>
                        <a:t>单位：元</a:t>
                      </a:r>
                      <a:endParaRPr lang="zh-CN" altLang="en-US" sz="1100" b="0" i="0" u="none" strike="noStrike">
                        <a:effectLst/>
                        <a:latin typeface="+mj-ea"/>
                        <a:ea typeface="+mj-ea"/>
                      </a:endParaRPr>
                    </a:p>
                  </a:txBody>
                  <a:tcPr marL="6350" marR="6350" marT="6350" marB="0" anchor="ctr"/>
                </a:tc>
              </a:tr>
              <a:tr h="190487">
                <a:tc rowSpan="2">
                  <a:txBody>
                    <a:bodyPr/>
                    <a:lstStyle/>
                    <a:p>
                      <a:pPr algn="l" fontAlgn="ctr"/>
                      <a:r>
                        <a:rPr lang="zh-CN" altLang="en-US" sz="1100" u="none" strike="noStrike">
                          <a:effectLst/>
                          <a:latin typeface="+mj-ea"/>
                          <a:ea typeface="+mj-ea"/>
                        </a:rPr>
                        <a:t>项            目</a:t>
                      </a:r>
                      <a:endParaRPr lang="zh-CN" altLang="en-US" sz="1100" b="0" i="0" u="none" strike="noStrike">
                        <a:effectLst/>
                        <a:latin typeface="+mj-ea"/>
                        <a:ea typeface="+mj-ea"/>
                      </a:endParaRPr>
                    </a:p>
                  </a:txBody>
                  <a:tcPr marL="990600" marR="6350" marT="6350" marB="0" anchor="ctr"/>
                </a:tc>
                <a:tc rowSpan="2">
                  <a:txBody>
                    <a:bodyPr/>
                    <a:lstStyle/>
                    <a:p>
                      <a:pPr algn="l" fontAlgn="ctr"/>
                      <a:r>
                        <a:rPr lang="zh-CN" altLang="en-US" sz="1100" u="none" strike="noStrike">
                          <a:effectLst/>
                          <a:latin typeface="+mj-ea"/>
                          <a:ea typeface="+mj-ea"/>
                        </a:rPr>
                        <a:t>行  次</a:t>
                      </a:r>
                      <a:endParaRPr lang="zh-CN" altLang="en-US" sz="1100" b="0" i="0" u="none" strike="noStrike">
                        <a:effectLst/>
                        <a:latin typeface="+mj-ea"/>
                        <a:ea typeface="+mj-ea"/>
                      </a:endParaRPr>
                    </a:p>
                  </a:txBody>
                  <a:tcPr marL="6350" marR="6350" marT="6350" marB="0" anchor="ctr"/>
                </a:tc>
                <a:tc gridSpan="3">
                  <a:txBody>
                    <a:bodyPr/>
                    <a:lstStyle/>
                    <a:p>
                      <a:pPr algn="ctr" fontAlgn="b"/>
                      <a:r>
                        <a:rPr lang="zh-CN" altLang="en-US" sz="1100" u="none" strike="noStrike">
                          <a:effectLst/>
                          <a:latin typeface="+mj-ea"/>
                          <a:ea typeface="+mj-ea"/>
                        </a:rPr>
                        <a:t>上年数</a:t>
                      </a:r>
                      <a:endParaRPr lang="zh-CN" altLang="en-US" sz="1100" b="0" i="0" u="none" strike="noStrike">
                        <a:effectLst/>
                        <a:latin typeface="+mj-ea"/>
                        <a:ea typeface="+mj-ea"/>
                      </a:endParaRPr>
                    </a:p>
                  </a:txBody>
                  <a:tcPr marL="6350" marR="6350" marT="6350" marB="0" anchor="b"/>
                </a:tc>
                <a:tc hMerge="1">
                  <a:txBody>
                    <a:bodyPr/>
                    <a:lstStyle/>
                    <a:p>
                      <a:endParaRPr lang="zh-CN" altLang="en-US"/>
                    </a:p>
                  </a:txBody>
                  <a:tcPr/>
                </a:tc>
                <a:tc hMerge="1">
                  <a:txBody>
                    <a:bodyPr/>
                    <a:lstStyle/>
                    <a:p>
                      <a:endParaRPr lang="zh-CN" altLang="en-US"/>
                    </a:p>
                  </a:txBody>
                  <a:tcPr/>
                </a:tc>
                <a:tc gridSpan="3">
                  <a:txBody>
                    <a:bodyPr/>
                    <a:lstStyle/>
                    <a:p>
                      <a:pPr algn="ctr" fontAlgn="b"/>
                      <a:r>
                        <a:rPr lang="zh-CN" altLang="en-US" sz="1100" u="none" strike="noStrike">
                          <a:effectLst/>
                          <a:latin typeface="+mj-ea"/>
                          <a:ea typeface="+mj-ea"/>
                        </a:rPr>
                        <a:t>本年累计数</a:t>
                      </a:r>
                      <a:endParaRPr lang="zh-CN" altLang="en-US" sz="1100" b="0" i="0" u="none" strike="noStrike">
                        <a:effectLst/>
                        <a:latin typeface="+mj-ea"/>
                        <a:ea typeface="+mj-ea"/>
                      </a:endParaRPr>
                    </a:p>
                  </a:txBody>
                  <a:tcPr marL="6350" marR="6350" marT="6350" marB="0" anchor="b"/>
                </a:tc>
                <a:tc hMerge="1">
                  <a:txBody>
                    <a:bodyPr/>
                    <a:lstStyle/>
                    <a:p>
                      <a:endParaRPr lang="zh-CN" altLang="en-US"/>
                    </a:p>
                  </a:txBody>
                  <a:tcPr/>
                </a:tc>
                <a:tc hMerge="1">
                  <a:txBody>
                    <a:bodyPr/>
                    <a:lstStyle/>
                    <a:p>
                      <a:endParaRPr lang="zh-CN" altLang="en-US"/>
                    </a:p>
                  </a:txBody>
                  <a:tcPr/>
                </a:tc>
              </a:tr>
              <a:tr h="190487">
                <a:tc vMerge="1">
                  <a:txBody>
                    <a:bodyPr/>
                    <a:lstStyle/>
                    <a:p>
                      <a:endParaRPr lang="zh-CN" altLang="en-US"/>
                    </a:p>
                  </a:txBody>
                  <a:tcPr/>
                </a:tc>
                <a:tc vMerge="1">
                  <a:txBody>
                    <a:bodyPr/>
                    <a:lstStyle/>
                    <a:p>
                      <a:endParaRPr lang="zh-CN" altLang="en-US"/>
                    </a:p>
                  </a:txBody>
                  <a:tcPr/>
                </a:tc>
                <a:tc>
                  <a:txBody>
                    <a:bodyPr/>
                    <a:lstStyle/>
                    <a:p>
                      <a:pPr algn="ctr" fontAlgn="b"/>
                      <a:r>
                        <a:rPr lang="zh-CN" altLang="en-US" sz="1100" u="none" strike="noStrike">
                          <a:effectLst/>
                          <a:latin typeface="+mj-ea"/>
                          <a:ea typeface="+mj-ea"/>
                        </a:rPr>
                        <a:t>非限定性</a:t>
                      </a:r>
                      <a:endParaRPr lang="zh-CN" altLang="en-US" sz="1100" b="0" i="0" u="none" strike="noStrike">
                        <a:effectLst/>
                        <a:latin typeface="+mj-ea"/>
                        <a:ea typeface="+mj-ea"/>
                      </a:endParaRPr>
                    </a:p>
                  </a:txBody>
                  <a:tcPr marL="6350" marR="6350" marT="6350" marB="0" anchor="b"/>
                </a:tc>
                <a:tc>
                  <a:txBody>
                    <a:bodyPr/>
                    <a:lstStyle/>
                    <a:p>
                      <a:pPr algn="ctr" fontAlgn="b"/>
                      <a:r>
                        <a:rPr lang="zh-CN" altLang="en-US" sz="1100" u="none" strike="noStrike">
                          <a:effectLst/>
                          <a:latin typeface="+mj-ea"/>
                          <a:ea typeface="+mj-ea"/>
                        </a:rPr>
                        <a:t>限定性</a:t>
                      </a:r>
                      <a:endParaRPr lang="zh-CN" altLang="en-US" sz="1100" b="0" i="0" u="none" strike="noStrike">
                        <a:effectLst/>
                        <a:latin typeface="+mj-ea"/>
                        <a:ea typeface="+mj-ea"/>
                      </a:endParaRPr>
                    </a:p>
                  </a:txBody>
                  <a:tcPr marL="6350" marR="6350" marT="6350" marB="0" anchor="b"/>
                </a:tc>
                <a:tc>
                  <a:txBody>
                    <a:bodyPr/>
                    <a:lstStyle/>
                    <a:p>
                      <a:pPr algn="ctr" fontAlgn="b"/>
                      <a:r>
                        <a:rPr lang="zh-CN" altLang="en-US" sz="1100" u="none" strike="noStrike">
                          <a:effectLst/>
                          <a:latin typeface="+mj-ea"/>
                          <a:ea typeface="+mj-ea"/>
                        </a:rPr>
                        <a:t>合计</a:t>
                      </a:r>
                      <a:endParaRPr lang="zh-CN" altLang="en-US" sz="1100" b="0" i="0" u="none" strike="noStrike">
                        <a:effectLst/>
                        <a:latin typeface="+mj-ea"/>
                        <a:ea typeface="+mj-ea"/>
                      </a:endParaRPr>
                    </a:p>
                  </a:txBody>
                  <a:tcPr marL="6350" marR="6350" marT="6350" marB="0" anchor="b"/>
                </a:tc>
                <a:tc>
                  <a:txBody>
                    <a:bodyPr/>
                    <a:lstStyle/>
                    <a:p>
                      <a:pPr algn="ctr" fontAlgn="b"/>
                      <a:r>
                        <a:rPr lang="zh-CN" altLang="en-US" sz="1100" u="none" strike="noStrike">
                          <a:effectLst/>
                          <a:latin typeface="+mj-ea"/>
                          <a:ea typeface="+mj-ea"/>
                        </a:rPr>
                        <a:t>非限定性</a:t>
                      </a:r>
                      <a:endParaRPr lang="zh-CN" altLang="en-US" sz="1100" b="0" i="0" u="none" strike="noStrike">
                        <a:effectLst/>
                        <a:latin typeface="+mj-ea"/>
                        <a:ea typeface="+mj-ea"/>
                      </a:endParaRPr>
                    </a:p>
                  </a:txBody>
                  <a:tcPr marL="6350" marR="6350" marT="6350" marB="0" anchor="b"/>
                </a:tc>
                <a:tc>
                  <a:txBody>
                    <a:bodyPr/>
                    <a:lstStyle/>
                    <a:p>
                      <a:pPr algn="ctr" fontAlgn="b"/>
                      <a:r>
                        <a:rPr lang="zh-CN" altLang="en-US" sz="1100" u="none" strike="noStrike">
                          <a:effectLst/>
                          <a:latin typeface="+mj-ea"/>
                          <a:ea typeface="+mj-ea"/>
                        </a:rPr>
                        <a:t>限定性</a:t>
                      </a:r>
                      <a:endParaRPr lang="zh-CN" altLang="en-US" sz="1100" b="0" i="0" u="none" strike="noStrike">
                        <a:effectLst/>
                        <a:latin typeface="+mj-ea"/>
                        <a:ea typeface="+mj-ea"/>
                      </a:endParaRPr>
                    </a:p>
                  </a:txBody>
                  <a:tcPr marL="6350" marR="6350" marT="6350" marB="0" anchor="b"/>
                </a:tc>
                <a:tc>
                  <a:txBody>
                    <a:bodyPr/>
                    <a:lstStyle/>
                    <a:p>
                      <a:pPr algn="ctr" fontAlgn="b"/>
                      <a:r>
                        <a:rPr lang="zh-CN" altLang="en-US" sz="1100" u="none" strike="noStrike">
                          <a:effectLst/>
                          <a:latin typeface="+mj-ea"/>
                          <a:ea typeface="+mj-ea"/>
                        </a:rPr>
                        <a:t>合计</a:t>
                      </a:r>
                      <a:endParaRPr lang="zh-CN" altLang="en-US" sz="1100" b="0" i="0" u="none" strike="noStrike">
                        <a:effectLst/>
                        <a:latin typeface="+mj-ea"/>
                        <a:ea typeface="+mj-ea"/>
                      </a:endParaRPr>
                    </a:p>
                  </a:txBody>
                  <a:tcPr marL="6350" marR="6350" marT="6350" marB="0" anchor="b"/>
                </a:tc>
              </a:tr>
              <a:tr h="190487">
                <a:tc>
                  <a:txBody>
                    <a:bodyPr/>
                    <a:lstStyle/>
                    <a:p>
                      <a:pPr algn="l" fontAlgn="b"/>
                      <a:r>
                        <a:rPr lang="zh-CN" altLang="en-US" sz="1100" u="none" strike="noStrike">
                          <a:effectLst/>
                          <a:latin typeface="+mj-ea"/>
                          <a:ea typeface="+mj-ea"/>
                        </a:rPr>
                        <a:t>一、收入</a:t>
                      </a:r>
                      <a:endParaRPr lang="zh-CN" altLang="en-US" sz="1100" b="0" i="0" u="none" strike="noStrike">
                        <a:effectLst/>
                        <a:latin typeface="+mj-ea"/>
                        <a:ea typeface="+mj-ea"/>
                      </a:endParaRPr>
                    </a:p>
                  </a:txBody>
                  <a:tcPr marL="6350" marR="6350" marT="6350" marB="0" anchor="b"/>
                </a:tc>
                <a:tc>
                  <a:txBody>
                    <a:bodyPr/>
                    <a:lstStyle/>
                    <a:p>
                      <a:pPr algn="ctr"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ctr"/>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ctr"/>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r" fontAlgn="ctr"/>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ctr"/>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r>
              <a:tr h="190487">
                <a:tc>
                  <a:txBody>
                    <a:bodyPr/>
                    <a:lstStyle/>
                    <a:p>
                      <a:pPr algn="l" fontAlgn="b"/>
                      <a:r>
                        <a:rPr lang="zh-CN" altLang="en-US" sz="1100" u="none" strike="noStrike">
                          <a:effectLst/>
                          <a:latin typeface="+mj-ea"/>
                          <a:ea typeface="+mj-ea"/>
                        </a:rPr>
                        <a:t>其中</a:t>
                      </a:r>
                      <a:r>
                        <a:rPr lang="en-US" altLang="zh-CN" sz="1100" u="none" strike="noStrike">
                          <a:effectLst/>
                          <a:latin typeface="+mj-ea"/>
                          <a:ea typeface="+mj-ea"/>
                        </a:rPr>
                        <a:t>:</a:t>
                      </a:r>
                      <a:r>
                        <a:rPr lang="zh-CN" altLang="en-US" sz="1100" u="none" strike="noStrike">
                          <a:effectLst/>
                          <a:latin typeface="+mj-ea"/>
                          <a:ea typeface="+mj-ea"/>
                        </a:rPr>
                        <a:t>捐赠收入</a:t>
                      </a:r>
                      <a:endParaRPr lang="zh-CN" altLang="en-US" sz="1100" b="0" i="0" u="none" strike="noStrike">
                        <a:effectLst/>
                        <a:latin typeface="+mj-ea"/>
                        <a:ea typeface="+mj-ea"/>
                      </a:endParaRPr>
                    </a:p>
                  </a:txBody>
                  <a:tcPr marL="247650" marR="6350" marT="6350" marB="0" anchor="b"/>
                </a:tc>
                <a:tc>
                  <a:txBody>
                    <a:bodyPr/>
                    <a:lstStyle/>
                    <a:p>
                      <a:pPr algn="ctr" fontAlgn="b"/>
                      <a:r>
                        <a:rPr lang="en-US" altLang="zh-CN" sz="1100" u="none" strike="noStrike">
                          <a:effectLst/>
                          <a:latin typeface="+mj-ea"/>
                          <a:ea typeface="+mj-ea"/>
                        </a:rPr>
                        <a:t>1</a:t>
                      </a:r>
                      <a:endParaRPr lang="en-US" altLang="zh-CN"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r>
              <a:tr h="190487">
                <a:tc>
                  <a:txBody>
                    <a:bodyPr/>
                    <a:lstStyle/>
                    <a:p>
                      <a:pPr algn="l" fontAlgn="b"/>
                      <a:r>
                        <a:rPr lang="zh-CN" altLang="en-US" sz="1100" u="none" strike="noStrike">
                          <a:effectLst/>
                          <a:latin typeface="+mj-ea"/>
                          <a:ea typeface="+mj-ea"/>
                        </a:rPr>
                        <a:t>会费收入</a:t>
                      </a:r>
                      <a:endParaRPr lang="zh-CN" altLang="en-US" sz="1100" b="0" i="0" u="none" strike="noStrike">
                        <a:effectLst/>
                        <a:latin typeface="+mj-ea"/>
                        <a:ea typeface="+mj-ea"/>
                      </a:endParaRPr>
                    </a:p>
                  </a:txBody>
                  <a:tcPr marL="495300" marR="6350" marT="6350" marB="0" anchor="b"/>
                </a:tc>
                <a:tc>
                  <a:txBody>
                    <a:bodyPr/>
                    <a:lstStyle/>
                    <a:p>
                      <a:pPr algn="ctr" fontAlgn="b"/>
                      <a:r>
                        <a:rPr lang="en-US" altLang="zh-CN" sz="1100" u="none" strike="noStrike">
                          <a:effectLst/>
                          <a:latin typeface="+mj-ea"/>
                          <a:ea typeface="+mj-ea"/>
                        </a:rPr>
                        <a:t>2</a:t>
                      </a:r>
                      <a:endParaRPr lang="en-US" altLang="zh-CN"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r>
              <a:tr h="190487">
                <a:tc>
                  <a:txBody>
                    <a:bodyPr/>
                    <a:lstStyle/>
                    <a:p>
                      <a:pPr algn="l" fontAlgn="b"/>
                      <a:r>
                        <a:rPr lang="zh-CN" altLang="en-US" sz="1100" u="none" strike="noStrike">
                          <a:effectLst/>
                          <a:latin typeface="+mj-ea"/>
                          <a:ea typeface="+mj-ea"/>
                        </a:rPr>
                        <a:t>             提供服务收入</a:t>
                      </a:r>
                      <a:endParaRPr lang="zh-CN" altLang="en-US" sz="1100" b="0" i="0" u="none" strike="noStrike">
                        <a:effectLst/>
                        <a:latin typeface="+mj-ea"/>
                        <a:ea typeface="+mj-ea"/>
                      </a:endParaRPr>
                    </a:p>
                  </a:txBody>
                  <a:tcPr marL="6350" marR="6350" marT="6350" marB="0" anchor="b"/>
                </a:tc>
                <a:tc>
                  <a:txBody>
                    <a:bodyPr/>
                    <a:lstStyle/>
                    <a:p>
                      <a:pPr algn="ctr" fontAlgn="b"/>
                      <a:r>
                        <a:rPr lang="en-US" altLang="zh-CN" sz="1100" u="none" strike="noStrike">
                          <a:effectLst/>
                          <a:latin typeface="+mj-ea"/>
                          <a:ea typeface="+mj-ea"/>
                        </a:rPr>
                        <a:t>3</a:t>
                      </a:r>
                      <a:endParaRPr lang="en-US" altLang="zh-CN"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r>
              <a:tr h="190487">
                <a:tc>
                  <a:txBody>
                    <a:bodyPr/>
                    <a:lstStyle/>
                    <a:p>
                      <a:pPr algn="l" fontAlgn="b"/>
                      <a:r>
                        <a:rPr lang="zh-CN" altLang="en-US" sz="1100" u="none" strike="noStrike">
                          <a:effectLst/>
                          <a:latin typeface="+mj-ea"/>
                          <a:ea typeface="+mj-ea"/>
                        </a:rPr>
                        <a:t>      商品销售收入</a:t>
                      </a:r>
                      <a:endParaRPr lang="zh-CN" altLang="en-US" sz="1100" b="0" i="0" u="none" strike="noStrike">
                        <a:effectLst/>
                        <a:latin typeface="+mj-ea"/>
                        <a:ea typeface="+mj-ea"/>
                      </a:endParaRPr>
                    </a:p>
                  </a:txBody>
                  <a:tcPr marL="247650" marR="6350" marT="6350" marB="0" anchor="b"/>
                </a:tc>
                <a:tc>
                  <a:txBody>
                    <a:bodyPr/>
                    <a:lstStyle/>
                    <a:p>
                      <a:pPr algn="ctr" fontAlgn="b"/>
                      <a:r>
                        <a:rPr lang="en-US" altLang="zh-CN" sz="1100" u="none" strike="noStrike">
                          <a:effectLst/>
                          <a:latin typeface="+mj-ea"/>
                          <a:ea typeface="+mj-ea"/>
                        </a:rPr>
                        <a:t>4</a:t>
                      </a:r>
                      <a:endParaRPr lang="en-US" altLang="zh-CN"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r>
              <a:tr h="190487">
                <a:tc>
                  <a:txBody>
                    <a:bodyPr/>
                    <a:lstStyle/>
                    <a:p>
                      <a:pPr algn="l" fontAlgn="b"/>
                      <a:r>
                        <a:rPr lang="zh-CN" altLang="en-US" sz="1100" u="none" strike="noStrike">
                          <a:effectLst/>
                          <a:latin typeface="+mj-ea"/>
                          <a:ea typeface="+mj-ea"/>
                        </a:rPr>
                        <a:t>      政府补助收入</a:t>
                      </a:r>
                      <a:endParaRPr lang="zh-CN" altLang="en-US" sz="1100" b="0" i="0" u="none" strike="noStrike">
                        <a:effectLst/>
                        <a:latin typeface="+mj-ea"/>
                        <a:ea typeface="+mj-ea"/>
                      </a:endParaRPr>
                    </a:p>
                  </a:txBody>
                  <a:tcPr marL="247650" marR="6350" marT="6350" marB="0" anchor="b"/>
                </a:tc>
                <a:tc>
                  <a:txBody>
                    <a:bodyPr/>
                    <a:lstStyle/>
                    <a:p>
                      <a:pPr algn="ctr" fontAlgn="b"/>
                      <a:r>
                        <a:rPr lang="en-US" altLang="zh-CN" sz="1100" u="none" strike="noStrike">
                          <a:effectLst/>
                          <a:latin typeface="+mj-ea"/>
                          <a:ea typeface="+mj-ea"/>
                        </a:rPr>
                        <a:t>5</a:t>
                      </a:r>
                      <a:endParaRPr lang="en-US" altLang="zh-CN"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r>
              <a:tr h="190487">
                <a:tc>
                  <a:txBody>
                    <a:bodyPr/>
                    <a:lstStyle/>
                    <a:p>
                      <a:pPr algn="l" fontAlgn="b"/>
                      <a:r>
                        <a:rPr lang="zh-CN" altLang="en-US" sz="1100" u="none" strike="noStrike">
                          <a:effectLst/>
                          <a:latin typeface="+mj-ea"/>
                          <a:ea typeface="+mj-ea"/>
                        </a:rPr>
                        <a:t>投资收益</a:t>
                      </a:r>
                      <a:endParaRPr lang="zh-CN" altLang="en-US" sz="1100" b="0" i="0" u="none" strike="noStrike">
                        <a:effectLst/>
                        <a:latin typeface="+mj-ea"/>
                        <a:ea typeface="+mj-ea"/>
                      </a:endParaRPr>
                    </a:p>
                  </a:txBody>
                  <a:tcPr marL="495300" marR="6350" marT="6350" marB="0" anchor="b"/>
                </a:tc>
                <a:tc>
                  <a:txBody>
                    <a:bodyPr/>
                    <a:lstStyle/>
                    <a:p>
                      <a:pPr algn="ctr" fontAlgn="b"/>
                      <a:r>
                        <a:rPr lang="en-US" altLang="zh-CN" sz="1100" u="none" strike="noStrike">
                          <a:effectLst/>
                          <a:latin typeface="+mj-ea"/>
                          <a:ea typeface="+mj-ea"/>
                        </a:rPr>
                        <a:t>6</a:t>
                      </a:r>
                      <a:endParaRPr lang="en-US" altLang="zh-CN"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r>
              <a:tr h="190487">
                <a:tc>
                  <a:txBody>
                    <a:bodyPr/>
                    <a:lstStyle/>
                    <a:p>
                      <a:pPr algn="l" fontAlgn="b"/>
                      <a:r>
                        <a:rPr lang="zh-CN" altLang="en-US" sz="1100" u="none" strike="noStrike">
                          <a:effectLst/>
                          <a:latin typeface="+mj-ea"/>
                          <a:ea typeface="+mj-ea"/>
                        </a:rPr>
                        <a:t>其他收入</a:t>
                      </a:r>
                      <a:endParaRPr lang="zh-CN" altLang="en-US" sz="1100" b="0" i="0" u="none" strike="noStrike">
                        <a:effectLst/>
                        <a:latin typeface="+mj-ea"/>
                        <a:ea typeface="+mj-ea"/>
                      </a:endParaRPr>
                    </a:p>
                  </a:txBody>
                  <a:tcPr marL="495300" marR="6350" marT="6350" marB="0" anchor="b"/>
                </a:tc>
                <a:tc>
                  <a:txBody>
                    <a:bodyPr/>
                    <a:lstStyle/>
                    <a:p>
                      <a:pPr algn="ctr" fontAlgn="b"/>
                      <a:r>
                        <a:rPr lang="en-US" altLang="zh-CN" sz="1100" u="none" strike="noStrike">
                          <a:effectLst/>
                          <a:latin typeface="+mj-ea"/>
                          <a:ea typeface="+mj-ea"/>
                        </a:rPr>
                        <a:t>9</a:t>
                      </a:r>
                      <a:endParaRPr lang="en-US" altLang="zh-CN"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dirty="0">
                          <a:effectLst/>
                          <a:latin typeface="+mj-ea"/>
                          <a:ea typeface="+mj-ea"/>
                        </a:rPr>
                        <a:t>　</a:t>
                      </a:r>
                      <a:endParaRPr lang="zh-CN" altLang="en-US" sz="1100" b="0" i="0" u="none" strike="noStrike" dirty="0">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r>
              <a:tr h="190487">
                <a:tc>
                  <a:txBody>
                    <a:bodyPr/>
                    <a:lstStyle/>
                    <a:p>
                      <a:pPr algn="l" fontAlgn="b"/>
                      <a:r>
                        <a:rPr lang="zh-CN" altLang="en-US" sz="1100" u="none" strike="noStrike">
                          <a:effectLst/>
                          <a:latin typeface="+mj-ea"/>
                          <a:ea typeface="+mj-ea"/>
                        </a:rPr>
                        <a:t>         收入合计</a:t>
                      </a:r>
                      <a:endParaRPr lang="zh-CN" altLang="en-US" sz="1100" b="0" i="0" u="none" strike="noStrike">
                        <a:effectLst/>
                        <a:latin typeface="+mj-ea"/>
                        <a:ea typeface="+mj-ea"/>
                      </a:endParaRPr>
                    </a:p>
                  </a:txBody>
                  <a:tcPr marL="6350" marR="6350" marT="6350" marB="0" anchor="b"/>
                </a:tc>
                <a:tc>
                  <a:txBody>
                    <a:bodyPr/>
                    <a:lstStyle/>
                    <a:p>
                      <a:pPr algn="ctr" fontAlgn="b"/>
                      <a:r>
                        <a:rPr lang="en-US" altLang="zh-CN" sz="1100" u="none" strike="noStrike">
                          <a:effectLst/>
                          <a:latin typeface="+mj-ea"/>
                          <a:ea typeface="+mj-ea"/>
                        </a:rPr>
                        <a:t>11</a:t>
                      </a:r>
                      <a:endParaRPr lang="en-US" altLang="zh-CN"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r>
              <a:tr h="190487">
                <a:tc>
                  <a:txBody>
                    <a:bodyPr/>
                    <a:lstStyle/>
                    <a:p>
                      <a:pPr algn="l" fontAlgn="b"/>
                      <a:r>
                        <a:rPr lang="zh-CN" altLang="en-US" sz="1100" u="none" strike="noStrike">
                          <a:effectLst/>
                          <a:latin typeface="+mj-ea"/>
                          <a:ea typeface="+mj-ea"/>
                        </a:rPr>
                        <a:t>二、费用</a:t>
                      </a:r>
                      <a:endParaRPr lang="zh-CN" altLang="en-US" sz="1100" b="0" i="0" u="none" strike="noStrike">
                        <a:effectLst/>
                        <a:latin typeface="+mj-ea"/>
                        <a:ea typeface="+mj-ea"/>
                      </a:endParaRPr>
                    </a:p>
                  </a:txBody>
                  <a:tcPr marL="6350" marR="6350" marT="6350" marB="0" anchor="b"/>
                </a:tc>
                <a:tc>
                  <a:txBody>
                    <a:bodyPr/>
                    <a:lstStyle/>
                    <a:p>
                      <a:pPr algn="ctr"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r>
              <a:tr h="190487">
                <a:tc>
                  <a:txBody>
                    <a:bodyPr/>
                    <a:lstStyle/>
                    <a:p>
                      <a:pPr algn="l" fontAlgn="b"/>
                      <a:r>
                        <a:rPr lang="zh-CN" altLang="en-US" sz="1100" u="none" strike="noStrike">
                          <a:effectLst/>
                          <a:latin typeface="+mj-ea"/>
                          <a:ea typeface="+mj-ea"/>
                        </a:rPr>
                        <a:t>   （一）业务活动成本</a:t>
                      </a:r>
                      <a:endParaRPr lang="zh-CN" altLang="en-US" sz="1100" b="0" i="0" u="none" strike="noStrike">
                        <a:effectLst/>
                        <a:latin typeface="+mj-ea"/>
                        <a:ea typeface="+mj-ea"/>
                      </a:endParaRPr>
                    </a:p>
                  </a:txBody>
                  <a:tcPr marL="6350" marR="6350" marT="6350" marB="0" anchor="b"/>
                </a:tc>
                <a:tc>
                  <a:txBody>
                    <a:bodyPr/>
                    <a:lstStyle/>
                    <a:p>
                      <a:pPr algn="ctr" fontAlgn="b"/>
                      <a:r>
                        <a:rPr lang="en-US" altLang="zh-CN" sz="1100" u="none" strike="noStrike">
                          <a:effectLst/>
                          <a:latin typeface="+mj-ea"/>
                          <a:ea typeface="+mj-ea"/>
                        </a:rPr>
                        <a:t>12</a:t>
                      </a:r>
                      <a:endParaRPr lang="en-US" altLang="zh-CN"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r>
              <a:tr h="190487">
                <a:tc>
                  <a:txBody>
                    <a:bodyPr/>
                    <a:lstStyle/>
                    <a:p>
                      <a:pPr algn="l" fontAlgn="b"/>
                      <a:r>
                        <a:rPr lang="zh-CN" altLang="en-US" sz="1100" u="none" strike="noStrike" dirty="0">
                          <a:effectLst/>
                          <a:latin typeface="+mj-ea"/>
                          <a:ea typeface="+mj-ea"/>
                        </a:rPr>
                        <a:t>其中</a:t>
                      </a:r>
                      <a:r>
                        <a:rPr lang="zh-CN" altLang="en-US" sz="1100" u="none" strike="noStrike" dirty="0" smtClean="0">
                          <a:effectLst/>
                          <a:latin typeface="+mj-ea"/>
                          <a:ea typeface="+mj-ea"/>
                        </a:rPr>
                        <a:t>：</a:t>
                      </a:r>
                      <a:endParaRPr lang="zh-CN" altLang="en-US" sz="1100" b="0" i="0" u="none" strike="noStrike" dirty="0">
                        <a:effectLst/>
                        <a:latin typeface="+mj-ea"/>
                        <a:ea typeface="+mj-ea"/>
                      </a:endParaRPr>
                    </a:p>
                  </a:txBody>
                  <a:tcPr marL="742950" marR="6350" marT="6350" marB="0" anchor="b"/>
                </a:tc>
                <a:tc>
                  <a:txBody>
                    <a:bodyPr/>
                    <a:lstStyle/>
                    <a:p>
                      <a:pPr algn="ctr" fontAlgn="b"/>
                      <a:r>
                        <a:rPr lang="en-US" altLang="zh-CN" sz="1100" u="none" strike="noStrike">
                          <a:effectLst/>
                          <a:latin typeface="+mj-ea"/>
                          <a:ea typeface="+mj-ea"/>
                        </a:rPr>
                        <a:t>13</a:t>
                      </a:r>
                      <a:endParaRPr lang="en-US" altLang="zh-CN"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r>
              <a:tr h="190487">
                <a:tc>
                  <a:txBody>
                    <a:bodyPr/>
                    <a:lstStyle/>
                    <a:p>
                      <a:pPr algn="l" fontAlgn="b"/>
                      <a:r>
                        <a:rPr lang="zh-CN" altLang="en-US" sz="1100" u="none" strike="noStrike" dirty="0">
                          <a:effectLst/>
                          <a:latin typeface="+mj-ea"/>
                          <a:ea typeface="+mj-ea"/>
                        </a:rPr>
                        <a:t>                               </a:t>
                      </a:r>
                      <a:endParaRPr lang="zh-CN" altLang="en-US" sz="1100" b="0" i="0" u="none" strike="noStrike" dirty="0">
                        <a:effectLst/>
                        <a:latin typeface="+mj-ea"/>
                        <a:ea typeface="+mj-ea"/>
                      </a:endParaRPr>
                    </a:p>
                  </a:txBody>
                  <a:tcPr marL="6350" marR="6350" marT="6350" marB="0" anchor="b"/>
                </a:tc>
                <a:tc>
                  <a:txBody>
                    <a:bodyPr/>
                    <a:lstStyle/>
                    <a:p>
                      <a:pPr algn="ctr" fontAlgn="b"/>
                      <a:r>
                        <a:rPr lang="en-US" altLang="zh-CN" sz="1100" u="none" strike="noStrike">
                          <a:effectLst/>
                          <a:latin typeface="+mj-ea"/>
                          <a:ea typeface="+mj-ea"/>
                        </a:rPr>
                        <a:t>14</a:t>
                      </a:r>
                      <a:endParaRPr lang="en-US" altLang="zh-CN"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r>
              <a:tr h="190487">
                <a:tc>
                  <a:txBody>
                    <a:bodyPr/>
                    <a:lstStyle/>
                    <a:p>
                      <a:pPr algn="l" fontAlgn="b"/>
                      <a:endParaRPr lang="zh-CN" altLang="en-US" sz="1100" b="0" i="0" u="none" strike="noStrike" dirty="0">
                        <a:effectLst/>
                        <a:latin typeface="+mj-ea"/>
                        <a:ea typeface="+mj-ea"/>
                      </a:endParaRPr>
                    </a:p>
                  </a:txBody>
                  <a:tcPr marL="6350" marR="6350" marT="6350" marB="0" anchor="b"/>
                </a:tc>
                <a:tc>
                  <a:txBody>
                    <a:bodyPr/>
                    <a:lstStyle/>
                    <a:p>
                      <a:pPr algn="ctr" fontAlgn="b"/>
                      <a:r>
                        <a:rPr lang="en-US" altLang="zh-CN" sz="1100" u="none" strike="noStrike">
                          <a:effectLst/>
                          <a:latin typeface="+mj-ea"/>
                          <a:ea typeface="+mj-ea"/>
                        </a:rPr>
                        <a:t>15</a:t>
                      </a:r>
                      <a:endParaRPr lang="en-US" altLang="zh-CN"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r>
              <a:tr h="190487">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ctr" fontAlgn="b"/>
                      <a:r>
                        <a:rPr lang="en-US" altLang="zh-CN" sz="1100" u="none" strike="noStrike">
                          <a:effectLst/>
                          <a:latin typeface="+mj-ea"/>
                          <a:ea typeface="+mj-ea"/>
                        </a:rPr>
                        <a:t>16</a:t>
                      </a:r>
                      <a:endParaRPr lang="en-US" altLang="zh-CN"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r>
              <a:tr h="190487">
                <a:tc>
                  <a:txBody>
                    <a:bodyPr/>
                    <a:lstStyle/>
                    <a:p>
                      <a:pPr algn="l" fontAlgn="b"/>
                      <a:r>
                        <a:rPr lang="zh-CN" altLang="en-US" sz="1100" u="none" strike="noStrike">
                          <a:effectLst/>
                          <a:latin typeface="+mj-ea"/>
                          <a:ea typeface="+mj-ea"/>
                        </a:rPr>
                        <a:t>   （二）管理费用</a:t>
                      </a:r>
                      <a:endParaRPr lang="zh-CN" altLang="en-US" sz="1100" b="0" i="0" u="none" strike="noStrike">
                        <a:effectLst/>
                        <a:latin typeface="+mj-ea"/>
                        <a:ea typeface="+mj-ea"/>
                      </a:endParaRPr>
                    </a:p>
                  </a:txBody>
                  <a:tcPr marL="6350" marR="6350" marT="6350" marB="0" anchor="b"/>
                </a:tc>
                <a:tc>
                  <a:txBody>
                    <a:bodyPr/>
                    <a:lstStyle/>
                    <a:p>
                      <a:pPr algn="ctr" fontAlgn="b"/>
                      <a:r>
                        <a:rPr lang="en-US" altLang="zh-CN" sz="1100" u="none" strike="noStrike">
                          <a:effectLst/>
                          <a:latin typeface="+mj-ea"/>
                          <a:ea typeface="+mj-ea"/>
                        </a:rPr>
                        <a:t>21</a:t>
                      </a:r>
                      <a:endParaRPr lang="en-US" altLang="zh-CN"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r>
              <a:tr h="190487">
                <a:tc>
                  <a:txBody>
                    <a:bodyPr/>
                    <a:lstStyle/>
                    <a:p>
                      <a:pPr algn="l" fontAlgn="b"/>
                      <a:r>
                        <a:rPr lang="zh-CN" altLang="en-US" sz="1100" u="none" strike="noStrike">
                          <a:effectLst/>
                          <a:latin typeface="+mj-ea"/>
                          <a:ea typeface="+mj-ea"/>
                        </a:rPr>
                        <a:t>   （三）筹资费用</a:t>
                      </a:r>
                      <a:endParaRPr lang="zh-CN" altLang="en-US" sz="1100" b="0" i="0" u="none" strike="noStrike">
                        <a:effectLst/>
                        <a:latin typeface="+mj-ea"/>
                        <a:ea typeface="+mj-ea"/>
                      </a:endParaRPr>
                    </a:p>
                  </a:txBody>
                  <a:tcPr marL="6350" marR="6350" marT="6350" marB="0" anchor="b"/>
                </a:tc>
                <a:tc>
                  <a:txBody>
                    <a:bodyPr/>
                    <a:lstStyle/>
                    <a:p>
                      <a:pPr algn="ctr" fontAlgn="b"/>
                      <a:r>
                        <a:rPr lang="en-US" altLang="zh-CN" sz="1100" u="none" strike="noStrike">
                          <a:effectLst/>
                          <a:latin typeface="+mj-ea"/>
                          <a:ea typeface="+mj-ea"/>
                        </a:rPr>
                        <a:t>24</a:t>
                      </a:r>
                      <a:endParaRPr lang="en-US" altLang="zh-CN"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r>
              <a:tr h="190487">
                <a:tc>
                  <a:txBody>
                    <a:bodyPr/>
                    <a:lstStyle/>
                    <a:p>
                      <a:pPr algn="l" fontAlgn="b"/>
                      <a:r>
                        <a:rPr lang="zh-CN" altLang="en-US" sz="1100" u="none" strike="noStrike">
                          <a:effectLst/>
                          <a:latin typeface="+mj-ea"/>
                          <a:ea typeface="+mj-ea"/>
                        </a:rPr>
                        <a:t>   （四）其他费用</a:t>
                      </a:r>
                      <a:endParaRPr lang="zh-CN" altLang="en-US" sz="1100" b="0" i="0" u="none" strike="noStrike">
                        <a:effectLst/>
                        <a:latin typeface="+mj-ea"/>
                        <a:ea typeface="+mj-ea"/>
                      </a:endParaRPr>
                    </a:p>
                  </a:txBody>
                  <a:tcPr marL="6350" marR="6350" marT="6350" marB="0" anchor="b"/>
                </a:tc>
                <a:tc>
                  <a:txBody>
                    <a:bodyPr/>
                    <a:lstStyle/>
                    <a:p>
                      <a:pPr algn="ctr" fontAlgn="b"/>
                      <a:r>
                        <a:rPr lang="en-US" altLang="zh-CN" sz="1100" u="none" strike="noStrike">
                          <a:effectLst/>
                          <a:latin typeface="+mj-ea"/>
                          <a:ea typeface="+mj-ea"/>
                        </a:rPr>
                        <a:t>28</a:t>
                      </a:r>
                      <a:endParaRPr lang="en-US" altLang="zh-CN"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r>
              <a:tr h="190487">
                <a:tc>
                  <a:txBody>
                    <a:bodyPr/>
                    <a:lstStyle/>
                    <a:p>
                      <a:pPr algn="l" fontAlgn="b"/>
                      <a:r>
                        <a:rPr lang="zh-CN" altLang="en-US" sz="1100" u="none" strike="noStrike">
                          <a:effectLst/>
                          <a:latin typeface="+mj-ea"/>
                          <a:ea typeface="+mj-ea"/>
                        </a:rPr>
                        <a:t>         费用合计</a:t>
                      </a:r>
                      <a:endParaRPr lang="zh-CN" altLang="en-US" sz="1100" b="0" i="0" u="none" strike="noStrike">
                        <a:effectLst/>
                        <a:latin typeface="+mj-ea"/>
                        <a:ea typeface="+mj-ea"/>
                      </a:endParaRPr>
                    </a:p>
                  </a:txBody>
                  <a:tcPr marL="6350" marR="6350" marT="6350" marB="0" anchor="b"/>
                </a:tc>
                <a:tc>
                  <a:txBody>
                    <a:bodyPr/>
                    <a:lstStyle/>
                    <a:p>
                      <a:pPr algn="ctr" fontAlgn="b"/>
                      <a:r>
                        <a:rPr lang="en-US" altLang="zh-CN" sz="1100" u="none" strike="noStrike">
                          <a:effectLst/>
                          <a:latin typeface="+mj-ea"/>
                          <a:ea typeface="+mj-ea"/>
                        </a:rPr>
                        <a:t>35</a:t>
                      </a:r>
                      <a:endParaRPr lang="en-US" altLang="zh-CN"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r>
              <a:tr h="190487">
                <a:tc>
                  <a:txBody>
                    <a:bodyPr/>
                    <a:lstStyle/>
                    <a:p>
                      <a:pPr algn="l" fontAlgn="b"/>
                      <a:r>
                        <a:rPr lang="zh-CN" altLang="en-US" sz="1100" u="none" strike="noStrike">
                          <a:effectLst/>
                          <a:latin typeface="+mj-ea"/>
                          <a:ea typeface="+mj-ea"/>
                        </a:rPr>
                        <a:t>三、限定性净资产转为非限定性净资产</a:t>
                      </a:r>
                      <a:endParaRPr lang="zh-CN" altLang="en-US" sz="1100" b="0" i="0" u="none" strike="noStrike">
                        <a:effectLst/>
                        <a:latin typeface="+mj-ea"/>
                        <a:ea typeface="+mj-ea"/>
                      </a:endParaRPr>
                    </a:p>
                  </a:txBody>
                  <a:tcPr marL="6350" marR="6350" marT="6350" marB="0" anchor="b"/>
                </a:tc>
                <a:tc>
                  <a:txBody>
                    <a:bodyPr/>
                    <a:lstStyle/>
                    <a:p>
                      <a:pPr algn="ctr" fontAlgn="b"/>
                      <a:r>
                        <a:rPr lang="en-US" altLang="zh-CN" sz="1100" u="none" strike="noStrike">
                          <a:effectLst/>
                          <a:latin typeface="+mj-ea"/>
                          <a:ea typeface="+mj-ea"/>
                        </a:rPr>
                        <a:t>40</a:t>
                      </a:r>
                      <a:endParaRPr lang="en-US" altLang="zh-CN"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r>
              <a:tr h="341629">
                <a:tc>
                  <a:txBody>
                    <a:bodyPr/>
                    <a:lstStyle/>
                    <a:p>
                      <a:pPr algn="l" fontAlgn="b"/>
                      <a:r>
                        <a:rPr lang="zh-CN" altLang="en-US" sz="1100" u="none" strike="noStrike">
                          <a:effectLst/>
                          <a:latin typeface="+mj-ea"/>
                          <a:ea typeface="+mj-ea"/>
                        </a:rPr>
                        <a:t>四、净资产变动额（若为净资产减少额，以“</a:t>
                      </a:r>
                      <a:r>
                        <a:rPr lang="en-US" altLang="zh-CN" sz="1100" u="none" strike="noStrike">
                          <a:effectLst/>
                          <a:latin typeface="+mj-ea"/>
                          <a:ea typeface="+mj-ea"/>
                        </a:rPr>
                        <a:t>-”</a:t>
                      </a:r>
                      <a:r>
                        <a:rPr lang="zh-CN" altLang="en-US" sz="1100" u="none" strike="noStrike">
                          <a:effectLst/>
                          <a:latin typeface="+mj-ea"/>
                          <a:ea typeface="+mj-ea"/>
                        </a:rPr>
                        <a:t>号填列）</a:t>
                      </a:r>
                      <a:endParaRPr lang="zh-CN" altLang="en-US" sz="1100" b="0" i="0" u="none" strike="noStrike">
                        <a:effectLst/>
                        <a:latin typeface="+mj-ea"/>
                        <a:ea typeface="+mj-ea"/>
                      </a:endParaRPr>
                    </a:p>
                  </a:txBody>
                  <a:tcPr marL="6350" marR="6350" marT="6350" marB="0" anchor="b"/>
                </a:tc>
                <a:tc>
                  <a:txBody>
                    <a:bodyPr/>
                    <a:lstStyle/>
                    <a:p>
                      <a:pPr algn="ctr" fontAlgn="b"/>
                      <a:r>
                        <a:rPr lang="en-US" altLang="zh-CN" sz="1100" u="none" strike="noStrike">
                          <a:effectLst/>
                          <a:latin typeface="+mj-ea"/>
                          <a:ea typeface="+mj-ea"/>
                        </a:rPr>
                        <a:t>45</a:t>
                      </a:r>
                      <a:endParaRPr lang="en-US" altLang="zh-CN"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a:effectLst/>
                          <a:latin typeface="+mj-ea"/>
                          <a:ea typeface="+mj-ea"/>
                        </a:rPr>
                        <a:t>　</a:t>
                      </a:r>
                      <a:endParaRPr lang="zh-CN" altLang="en-US" sz="1100" b="0" i="0" u="none" strike="noStrike">
                        <a:effectLst/>
                        <a:latin typeface="+mj-ea"/>
                        <a:ea typeface="+mj-ea"/>
                      </a:endParaRPr>
                    </a:p>
                  </a:txBody>
                  <a:tcPr marL="6350" marR="6350" marT="6350" marB="0" anchor="b"/>
                </a:tc>
                <a:tc>
                  <a:txBody>
                    <a:bodyPr/>
                    <a:lstStyle/>
                    <a:p>
                      <a:pPr algn="l" fontAlgn="b"/>
                      <a:r>
                        <a:rPr lang="zh-CN" altLang="en-US" sz="1100" u="none" strike="noStrike" dirty="0">
                          <a:effectLst/>
                          <a:latin typeface="+mj-ea"/>
                          <a:ea typeface="+mj-ea"/>
                        </a:rPr>
                        <a:t>　</a:t>
                      </a:r>
                      <a:endParaRPr lang="zh-CN" altLang="en-US" sz="1100" b="0" i="0" u="none" strike="noStrike" dirty="0">
                        <a:effectLst/>
                        <a:latin typeface="+mj-ea"/>
                        <a:ea typeface="+mj-ea"/>
                      </a:endParaRPr>
                    </a:p>
                  </a:txBody>
                  <a:tcPr marL="6350" marR="6350" marT="6350" marB="0" anchor="b"/>
                </a:tc>
              </a:tr>
            </a:tbl>
          </a:graphicData>
        </a:graphic>
      </p:graphicFrame>
    </p:spTree>
    <p:extLst>
      <p:ext uri="{BB962C8B-B14F-4D97-AF65-F5344CB8AC3E}">
        <p14:creationId xmlns:p14="http://schemas.microsoft.com/office/powerpoint/2010/main" val="2291794808"/>
      </p:ext>
    </p:extLst>
  </p:cSld>
  <p:clrMapOvr>
    <a:masterClrMapping/>
  </p:clrMapOvr>
  <p:transition spd="med"/>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标题 1"/>
          <p:cNvSpPr>
            <a:spLocks noGrp="1"/>
          </p:cNvSpPr>
          <p:nvPr>
            <p:ph type="title"/>
          </p:nvPr>
        </p:nvSpPr>
        <p:spPr/>
        <p:txBody>
          <a:bodyPr/>
          <a:lstStyle/>
          <a:p>
            <a:r>
              <a:rPr lang="zh-CN" altLang="en-US" smtClean="0"/>
              <a:t>业务活动表结构</a:t>
            </a:r>
          </a:p>
        </p:txBody>
      </p:sp>
      <p:sp>
        <p:nvSpPr>
          <p:cNvPr id="67587" name="内容占位符 2"/>
          <p:cNvSpPr>
            <a:spLocks noGrp="1"/>
          </p:cNvSpPr>
          <p:nvPr>
            <p:ph idx="1"/>
          </p:nvPr>
        </p:nvSpPr>
        <p:spPr>
          <a:xfrm>
            <a:off x="251520" y="1052736"/>
            <a:ext cx="8784976" cy="4445000"/>
          </a:xfrm>
        </p:spPr>
        <p:txBody>
          <a:bodyPr/>
          <a:lstStyle/>
          <a:p>
            <a:pPr>
              <a:spcBef>
                <a:spcPts val="200"/>
              </a:spcBef>
              <a:spcAft>
                <a:spcPts val="200"/>
              </a:spcAft>
            </a:pPr>
            <a:r>
              <a:rPr lang="zh-CN" altLang="en-US" sz="2400" dirty="0" smtClean="0"/>
              <a:t>多步式</a:t>
            </a:r>
            <a:endParaRPr lang="en-US" altLang="zh-CN" sz="2400" dirty="0" smtClean="0"/>
          </a:p>
          <a:p>
            <a:pPr marL="0" indent="0">
              <a:spcBef>
                <a:spcPts val="200"/>
              </a:spcBef>
              <a:spcAft>
                <a:spcPts val="200"/>
              </a:spcAft>
              <a:buNone/>
            </a:pPr>
            <a:r>
              <a:rPr lang="zh-CN" altLang="en-US" sz="2400" dirty="0" smtClean="0"/>
              <a:t>一、收入</a:t>
            </a:r>
            <a:endParaRPr lang="en-US" altLang="zh-CN" sz="2400" dirty="0" smtClean="0"/>
          </a:p>
          <a:p>
            <a:pPr marL="0" indent="0">
              <a:spcBef>
                <a:spcPts val="200"/>
              </a:spcBef>
              <a:spcAft>
                <a:spcPts val="200"/>
              </a:spcAft>
              <a:buNone/>
            </a:pPr>
            <a:r>
              <a:rPr lang="zh-CN" altLang="en-US" sz="2400" dirty="0" smtClean="0"/>
              <a:t>二、费用</a:t>
            </a:r>
            <a:endParaRPr lang="en-US" altLang="zh-CN" sz="2400" dirty="0" smtClean="0"/>
          </a:p>
          <a:p>
            <a:pPr marL="0" indent="0">
              <a:spcBef>
                <a:spcPts val="200"/>
              </a:spcBef>
              <a:spcAft>
                <a:spcPts val="200"/>
              </a:spcAft>
              <a:buNone/>
            </a:pPr>
            <a:r>
              <a:rPr lang="zh-CN" altLang="en-US" sz="2400" dirty="0" smtClean="0"/>
              <a:t>三、限定性净资产转为非限定性净资产</a:t>
            </a:r>
            <a:endParaRPr lang="en-US" altLang="zh-CN" sz="2400" dirty="0" smtClean="0"/>
          </a:p>
          <a:p>
            <a:pPr marL="0" indent="0">
              <a:spcBef>
                <a:spcPts val="200"/>
              </a:spcBef>
              <a:spcAft>
                <a:spcPts val="200"/>
              </a:spcAft>
              <a:buNone/>
            </a:pPr>
            <a:r>
              <a:rPr lang="zh-CN" altLang="en-US" sz="2400" dirty="0" smtClean="0"/>
              <a:t>四、净资产变动额</a:t>
            </a:r>
            <a:endParaRPr lang="en-US" altLang="zh-CN" sz="2400" dirty="0" smtClean="0"/>
          </a:p>
          <a:p>
            <a:pPr>
              <a:spcBef>
                <a:spcPts val="200"/>
              </a:spcBef>
              <a:spcAft>
                <a:spcPts val="200"/>
              </a:spcAft>
            </a:pPr>
            <a:r>
              <a:rPr lang="zh-CN" altLang="zh-CN" sz="2400" dirty="0" smtClean="0"/>
              <a:t>本表“本年累计数”栏反映各项目自年初起至报告期末止的累计实际发生数。</a:t>
            </a:r>
          </a:p>
          <a:p>
            <a:pPr>
              <a:spcBef>
                <a:spcPts val="200"/>
              </a:spcBef>
              <a:spcAft>
                <a:spcPts val="200"/>
              </a:spcAft>
            </a:pPr>
            <a:r>
              <a:rPr lang="zh-CN" altLang="zh-CN" sz="2400" dirty="0" smtClean="0"/>
              <a:t>本表“非限定性”栏反映本期非限定性收入的实际发生数、本期费用的实际发生数和本期由限定性净资产转为非限定性净资产的金额；本表“限定性”栏反映本期限定性收入的实际发生数和本期由限定性净资产转为非限定性净资产的金额（以“－”号填列）。在提供上年度比较报表项目金额时，限定性和非限定性栏目的金额可以合并填列。</a:t>
            </a:r>
            <a:endParaRPr lang="zh-CN" altLang="en-US" sz="2400" dirty="0" smtClean="0"/>
          </a:p>
        </p:txBody>
      </p:sp>
    </p:spTree>
    <p:extLst>
      <p:ext uri="{BB962C8B-B14F-4D97-AF65-F5344CB8AC3E}">
        <p14:creationId xmlns:p14="http://schemas.microsoft.com/office/powerpoint/2010/main" val="412224775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79512" y="1124744"/>
            <a:ext cx="8784976" cy="4824883"/>
          </a:xfrm>
        </p:spPr>
        <p:txBody>
          <a:bodyPr/>
          <a:lstStyle/>
          <a:p>
            <a:r>
              <a:rPr lang="zh-CN" altLang="en-US" dirty="0" smtClean="0"/>
              <a:t>专设一章进行规范  第五</a:t>
            </a:r>
            <a:r>
              <a:rPr lang="zh-CN" altLang="en-US" dirty="0"/>
              <a:t>章　内部会计管理</a:t>
            </a:r>
            <a:r>
              <a:rPr lang="zh-CN" altLang="en-US" dirty="0" smtClean="0"/>
              <a:t>制度</a:t>
            </a:r>
            <a:endParaRPr lang="en-US" altLang="zh-CN" dirty="0" smtClean="0"/>
          </a:p>
          <a:p>
            <a:r>
              <a:rPr lang="zh-CN" altLang="en-US" dirty="0"/>
              <a:t>第八十四条　各单位应当根据</a:t>
            </a:r>
            <a:r>
              <a:rPr lang="en-US" altLang="zh-CN" dirty="0"/>
              <a:t>《</a:t>
            </a:r>
            <a:r>
              <a:rPr lang="zh-CN" altLang="en-US" dirty="0"/>
              <a:t>中华人民共和国会计法</a:t>
            </a:r>
            <a:r>
              <a:rPr lang="en-US" altLang="zh-CN" dirty="0"/>
              <a:t>》</a:t>
            </a:r>
            <a:r>
              <a:rPr lang="zh-CN" altLang="en-US" dirty="0"/>
              <a:t>和国家统一会计制度的规定，结合单位类型和内容管理的需要，</a:t>
            </a:r>
            <a:r>
              <a:rPr lang="zh-CN" altLang="en-US" dirty="0">
                <a:solidFill>
                  <a:srgbClr val="FF0000"/>
                </a:solidFill>
              </a:rPr>
              <a:t>建立健全相应的内部会计管理制度</a:t>
            </a:r>
            <a:r>
              <a:rPr lang="zh-CN" altLang="en-US" dirty="0" smtClean="0"/>
              <a:t>。</a:t>
            </a:r>
            <a:endParaRPr lang="en-US" altLang="zh-CN" dirty="0" smtClean="0"/>
          </a:p>
          <a:p>
            <a:r>
              <a:rPr lang="zh-CN" altLang="en-US" dirty="0"/>
              <a:t>第八十六条　各单位应当建立</a:t>
            </a:r>
            <a:r>
              <a:rPr lang="zh-CN" altLang="en-US" dirty="0">
                <a:solidFill>
                  <a:srgbClr val="FF0000"/>
                </a:solidFill>
              </a:rPr>
              <a:t>内部会计管理体系</a:t>
            </a:r>
            <a:r>
              <a:rPr lang="zh-CN" altLang="en-US" dirty="0"/>
              <a:t>。主要内容包括：单位领导人、总会计师对会计工作的领导职责；</a:t>
            </a:r>
            <a:r>
              <a:rPr lang="zh-CN" altLang="en-US" dirty="0">
                <a:solidFill>
                  <a:srgbClr val="FF0000"/>
                </a:solidFill>
              </a:rPr>
              <a:t>会计部门及其会计机构负责人、会计主管人员的职责、权限</a:t>
            </a:r>
            <a:r>
              <a:rPr lang="zh-CN" altLang="en-US" dirty="0"/>
              <a:t>；会计部门与其他职能部门的关系；会计核算的组织形式等</a:t>
            </a:r>
            <a:r>
              <a:rPr lang="zh-CN" altLang="en-US" dirty="0" smtClean="0"/>
              <a:t>。</a:t>
            </a:r>
            <a:endParaRPr lang="en-US" altLang="zh-CN" dirty="0" smtClean="0"/>
          </a:p>
          <a:p>
            <a:r>
              <a:rPr lang="zh-CN" altLang="en-US" dirty="0"/>
              <a:t>第八十七条　各单位应当建立</a:t>
            </a:r>
            <a:r>
              <a:rPr lang="zh-CN" altLang="en-US" dirty="0">
                <a:solidFill>
                  <a:srgbClr val="FF0000"/>
                </a:solidFill>
              </a:rPr>
              <a:t>会计人员岗位责任制度</a:t>
            </a:r>
            <a:r>
              <a:rPr lang="zh-CN" altLang="en-US" dirty="0"/>
              <a:t>。主要内容包括：会计人员的</a:t>
            </a:r>
            <a:r>
              <a:rPr lang="zh-CN" altLang="en-US" dirty="0">
                <a:solidFill>
                  <a:srgbClr val="FF0000"/>
                </a:solidFill>
              </a:rPr>
              <a:t>工作岗位设置</a:t>
            </a:r>
            <a:r>
              <a:rPr lang="zh-CN" altLang="en-US" dirty="0"/>
              <a:t>；各会计工作</a:t>
            </a:r>
            <a:r>
              <a:rPr lang="zh-CN" altLang="en-US" dirty="0">
                <a:solidFill>
                  <a:srgbClr val="FF0000"/>
                </a:solidFill>
              </a:rPr>
              <a:t>岗位的职责和标准</a:t>
            </a:r>
            <a:r>
              <a:rPr lang="zh-CN" altLang="en-US" dirty="0"/>
              <a:t>；各会计工作岗位的</a:t>
            </a:r>
            <a:r>
              <a:rPr lang="zh-CN" altLang="en-US" dirty="0">
                <a:solidFill>
                  <a:srgbClr val="FF0000"/>
                </a:solidFill>
              </a:rPr>
              <a:t>人员和具体分工</a:t>
            </a:r>
            <a:r>
              <a:rPr lang="zh-CN" altLang="en-US" dirty="0"/>
              <a:t>；会计工作</a:t>
            </a:r>
            <a:r>
              <a:rPr lang="zh-CN" altLang="en-US" dirty="0">
                <a:solidFill>
                  <a:srgbClr val="FF0000"/>
                </a:solidFill>
              </a:rPr>
              <a:t>岗位轮换办法</a:t>
            </a:r>
            <a:r>
              <a:rPr lang="zh-CN" altLang="en-US" dirty="0"/>
              <a:t>；对各会计工作岗位的</a:t>
            </a:r>
            <a:r>
              <a:rPr lang="zh-CN" altLang="en-US" dirty="0">
                <a:solidFill>
                  <a:srgbClr val="FF0000"/>
                </a:solidFill>
              </a:rPr>
              <a:t>考核办法</a:t>
            </a:r>
            <a:r>
              <a:rPr lang="zh-CN" altLang="en-US" dirty="0"/>
              <a:t>。</a:t>
            </a:r>
          </a:p>
        </p:txBody>
      </p:sp>
      <p:sp>
        <p:nvSpPr>
          <p:cNvPr id="3" name="标题 2"/>
          <p:cNvSpPr>
            <a:spLocks noGrp="1"/>
          </p:cNvSpPr>
          <p:nvPr>
            <p:ph type="title"/>
          </p:nvPr>
        </p:nvSpPr>
        <p:spPr/>
        <p:txBody>
          <a:bodyPr/>
          <a:lstStyle/>
          <a:p>
            <a:r>
              <a:rPr lang="en-US" altLang="zh-CN" dirty="0"/>
              <a:t>《</a:t>
            </a:r>
            <a:r>
              <a:rPr lang="zh-CN" altLang="en-US" dirty="0"/>
              <a:t>会计基础工作规范</a:t>
            </a:r>
            <a:r>
              <a:rPr lang="en-US" altLang="zh-CN" dirty="0" smtClean="0"/>
              <a:t>》</a:t>
            </a:r>
            <a:r>
              <a:rPr lang="zh-CN" altLang="en-US" dirty="0" smtClean="0"/>
              <a:t>的要求</a:t>
            </a:r>
            <a:endParaRPr lang="zh-CN" altLang="en-US" dirty="0"/>
          </a:p>
        </p:txBody>
      </p:sp>
    </p:spTree>
    <p:extLst>
      <p:ext uri="{BB962C8B-B14F-4D97-AF65-F5344CB8AC3E}">
        <p14:creationId xmlns:p14="http://schemas.microsoft.com/office/powerpoint/2010/main" val="860926011"/>
      </p:ext>
    </p:extLst>
  </p:cSld>
  <p:clrMapOvr>
    <a:masterClrMapping/>
  </p:clrMapOvr>
  <p:transition spd="med"/>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标题 1"/>
          <p:cNvSpPr>
            <a:spLocks noGrp="1"/>
          </p:cNvSpPr>
          <p:nvPr>
            <p:ph type="title"/>
          </p:nvPr>
        </p:nvSpPr>
        <p:spPr/>
        <p:txBody>
          <a:bodyPr/>
          <a:lstStyle/>
          <a:p>
            <a:r>
              <a:rPr lang="zh-CN" altLang="en-US" smtClean="0"/>
              <a:t>收入填报</a:t>
            </a:r>
          </a:p>
        </p:txBody>
      </p:sp>
      <p:sp>
        <p:nvSpPr>
          <p:cNvPr id="68611" name="内容占位符 2"/>
          <p:cNvSpPr>
            <a:spLocks noGrp="1"/>
          </p:cNvSpPr>
          <p:nvPr>
            <p:ph idx="1"/>
          </p:nvPr>
        </p:nvSpPr>
        <p:spPr>
          <a:xfrm>
            <a:off x="152400" y="990600"/>
            <a:ext cx="6096000" cy="5486400"/>
          </a:xfrm>
        </p:spPr>
        <p:txBody>
          <a:bodyPr/>
          <a:lstStyle/>
          <a:p>
            <a:pPr>
              <a:spcBef>
                <a:spcPts val="300"/>
              </a:spcBef>
              <a:spcAft>
                <a:spcPts val="300"/>
              </a:spcAft>
            </a:pPr>
            <a:r>
              <a:rPr lang="zh-CN" altLang="zh-CN" sz="2400" dirty="0" smtClean="0"/>
              <a:t> 收入分为捐赠收入、会费收入、提供服务收入、政府补助收入、投资收益、商品销售收入等主要业务活动收入和其他收入等。</a:t>
            </a:r>
            <a:endParaRPr lang="en-US" altLang="zh-CN" sz="2400" dirty="0" smtClean="0"/>
          </a:p>
          <a:p>
            <a:pPr eaLnBrk="1" hangingPunct="1">
              <a:spcBef>
                <a:spcPts val="300"/>
              </a:spcBef>
              <a:spcAft>
                <a:spcPts val="300"/>
              </a:spcAft>
            </a:pPr>
            <a:r>
              <a:rPr lang="zh-CN" altLang="en-US" sz="2400" dirty="0" smtClean="0"/>
              <a:t>社会团体的主要收入：会员会费，另外有开展咨询、培训、课题研究收入、广告收入以及政府补助收入；出版期刊、学术资料、会议文集、技术信息资料等费用，举办科技培训班或讲座费用。</a:t>
            </a:r>
            <a:endParaRPr lang="en-US" altLang="zh-CN" sz="2400" dirty="0" smtClean="0"/>
          </a:p>
          <a:p>
            <a:pPr eaLnBrk="1" hangingPunct="1">
              <a:spcBef>
                <a:spcPts val="300"/>
              </a:spcBef>
              <a:spcAft>
                <a:spcPts val="300"/>
              </a:spcAft>
            </a:pPr>
            <a:r>
              <a:rPr lang="zh-CN" altLang="en-US" sz="2400" dirty="0" smtClean="0"/>
              <a:t>民办非企业单位主要收入：</a:t>
            </a:r>
            <a:r>
              <a:rPr lang="zh-CN" altLang="en-US" sz="2400" dirty="0" smtClean="0">
                <a:solidFill>
                  <a:srgbClr val="FF0000"/>
                </a:solidFill>
              </a:rPr>
              <a:t>学费、培训、住宿、医疗等提供服务收入以及销售商品、药品的商品销售收入。</a:t>
            </a:r>
            <a:endParaRPr lang="en-US" altLang="zh-CN" sz="2400" dirty="0" smtClean="0">
              <a:solidFill>
                <a:srgbClr val="FF0000"/>
              </a:solidFill>
            </a:endParaRPr>
          </a:p>
          <a:p>
            <a:pPr eaLnBrk="1" hangingPunct="1">
              <a:spcBef>
                <a:spcPts val="300"/>
              </a:spcBef>
              <a:spcAft>
                <a:spcPts val="300"/>
              </a:spcAft>
            </a:pPr>
            <a:r>
              <a:rPr lang="zh-CN" altLang="zh-CN" sz="2400" dirty="0" smtClean="0"/>
              <a:t>上述各项收入项目</a:t>
            </a:r>
            <a:r>
              <a:rPr lang="zh-CN" altLang="zh-CN" sz="2400" dirty="0" smtClean="0">
                <a:solidFill>
                  <a:srgbClr val="FF0000"/>
                </a:solidFill>
              </a:rPr>
              <a:t>应当区分“限定性”和“非限定性”</a:t>
            </a:r>
            <a:r>
              <a:rPr lang="zh-CN" altLang="zh-CN" sz="2400" dirty="0" smtClean="0"/>
              <a:t>分别填列。</a:t>
            </a:r>
            <a:endParaRPr lang="en-US" altLang="zh-CN" sz="2400" dirty="0" smtClean="0"/>
          </a:p>
          <a:p>
            <a:pPr>
              <a:spcBef>
                <a:spcPts val="300"/>
              </a:spcBef>
              <a:spcAft>
                <a:spcPts val="300"/>
              </a:spcAft>
            </a:pPr>
            <a:endParaRPr lang="en-US" altLang="zh-CN" dirty="0" smtClean="0"/>
          </a:p>
          <a:p>
            <a:pPr>
              <a:spcBef>
                <a:spcPts val="300"/>
              </a:spcBef>
              <a:spcAft>
                <a:spcPts val="300"/>
              </a:spcAft>
            </a:pPr>
            <a:endParaRPr lang="en-US" altLang="zh-CN" dirty="0" smtClean="0"/>
          </a:p>
          <a:p>
            <a:pPr>
              <a:spcBef>
                <a:spcPts val="300"/>
              </a:spcBef>
              <a:spcAft>
                <a:spcPts val="300"/>
              </a:spcAft>
            </a:pPr>
            <a:endParaRPr lang="zh-CN" altLang="en-US" dirty="0" smtClean="0"/>
          </a:p>
        </p:txBody>
      </p:sp>
      <p:graphicFrame>
        <p:nvGraphicFramePr>
          <p:cNvPr id="4" name="表格 3"/>
          <p:cNvGraphicFramePr>
            <a:graphicFrameLocks noGrp="1"/>
          </p:cNvGraphicFramePr>
          <p:nvPr>
            <p:extLst>
              <p:ext uri="{D42A27DB-BD31-4B8C-83A1-F6EECF244321}">
                <p14:modId xmlns:p14="http://schemas.microsoft.com/office/powerpoint/2010/main" val="440576893"/>
              </p:ext>
            </p:extLst>
          </p:nvPr>
        </p:nvGraphicFramePr>
        <p:xfrm>
          <a:off x="6324600" y="1066800"/>
          <a:ext cx="2749550" cy="3622671"/>
        </p:xfrm>
        <a:graphic>
          <a:graphicData uri="http://schemas.openxmlformats.org/drawingml/2006/table">
            <a:tbl>
              <a:tblPr>
                <a:tableStyleId>{5C22544A-7EE6-4342-B048-85BDC9FD1C3A}</a:tableStyleId>
              </a:tblPr>
              <a:tblGrid>
                <a:gridCol w="2749550"/>
              </a:tblGrid>
              <a:tr h="402519">
                <a:tc>
                  <a:txBody>
                    <a:bodyPr/>
                    <a:lstStyle/>
                    <a:p>
                      <a:pPr algn="l" fontAlgn="b"/>
                      <a:r>
                        <a:rPr lang="zh-CN" altLang="en-US" sz="2400" b="1" u="none" strike="noStrike" dirty="0">
                          <a:effectLst/>
                        </a:rPr>
                        <a:t>一、收入</a:t>
                      </a:r>
                      <a:endParaRPr lang="zh-CN" altLang="en-US" sz="2400" b="1" i="0" u="none" strike="noStrike" dirty="0">
                        <a:effectLst/>
                        <a:latin typeface="宋体"/>
                      </a:endParaRPr>
                    </a:p>
                  </a:txBody>
                  <a:tcPr marL="6350" marR="6350" marT="6348" marB="0" anchor="b"/>
                </a:tc>
              </a:tr>
              <a:tr h="402519">
                <a:tc>
                  <a:txBody>
                    <a:bodyPr/>
                    <a:lstStyle/>
                    <a:p>
                      <a:pPr algn="l" fontAlgn="b"/>
                      <a:r>
                        <a:rPr lang="zh-CN" altLang="en-US" sz="2400" b="1" u="none" strike="noStrike" dirty="0">
                          <a:solidFill>
                            <a:srgbClr val="FF0000"/>
                          </a:solidFill>
                          <a:effectLst/>
                        </a:rPr>
                        <a:t>其中</a:t>
                      </a:r>
                      <a:r>
                        <a:rPr lang="en-US" altLang="zh-CN" sz="2400" b="1" u="none" strike="noStrike" dirty="0">
                          <a:solidFill>
                            <a:srgbClr val="FF0000"/>
                          </a:solidFill>
                          <a:effectLst/>
                        </a:rPr>
                        <a:t>:</a:t>
                      </a:r>
                      <a:r>
                        <a:rPr lang="zh-CN" altLang="en-US" sz="2400" b="1" u="none" strike="noStrike" dirty="0">
                          <a:solidFill>
                            <a:srgbClr val="FF0000"/>
                          </a:solidFill>
                          <a:effectLst/>
                        </a:rPr>
                        <a:t>捐赠收入</a:t>
                      </a:r>
                      <a:endParaRPr lang="zh-CN" altLang="en-US" sz="2400" b="1" i="0" u="none" strike="noStrike" dirty="0">
                        <a:solidFill>
                          <a:srgbClr val="FF0000"/>
                        </a:solidFill>
                        <a:effectLst/>
                        <a:latin typeface="宋体"/>
                      </a:endParaRPr>
                    </a:p>
                  </a:txBody>
                  <a:tcPr marL="247650" marR="6350" marT="6348" marB="0" anchor="b"/>
                </a:tc>
              </a:tr>
              <a:tr h="402519">
                <a:tc>
                  <a:txBody>
                    <a:bodyPr/>
                    <a:lstStyle/>
                    <a:p>
                      <a:pPr algn="l" fontAlgn="b"/>
                      <a:r>
                        <a:rPr lang="zh-CN" altLang="en-US" sz="2400" b="1" u="none" strike="noStrike" dirty="0">
                          <a:solidFill>
                            <a:srgbClr val="FF0000"/>
                          </a:solidFill>
                          <a:effectLst/>
                        </a:rPr>
                        <a:t>会费收入</a:t>
                      </a:r>
                      <a:endParaRPr lang="zh-CN" altLang="en-US" sz="2400" b="1" i="0" u="none" strike="noStrike" dirty="0">
                        <a:solidFill>
                          <a:srgbClr val="FF0000"/>
                        </a:solidFill>
                        <a:effectLst/>
                        <a:latin typeface="宋体"/>
                      </a:endParaRPr>
                    </a:p>
                  </a:txBody>
                  <a:tcPr marL="495300" marR="6350" marT="6348" marB="0" anchor="b"/>
                </a:tc>
              </a:tr>
              <a:tr h="402519">
                <a:tc>
                  <a:txBody>
                    <a:bodyPr/>
                    <a:lstStyle/>
                    <a:p>
                      <a:pPr algn="l" fontAlgn="b"/>
                      <a:r>
                        <a:rPr lang="zh-CN" altLang="en-US" sz="2400" b="1" u="none" strike="noStrike" dirty="0" smtClean="0">
                          <a:solidFill>
                            <a:srgbClr val="FF0000"/>
                          </a:solidFill>
                          <a:effectLst/>
                        </a:rPr>
                        <a:t>  提供</a:t>
                      </a:r>
                      <a:r>
                        <a:rPr lang="zh-CN" altLang="en-US" sz="2400" b="1" u="none" strike="noStrike" dirty="0">
                          <a:solidFill>
                            <a:srgbClr val="FF0000"/>
                          </a:solidFill>
                          <a:effectLst/>
                        </a:rPr>
                        <a:t>服务收入</a:t>
                      </a:r>
                      <a:endParaRPr lang="zh-CN" altLang="en-US" sz="2400" b="1" i="0" u="none" strike="noStrike" dirty="0">
                        <a:solidFill>
                          <a:srgbClr val="FF0000"/>
                        </a:solidFill>
                        <a:effectLst/>
                        <a:latin typeface="Times New Roman"/>
                      </a:endParaRPr>
                    </a:p>
                  </a:txBody>
                  <a:tcPr marL="6350" marR="6350" marT="6348" marB="0" anchor="b"/>
                </a:tc>
              </a:tr>
              <a:tr h="402519">
                <a:tc>
                  <a:txBody>
                    <a:bodyPr/>
                    <a:lstStyle/>
                    <a:p>
                      <a:pPr algn="l" fontAlgn="b"/>
                      <a:r>
                        <a:rPr lang="zh-CN" altLang="en-US" sz="2400" b="1" u="none" strike="noStrike" dirty="0" smtClean="0">
                          <a:solidFill>
                            <a:srgbClr val="FF0000"/>
                          </a:solidFill>
                          <a:effectLst/>
                        </a:rPr>
                        <a:t>   商品</a:t>
                      </a:r>
                      <a:r>
                        <a:rPr lang="zh-CN" altLang="en-US" sz="2400" b="1" u="none" strike="noStrike" dirty="0">
                          <a:solidFill>
                            <a:srgbClr val="FF0000"/>
                          </a:solidFill>
                          <a:effectLst/>
                        </a:rPr>
                        <a:t>销售收入</a:t>
                      </a:r>
                      <a:endParaRPr lang="zh-CN" altLang="en-US" sz="2400" b="1" i="0" u="none" strike="noStrike" dirty="0">
                        <a:solidFill>
                          <a:srgbClr val="FF0000"/>
                        </a:solidFill>
                        <a:effectLst/>
                        <a:latin typeface="Times New Roman"/>
                      </a:endParaRPr>
                    </a:p>
                  </a:txBody>
                  <a:tcPr marL="247650" marR="6350" marT="6348" marB="0" anchor="b"/>
                </a:tc>
              </a:tr>
              <a:tr h="402519">
                <a:tc>
                  <a:txBody>
                    <a:bodyPr/>
                    <a:lstStyle/>
                    <a:p>
                      <a:pPr algn="l" fontAlgn="b"/>
                      <a:r>
                        <a:rPr lang="zh-CN" altLang="en-US" sz="2400" b="1" u="none" strike="noStrike" dirty="0">
                          <a:solidFill>
                            <a:srgbClr val="FF0000"/>
                          </a:solidFill>
                          <a:effectLst/>
                        </a:rPr>
                        <a:t>   </a:t>
                      </a:r>
                      <a:r>
                        <a:rPr lang="zh-CN" altLang="en-US" sz="2400" b="1" u="none" strike="noStrike" dirty="0" smtClean="0">
                          <a:solidFill>
                            <a:srgbClr val="FF0000"/>
                          </a:solidFill>
                          <a:effectLst/>
                        </a:rPr>
                        <a:t>政府</a:t>
                      </a:r>
                      <a:r>
                        <a:rPr lang="zh-CN" altLang="en-US" sz="2400" b="1" u="none" strike="noStrike" dirty="0">
                          <a:solidFill>
                            <a:srgbClr val="FF0000"/>
                          </a:solidFill>
                          <a:effectLst/>
                        </a:rPr>
                        <a:t>补助收入</a:t>
                      </a:r>
                      <a:endParaRPr lang="zh-CN" altLang="en-US" sz="2400" b="1" i="0" u="none" strike="noStrike" dirty="0">
                        <a:solidFill>
                          <a:srgbClr val="FF0000"/>
                        </a:solidFill>
                        <a:effectLst/>
                        <a:latin typeface="Times New Roman"/>
                      </a:endParaRPr>
                    </a:p>
                  </a:txBody>
                  <a:tcPr marL="247650" marR="6350" marT="6348" marB="0" anchor="b"/>
                </a:tc>
              </a:tr>
              <a:tr h="402519">
                <a:tc>
                  <a:txBody>
                    <a:bodyPr/>
                    <a:lstStyle/>
                    <a:p>
                      <a:pPr algn="l" fontAlgn="b"/>
                      <a:r>
                        <a:rPr lang="zh-CN" altLang="en-US" sz="2400" b="1" u="none" strike="noStrike" dirty="0">
                          <a:solidFill>
                            <a:srgbClr val="FF0000"/>
                          </a:solidFill>
                          <a:effectLst/>
                        </a:rPr>
                        <a:t>投资收益</a:t>
                      </a:r>
                      <a:endParaRPr lang="zh-CN" altLang="en-US" sz="2400" b="1" i="0" u="none" strike="noStrike" dirty="0">
                        <a:solidFill>
                          <a:srgbClr val="FF0000"/>
                        </a:solidFill>
                        <a:effectLst/>
                        <a:latin typeface="宋体"/>
                      </a:endParaRPr>
                    </a:p>
                  </a:txBody>
                  <a:tcPr marL="495300" marR="6350" marT="6348" marB="0" anchor="b"/>
                </a:tc>
              </a:tr>
              <a:tr h="402519">
                <a:tc>
                  <a:txBody>
                    <a:bodyPr/>
                    <a:lstStyle/>
                    <a:p>
                      <a:pPr algn="l" fontAlgn="b"/>
                      <a:r>
                        <a:rPr lang="zh-CN" altLang="en-US" sz="2400" b="1" u="none" strike="noStrike" dirty="0">
                          <a:solidFill>
                            <a:srgbClr val="FF0000"/>
                          </a:solidFill>
                          <a:effectLst/>
                        </a:rPr>
                        <a:t>其他收入</a:t>
                      </a:r>
                      <a:endParaRPr lang="zh-CN" altLang="en-US" sz="2400" b="1" i="0" u="none" strike="noStrike" dirty="0">
                        <a:solidFill>
                          <a:srgbClr val="FF0000"/>
                        </a:solidFill>
                        <a:effectLst/>
                        <a:latin typeface="宋体"/>
                      </a:endParaRPr>
                    </a:p>
                  </a:txBody>
                  <a:tcPr marL="495300" marR="6350" marT="6348" marB="0" anchor="b"/>
                </a:tc>
              </a:tr>
              <a:tr h="402519">
                <a:tc>
                  <a:txBody>
                    <a:bodyPr/>
                    <a:lstStyle/>
                    <a:p>
                      <a:pPr algn="l" fontAlgn="b"/>
                      <a:r>
                        <a:rPr lang="zh-CN" altLang="en-US" sz="2400" b="1" u="none" strike="noStrike" dirty="0">
                          <a:effectLst/>
                        </a:rPr>
                        <a:t>         收入合计</a:t>
                      </a:r>
                      <a:endParaRPr lang="zh-CN" altLang="en-US" sz="2400" b="1" i="0" u="none" strike="noStrike" dirty="0">
                        <a:effectLst/>
                        <a:latin typeface="Times New Roman"/>
                      </a:endParaRPr>
                    </a:p>
                  </a:txBody>
                  <a:tcPr marL="6350" marR="6350" marT="6348" marB="0" anchor="b"/>
                </a:tc>
              </a:tr>
            </a:tbl>
          </a:graphicData>
        </a:graphic>
      </p:graphicFrame>
    </p:spTree>
    <p:extLst>
      <p:ext uri="{BB962C8B-B14F-4D97-AF65-F5344CB8AC3E}">
        <p14:creationId xmlns:p14="http://schemas.microsoft.com/office/powerpoint/2010/main" val="463712944"/>
      </p:ext>
    </p:extLst>
  </p:cSld>
  <p:clrMapOvr>
    <a:masterClrMapping/>
  </p:clrMapOvr>
  <p:transition spd="med"/>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zh-CN" altLang="en-US" smtClean="0"/>
              <a:t>捐赠收入</a:t>
            </a:r>
          </a:p>
        </p:txBody>
      </p:sp>
      <p:sp>
        <p:nvSpPr>
          <p:cNvPr id="69635" name="Rectangle 3"/>
          <p:cNvSpPr>
            <a:spLocks noGrp="1" noChangeArrowheads="1"/>
          </p:cNvSpPr>
          <p:nvPr>
            <p:ph type="body" idx="1"/>
          </p:nvPr>
        </p:nvSpPr>
        <p:spPr>
          <a:xfrm>
            <a:off x="0" y="914400"/>
            <a:ext cx="9144000" cy="5562600"/>
          </a:xfrm>
        </p:spPr>
        <p:txBody>
          <a:bodyPr/>
          <a:lstStyle/>
          <a:p>
            <a:pPr eaLnBrk="1" hangingPunct="1"/>
            <a:r>
              <a:rPr lang="zh-CN" altLang="zh-CN" sz="2500" dirty="0" smtClean="0"/>
              <a:t>“捐赠收入”项目，反映民间非营利组织接受其他单位或者个人捐赠所取得的收入总额。本项目应当根据“捐赠收入”科目的发生额填列。</a:t>
            </a:r>
            <a:endParaRPr lang="en-US" altLang="zh-CN" sz="2500" dirty="0" smtClean="0"/>
          </a:p>
          <a:p>
            <a:pPr eaLnBrk="1" hangingPunct="1"/>
            <a:r>
              <a:rPr lang="zh-CN" altLang="zh-CN" sz="2500" dirty="0" smtClean="0"/>
              <a:t>“捐赠收入”</a:t>
            </a:r>
            <a:r>
              <a:rPr lang="zh-CN" altLang="en-US" sz="2500" dirty="0" smtClean="0"/>
              <a:t>科目：核算民间非营利组织接受其他单位或者个人捐赠所取得的收入。</a:t>
            </a:r>
          </a:p>
          <a:p>
            <a:pPr eaLnBrk="1" hangingPunct="1"/>
            <a:r>
              <a:rPr lang="zh-CN" altLang="en-US" sz="2500" dirty="0" smtClean="0"/>
              <a:t>民间非营利组织因受托代理业务而从委托方收到的受托代理资产，不在本科目核算。</a:t>
            </a:r>
          </a:p>
          <a:p>
            <a:pPr eaLnBrk="1" hangingPunct="1"/>
            <a:r>
              <a:rPr lang="zh-CN" altLang="en-US" sz="2500" dirty="0" smtClean="0"/>
              <a:t>民间非营利组织的捐赠收入应当按照</a:t>
            </a:r>
            <a:r>
              <a:rPr lang="zh-CN" altLang="en-US" sz="2500" dirty="0" smtClean="0">
                <a:solidFill>
                  <a:srgbClr val="FF0000"/>
                </a:solidFill>
              </a:rPr>
              <a:t>是否存在限定区分为非限定性收入和限定性收入</a:t>
            </a:r>
            <a:r>
              <a:rPr lang="zh-CN" altLang="en-US" sz="2500" dirty="0" smtClean="0">
                <a:solidFill>
                  <a:srgbClr val="0000FF"/>
                </a:solidFill>
              </a:rPr>
              <a:t>设置明细科目</a:t>
            </a:r>
            <a:r>
              <a:rPr lang="zh-CN" altLang="en-US" sz="2500" dirty="0" smtClean="0"/>
              <a:t>，进行明细核算。</a:t>
            </a:r>
          </a:p>
          <a:p>
            <a:pPr eaLnBrk="1" hangingPunct="1"/>
            <a:r>
              <a:rPr lang="zh-CN" altLang="en-US" sz="2500" dirty="0" smtClean="0"/>
              <a:t>如果资产提供者对资产的使用设置了</a:t>
            </a:r>
            <a:r>
              <a:rPr lang="zh-CN" altLang="en-US" sz="2500" dirty="0" smtClean="0">
                <a:solidFill>
                  <a:srgbClr val="FF0000"/>
                </a:solidFill>
              </a:rPr>
              <a:t>时间</a:t>
            </a:r>
            <a:r>
              <a:rPr lang="zh-CN" altLang="en-US" sz="2500" dirty="0" smtClean="0">
                <a:solidFill>
                  <a:srgbClr val="0000FF"/>
                </a:solidFill>
              </a:rPr>
              <a:t>限制</a:t>
            </a:r>
            <a:r>
              <a:rPr lang="zh-CN" altLang="en-US" sz="2500" dirty="0" smtClean="0"/>
              <a:t>或者（和）</a:t>
            </a:r>
            <a:r>
              <a:rPr lang="zh-CN" altLang="en-US" sz="2500" dirty="0" smtClean="0">
                <a:solidFill>
                  <a:srgbClr val="FF0000"/>
                </a:solidFill>
              </a:rPr>
              <a:t>用途</a:t>
            </a:r>
            <a:r>
              <a:rPr lang="zh-CN" altLang="en-US" sz="2500" dirty="0" smtClean="0">
                <a:solidFill>
                  <a:srgbClr val="0000FF"/>
                </a:solidFill>
              </a:rPr>
              <a:t>限制</a:t>
            </a:r>
            <a:r>
              <a:rPr lang="zh-CN" altLang="en-US" sz="2500" dirty="0" smtClean="0"/>
              <a:t>，则所确认的相关收入为限定性收入；除此之外的其他所有收入，为非限定性收入。</a:t>
            </a:r>
          </a:p>
        </p:txBody>
      </p:sp>
    </p:spTree>
    <p:extLst>
      <p:ext uri="{BB962C8B-B14F-4D97-AF65-F5344CB8AC3E}">
        <p14:creationId xmlns:p14="http://schemas.microsoft.com/office/powerpoint/2010/main" val="3910005421"/>
      </p:ext>
    </p:extLst>
  </p:cSld>
  <p:clrMapOvr>
    <a:masterClrMapping/>
  </p:clrMapOvr>
  <p:transition spd="med" advTm="3000"/>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zh-CN" altLang="en-US" smtClean="0"/>
              <a:t>捐赠收入</a:t>
            </a:r>
          </a:p>
        </p:txBody>
      </p:sp>
      <p:sp>
        <p:nvSpPr>
          <p:cNvPr id="70659" name="Rectangle 3"/>
          <p:cNvSpPr>
            <a:spLocks noGrp="1" noChangeArrowheads="1"/>
          </p:cNvSpPr>
          <p:nvPr>
            <p:ph type="body" idx="1"/>
          </p:nvPr>
        </p:nvSpPr>
        <p:spPr>
          <a:xfrm>
            <a:off x="0" y="838200"/>
            <a:ext cx="9144000" cy="5562600"/>
          </a:xfrm>
        </p:spPr>
        <p:txBody>
          <a:bodyPr/>
          <a:lstStyle/>
          <a:p>
            <a:pPr eaLnBrk="1" hangingPunct="1">
              <a:spcBef>
                <a:spcPts val="300"/>
              </a:spcBef>
              <a:spcAft>
                <a:spcPts val="300"/>
              </a:spcAft>
              <a:buFontTx/>
              <a:buNone/>
            </a:pPr>
            <a:r>
              <a:rPr lang="zh-CN" altLang="en-US" sz="2600" dirty="0" smtClean="0"/>
              <a:t>账务处理</a:t>
            </a:r>
          </a:p>
          <a:p>
            <a:pPr eaLnBrk="1" hangingPunct="1">
              <a:spcBef>
                <a:spcPts val="300"/>
              </a:spcBef>
              <a:spcAft>
                <a:spcPts val="300"/>
              </a:spcAft>
              <a:buFontTx/>
              <a:buNone/>
            </a:pPr>
            <a:r>
              <a:rPr lang="zh-CN" altLang="en-US" sz="2600" dirty="0" smtClean="0"/>
              <a:t>（一）接受捐赠：借记资产类科目，贷记本科目</a:t>
            </a:r>
          </a:p>
          <a:p>
            <a:pPr eaLnBrk="1" hangingPunct="1">
              <a:spcBef>
                <a:spcPts val="300"/>
              </a:spcBef>
              <a:spcAft>
                <a:spcPts val="300"/>
              </a:spcAft>
              <a:buFontTx/>
              <a:buNone/>
            </a:pPr>
            <a:r>
              <a:rPr lang="zh-CN" altLang="en-US" sz="2600" dirty="0" smtClean="0"/>
              <a:t>      附条件捐赠，存在需要偿还全部或者部分捐赠资产 ，借记“管理费用”，贷记“其他应付款”</a:t>
            </a:r>
          </a:p>
          <a:p>
            <a:pPr eaLnBrk="1" hangingPunct="1">
              <a:spcBef>
                <a:spcPts val="300"/>
              </a:spcBef>
              <a:spcAft>
                <a:spcPts val="300"/>
              </a:spcAft>
              <a:buFontTx/>
              <a:buNone/>
            </a:pPr>
            <a:r>
              <a:rPr lang="zh-CN" altLang="en-US" sz="2600" dirty="0" smtClean="0"/>
              <a:t>（二）如果限定性收入的限制在收入</a:t>
            </a:r>
            <a:r>
              <a:rPr lang="zh-CN" altLang="en-US" sz="2600" dirty="0" smtClean="0">
                <a:solidFill>
                  <a:srgbClr val="FF0000"/>
                </a:solidFill>
              </a:rPr>
              <a:t>当期得以解除</a:t>
            </a:r>
            <a:r>
              <a:rPr lang="zh-CN" altLang="en-US" sz="2600" dirty="0" smtClean="0">
                <a:solidFill>
                  <a:srgbClr val="0000FF"/>
                </a:solidFill>
              </a:rPr>
              <a:t>，</a:t>
            </a:r>
            <a:r>
              <a:rPr lang="zh-CN" altLang="en-US" sz="2600" dirty="0" smtClean="0"/>
              <a:t>应将其转为非限定性收入</a:t>
            </a:r>
            <a:r>
              <a:rPr lang="en-US" altLang="zh-CN" sz="2600" dirty="0" smtClean="0"/>
              <a:t>,</a:t>
            </a:r>
            <a:r>
              <a:rPr lang="zh-CN" altLang="en-US" dirty="0" smtClean="0"/>
              <a:t>借记“捐赠收入</a:t>
            </a:r>
            <a:r>
              <a:rPr lang="en-US" altLang="zh-CN" dirty="0" smtClean="0"/>
              <a:t>--</a:t>
            </a:r>
            <a:r>
              <a:rPr lang="zh-CN" altLang="en-US" dirty="0" smtClean="0"/>
              <a:t>限定性收入”科目，贷记“捐赠收入</a:t>
            </a:r>
            <a:r>
              <a:rPr lang="en-US" altLang="zh-CN" dirty="0" smtClean="0"/>
              <a:t>--</a:t>
            </a:r>
            <a:r>
              <a:rPr lang="zh-CN" altLang="en-US" dirty="0" smtClean="0"/>
              <a:t>非限定性收入”科目 </a:t>
            </a:r>
            <a:endParaRPr lang="zh-CN" altLang="en-US" sz="2600" dirty="0" smtClean="0"/>
          </a:p>
          <a:p>
            <a:pPr eaLnBrk="1" hangingPunct="1">
              <a:spcBef>
                <a:spcPts val="300"/>
              </a:spcBef>
              <a:spcAft>
                <a:spcPts val="300"/>
              </a:spcAft>
              <a:buFontTx/>
              <a:buNone/>
            </a:pPr>
            <a:r>
              <a:rPr lang="zh-CN" altLang="en-US" sz="2600" dirty="0" smtClean="0"/>
              <a:t>（三）期末将余额转入到净资产中</a:t>
            </a:r>
          </a:p>
          <a:p>
            <a:pPr eaLnBrk="1" hangingPunct="1">
              <a:spcBef>
                <a:spcPts val="300"/>
              </a:spcBef>
              <a:spcAft>
                <a:spcPts val="300"/>
              </a:spcAft>
            </a:pPr>
            <a:r>
              <a:rPr lang="zh-CN" altLang="en-US" sz="2600" dirty="0" smtClean="0"/>
              <a:t>捐赠承诺</a:t>
            </a:r>
            <a:r>
              <a:rPr lang="en-US" altLang="zh-CN" sz="2600" dirty="0" smtClean="0"/>
              <a:t>:</a:t>
            </a:r>
            <a:r>
              <a:rPr lang="zh-CN" altLang="en-US" sz="2600" dirty="0" smtClean="0"/>
              <a:t>为了对捐赠进行正确地核算，民间非营利组织应当区分捐赠与捐赠承诺。捐赠承诺是指捐赠现金或其他资产的书面协议或口头约定等。捐赠承诺不满足非交换交易收入的确认条件。</a:t>
            </a:r>
            <a:r>
              <a:rPr lang="zh-CN" altLang="en-US" sz="2600" dirty="0" smtClean="0">
                <a:solidFill>
                  <a:srgbClr val="0000FF"/>
                </a:solidFill>
              </a:rPr>
              <a:t>民间非营利组织对于</a:t>
            </a:r>
            <a:r>
              <a:rPr lang="zh-CN" altLang="en-US" sz="2600" dirty="0" smtClean="0">
                <a:solidFill>
                  <a:srgbClr val="FF0000"/>
                </a:solidFill>
              </a:rPr>
              <a:t>捐赠承诺，不应予以确认</a:t>
            </a:r>
            <a:r>
              <a:rPr lang="zh-CN" altLang="en-US" sz="2600" dirty="0" smtClean="0">
                <a:solidFill>
                  <a:srgbClr val="0000FF"/>
                </a:solidFill>
              </a:rPr>
              <a:t>，</a:t>
            </a:r>
            <a:r>
              <a:rPr lang="zh-CN" altLang="en-US" sz="2600" dirty="0" smtClean="0"/>
              <a:t>但可以在会计报表附注中作相关披露。 </a:t>
            </a:r>
          </a:p>
        </p:txBody>
      </p:sp>
    </p:spTree>
    <p:extLst>
      <p:ext uri="{BB962C8B-B14F-4D97-AF65-F5344CB8AC3E}">
        <p14:creationId xmlns:p14="http://schemas.microsoft.com/office/powerpoint/2010/main" val="256511981"/>
      </p:ext>
    </p:extLst>
  </p:cSld>
  <p:clrMapOvr>
    <a:masterClrMapping/>
  </p:clrMapOvr>
  <p:transition spd="med" advTm="3000"/>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1115616" y="188640"/>
            <a:ext cx="7632848" cy="563563"/>
          </a:xfrm>
        </p:spPr>
        <p:txBody>
          <a:bodyPr/>
          <a:lstStyle/>
          <a:p>
            <a:pPr eaLnBrk="1" hangingPunct="1"/>
            <a:r>
              <a:rPr lang="zh-CN" altLang="en-US" dirty="0" smtClean="0"/>
              <a:t>捐赠收入</a:t>
            </a:r>
          </a:p>
        </p:txBody>
      </p:sp>
      <p:sp>
        <p:nvSpPr>
          <p:cNvPr id="71683" name="Rectangle 3"/>
          <p:cNvSpPr>
            <a:spLocks noGrp="1" noChangeArrowheads="1"/>
          </p:cNvSpPr>
          <p:nvPr>
            <p:ph type="body" idx="1"/>
          </p:nvPr>
        </p:nvSpPr>
        <p:spPr>
          <a:xfrm>
            <a:off x="0" y="838200"/>
            <a:ext cx="9144000" cy="5638800"/>
          </a:xfrm>
        </p:spPr>
        <p:txBody>
          <a:bodyPr/>
          <a:lstStyle/>
          <a:p>
            <a:pPr eaLnBrk="1" hangingPunct="1">
              <a:lnSpc>
                <a:spcPct val="90000"/>
              </a:lnSpc>
              <a:spcBef>
                <a:spcPts val="200"/>
              </a:spcBef>
              <a:spcAft>
                <a:spcPts val="200"/>
              </a:spcAft>
            </a:pPr>
            <a:r>
              <a:rPr lang="en-US" altLang="zh-CN" sz="2100" dirty="0" smtClean="0"/>
              <a:t> </a:t>
            </a:r>
            <a:r>
              <a:rPr lang="zh-CN" altLang="en-US" sz="2100" dirty="0" smtClean="0"/>
              <a:t>例</a:t>
            </a:r>
            <a:r>
              <a:rPr lang="en-US" altLang="zh-CN" sz="2100" dirty="0" smtClean="0"/>
              <a:t>1</a:t>
            </a:r>
            <a:r>
              <a:rPr lang="zh-CN" altLang="en-US" sz="2100" dirty="0" smtClean="0"/>
              <a:t>：</a:t>
            </a:r>
            <a:r>
              <a:rPr lang="en-US" altLang="zh-CN" sz="2100" dirty="0" smtClean="0"/>
              <a:t>20x9</a:t>
            </a:r>
            <a:r>
              <a:rPr lang="zh-CN" altLang="en-US" sz="2100" dirty="0" smtClean="0"/>
              <a:t>年</a:t>
            </a:r>
            <a:r>
              <a:rPr lang="en-US" altLang="zh-CN" sz="2100" dirty="0" smtClean="0"/>
              <a:t>4</a:t>
            </a:r>
            <a:r>
              <a:rPr lang="zh-CN" altLang="en-US" sz="2100" dirty="0" smtClean="0"/>
              <a:t>月</a:t>
            </a:r>
            <a:r>
              <a:rPr lang="en-US" altLang="zh-CN" sz="2100" dirty="0" smtClean="0"/>
              <a:t>2</a:t>
            </a:r>
            <a:r>
              <a:rPr lang="zh-CN" altLang="en-US" sz="2100" dirty="0" smtClean="0"/>
              <a:t>日，某社会团体收到乙企业捐赠款项。协议规定，乙企业向该社会团体捐赠</a:t>
            </a:r>
            <a:r>
              <a:rPr lang="en-US" altLang="zh-CN" sz="2100" dirty="0" smtClean="0"/>
              <a:t>54 000</a:t>
            </a:r>
            <a:r>
              <a:rPr lang="zh-CN" altLang="en-US" sz="2100" dirty="0" smtClean="0"/>
              <a:t>元，应当在协议签订当日转入该社会团体银行账户；该社会团体应当将这笔款项用于某项学术课题。账务处理如下：</a:t>
            </a:r>
          </a:p>
          <a:p>
            <a:pPr marL="0" indent="0" eaLnBrk="1" hangingPunct="1">
              <a:lnSpc>
                <a:spcPct val="90000"/>
              </a:lnSpc>
              <a:spcBef>
                <a:spcPts val="200"/>
              </a:spcBef>
              <a:spcAft>
                <a:spcPts val="200"/>
              </a:spcAft>
              <a:buNone/>
            </a:pPr>
            <a:r>
              <a:rPr lang="zh-CN" altLang="en-US" sz="2100" dirty="0" smtClean="0"/>
              <a:t>借：银行存款                                          </a:t>
            </a:r>
            <a:r>
              <a:rPr lang="en-US" altLang="zh-CN" sz="2100" dirty="0" smtClean="0"/>
              <a:t>54 000</a:t>
            </a:r>
          </a:p>
          <a:p>
            <a:pPr marL="0" indent="0" eaLnBrk="1" hangingPunct="1">
              <a:lnSpc>
                <a:spcPct val="90000"/>
              </a:lnSpc>
              <a:spcBef>
                <a:spcPts val="200"/>
              </a:spcBef>
              <a:spcAft>
                <a:spcPts val="200"/>
              </a:spcAft>
              <a:buNone/>
            </a:pPr>
            <a:r>
              <a:rPr lang="en-US" altLang="zh-CN" sz="2100" dirty="0" smtClean="0"/>
              <a:t>    </a:t>
            </a:r>
            <a:r>
              <a:rPr lang="zh-CN" altLang="en-US" sz="2100" dirty="0" smtClean="0"/>
              <a:t>贷：捐赠收入</a:t>
            </a:r>
            <a:r>
              <a:rPr lang="en-US" altLang="zh-CN" sz="2100" dirty="0" smtClean="0"/>
              <a:t>--</a:t>
            </a:r>
            <a:r>
              <a:rPr lang="zh-CN" altLang="en-US" sz="2100" dirty="0" smtClean="0"/>
              <a:t>限定性收入                            </a:t>
            </a:r>
            <a:r>
              <a:rPr lang="en-US" altLang="zh-CN" sz="2100" dirty="0" smtClean="0"/>
              <a:t>54 000</a:t>
            </a:r>
          </a:p>
          <a:p>
            <a:pPr eaLnBrk="1" hangingPunct="1">
              <a:lnSpc>
                <a:spcPct val="90000"/>
              </a:lnSpc>
              <a:spcBef>
                <a:spcPts val="200"/>
              </a:spcBef>
              <a:spcAft>
                <a:spcPts val="200"/>
              </a:spcAft>
            </a:pPr>
            <a:r>
              <a:rPr lang="zh-CN" altLang="en-US" sz="2100" dirty="0" smtClean="0"/>
              <a:t>例</a:t>
            </a:r>
            <a:r>
              <a:rPr lang="en-US" altLang="zh-CN" sz="2100" dirty="0" smtClean="0"/>
              <a:t>2</a:t>
            </a:r>
            <a:r>
              <a:rPr lang="zh-CN" altLang="en-US" sz="2100" dirty="0" smtClean="0"/>
              <a:t>： </a:t>
            </a:r>
            <a:r>
              <a:rPr lang="en-US" altLang="zh-CN" sz="2100" dirty="0" smtClean="0"/>
              <a:t>20x9</a:t>
            </a:r>
            <a:r>
              <a:rPr lang="zh-CN" altLang="en-US" sz="2100" dirty="0" smtClean="0"/>
              <a:t>年</a:t>
            </a:r>
            <a:r>
              <a:rPr lang="en-US" altLang="zh-CN" sz="2100" dirty="0" smtClean="0"/>
              <a:t>6</a:t>
            </a:r>
            <a:r>
              <a:rPr lang="zh-CN" altLang="en-US" sz="2100" dirty="0" smtClean="0"/>
              <a:t>月</a:t>
            </a:r>
            <a:r>
              <a:rPr lang="en-US" altLang="zh-CN" sz="2100" dirty="0" smtClean="0"/>
              <a:t>16</a:t>
            </a:r>
            <a:r>
              <a:rPr lang="zh-CN" altLang="en-US" sz="2100" dirty="0" smtClean="0"/>
              <a:t>日，</a:t>
            </a:r>
            <a:r>
              <a:rPr lang="en-US" altLang="zh-CN" sz="2100" dirty="0" smtClean="0"/>
              <a:t>X</a:t>
            </a:r>
            <a:r>
              <a:rPr lang="zh-CN" altLang="en-US" sz="2100" dirty="0" smtClean="0"/>
              <a:t>基金会与乙企业签订了一份捐赠协议。协议规定，自</a:t>
            </a:r>
            <a:r>
              <a:rPr lang="en-US" altLang="zh-CN" sz="2100" dirty="0" smtClean="0"/>
              <a:t>20x9</a:t>
            </a:r>
            <a:r>
              <a:rPr lang="zh-CN" altLang="en-US" sz="2100" dirty="0" smtClean="0"/>
              <a:t>年</a:t>
            </a:r>
            <a:r>
              <a:rPr lang="en-US" altLang="zh-CN" sz="2100" dirty="0" smtClean="0"/>
              <a:t>7</a:t>
            </a:r>
            <a:r>
              <a:rPr lang="zh-CN" altLang="en-US" sz="2100" dirty="0" smtClean="0"/>
              <a:t>月</a:t>
            </a:r>
            <a:r>
              <a:rPr lang="en-US" altLang="zh-CN" sz="2100" dirty="0" smtClean="0"/>
              <a:t>1</a:t>
            </a:r>
            <a:r>
              <a:rPr lang="zh-CN" altLang="en-US" sz="2100" dirty="0" smtClean="0"/>
              <a:t>日至</a:t>
            </a:r>
            <a:r>
              <a:rPr lang="en-US" altLang="zh-CN" sz="2100" dirty="0" smtClean="0"/>
              <a:t>20x9</a:t>
            </a:r>
            <a:r>
              <a:rPr lang="zh-CN" altLang="en-US" sz="2100" dirty="0" smtClean="0"/>
              <a:t>年</a:t>
            </a:r>
            <a:r>
              <a:rPr lang="en-US" altLang="zh-CN" sz="2100" dirty="0" smtClean="0"/>
              <a:t>12</a:t>
            </a:r>
            <a:r>
              <a:rPr lang="zh-CN" altLang="en-US" sz="2100" dirty="0" smtClean="0"/>
              <a:t>月</a:t>
            </a:r>
            <a:r>
              <a:rPr lang="en-US" altLang="zh-CN" sz="2100" dirty="0" smtClean="0"/>
              <a:t>31</a:t>
            </a:r>
            <a:r>
              <a:rPr lang="zh-CN" altLang="en-US" sz="2100" dirty="0" smtClean="0"/>
              <a:t>日，乙企业在此</a:t>
            </a:r>
            <a:r>
              <a:rPr lang="en-US" altLang="zh-CN" sz="2100" dirty="0" smtClean="0"/>
              <a:t>6</a:t>
            </a:r>
            <a:r>
              <a:rPr lang="zh-CN" altLang="en-US" sz="2100" dirty="0" smtClean="0"/>
              <a:t>个月的期间内每售出一件产品，即向</a:t>
            </a:r>
            <a:r>
              <a:rPr lang="en-US" altLang="zh-CN" sz="2100" dirty="0" smtClean="0"/>
              <a:t>X</a:t>
            </a:r>
            <a:r>
              <a:rPr lang="zh-CN" altLang="en-US" sz="2100" dirty="0" smtClean="0"/>
              <a:t>基金会捐赠</a:t>
            </a:r>
            <a:r>
              <a:rPr lang="en-US" altLang="zh-CN" sz="2100" dirty="0" smtClean="0"/>
              <a:t>1</a:t>
            </a:r>
            <a:r>
              <a:rPr lang="zh-CN" altLang="en-US" sz="2100" dirty="0" smtClean="0"/>
              <a:t>元钱，以资助贫困人员医疗救治，款项将在每月底按照销售量计算后汇至</a:t>
            </a:r>
            <a:r>
              <a:rPr lang="en-US" altLang="zh-CN" sz="2100" dirty="0" smtClean="0"/>
              <a:t>X</a:t>
            </a:r>
            <a:r>
              <a:rPr lang="zh-CN" altLang="en-US" sz="2100" dirty="0" smtClean="0"/>
              <a:t>基金会银行账户。同时，乙企业承诺，此次捐赠的款项不会少于</a:t>
            </a:r>
            <a:r>
              <a:rPr lang="en-US" altLang="zh-CN" sz="2100" dirty="0" smtClean="0"/>
              <a:t>600 000</a:t>
            </a:r>
            <a:r>
              <a:rPr lang="zh-CN" altLang="en-US" sz="2100" dirty="0" smtClean="0"/>
              <a:t>元，并争取达到</a:t>
            </a:r>
            <a:r>
              <a:rPr lang="en-US" altLang="zh-CN" sz="2100" dirty="0" smtClean="0"/>
              <a:t>1 000 000</a:t>
            </a:r>
            <a:r>
              <a:rPr lang="zh-CN" altLang="en-US" sz="2100" dirty="0" smtClean="0"/>
              <a:t>元。根据此协议，</a:t>
            </a:r>
            <a:r>
              <a:rPr lang="en-US" altLang="zh-CN" sz="2100" dirty="0" smtClean="0"/>
              <a:t>X</a:t>
            </a:r>
            <a:r>
              <a:rPr lang="zh-CN" altLang="en-US" sz="2100" dirty="0" smtClean="0"/>
              <a:t>基金会在</a:t>
            </a:r>
            <a:r>
              <a:rPr lang="en-US" altLang="zh-CN" sz="2100" dirty="0" smtClean="0"/>
              <a:t>20x9</a:t>
            </a:r>
            <a:r>
              <a:rPr lang="zh-CN" altLang="en-US" sz="2100" dirty="0" smtClean="0"/>
              <a:t>年</a:t>
            </a:r>
            <a:r>
              <a:rPr lang="en-US" altLang="zh-CN" sz="2100" dirty="0" smtClean="0"/>
              <a:t>7</a:t>
            </a:r>
            <a:r>
              <a:rPr lang="zh-CN" altLang="en-US" sz="2100" dirty="0" smtClean="0"/>
              <a:t>月底收到了乙企业捐赠的款项</a:t>
            </a:r>
            <a:r>
              <a:rPr lang="en-US" altLang="zh-CN" sz="2100" dirty="0" smtClean="0"/>
              <a:t>90 000</a:t>
            </a:r>
            <a:r>
              <a:rPr lang="zh-CN" altLang="en-US" sz="2100" dirty="0" smtClean="0"/>
              <a:t>元。</a:t>
            </a:r>
            <a:r>
              <a:rPr lang="en-US" altLang="zh-CN" sz="2100" dirty="0" smtClean="0"/>
              <a:t>X</a:t>
            </a:r>
            <a:r>
              <a:rPr lang="zh-CN" altLang="en-US" sz="2100" dirty="0" smtClean="0"/>
              <a:t>基金会的账务处理如下：</a:t>
            </a:r>
          </a:p>
          <a:p>
            <a:pPr marL="0" indent="0" eaLnBrk="1" hangingPunct="1">
              <a:lnSpc>
                <a:spcPct val="90000"/>
              </a:lnSpc>
              <a:spcBef>
                <a:spcPts val="200"/>
              </a:spcBef>
              <a:spcAft>
                <a:spcPts val="200"/>
              </a:spcAft>
              <a:buNone/>
            </a:pPr>
            <a:r>
              <a:rPr lang="en-US" altLang="zh-CN" sz="2100" dirty="0" smtClean="0"/>
              <a:t>20x9</a:t>
            </a:r>
            <a:r>
              <a:rPr lang="zh-CN" altLang="en-US" sz="2100" dirty="0" smtClean="0"/>
              <a:t>年</a:t>
            </a:r>
            <a:r>
              <a:rPr lang="en-US" altLang="zh-CN" sz="2100" dirty="0" smtClean="0"/>
              <a:t>6</a:t>
            </a:r>
            <a:r>
              <a:rPr lang="zh-CN" altLang="en-US" sz="2100" dirty="0" smtClean="0"/>
              <a:t>月</a:t>
            </a:r>
            <a:r>
              <a:rPr lang="en-US" altLang="zh-CN" sz="2100" dirty="0" smtClean="0"/>
              <a:t>16</a:t>
            </a:r>
            <a:r>
              <a:rPr lang="zh-CN" altLang="en-US" sz="2100" dirty="0" smtClean="0"/>
              <a:t>日，不满足捐赠收入的确认条件，不需进行账务处理。</a:t>
            </a:r>
          </a:p>
          <a:p>
            <a:pPr marL="0" indent="0" eaLnBrk="1" hangingPunct="1">
              <a:lnSpc>
                <a:spcPct val="90000"/>
              </a:lnSpc>
              <a:spcBef>
                <a:spcPts val="200"/>
              </a:spcBef>
              <a:spcAft>
                <a:spcPts val="200"/>
              </a:spcAft>
              <a:buNone/>
            </a:pPr>
            <a:r>
              <a:rPr lang="en-US" altLang="zh-CN" sz="2100" dirty="0" smtClean="0"/>
              <a:t>20x9</a:t>
            </a:r>
            <a:r>
              <a:rPr lang="zh-CN" altLang="en-US" sz="2100" dirty="0" smtClean="0"/>
              <a:t>年</a:t>
            </a:r>
            <a:r>
              <a:rPr lang="en-US" altLang="zh-CN" sz="2100" dirty="0" smtClean="0"/>
              <a:t>7</a:t>
            </a:r>
            <a:r>
              <a:rPr lang="zh-CN" altLang="en-US" sz="2100" dirty="0" smtClean="0"/>
              <a:t>月</a:t>
            </a:r>
            <a:r>
              <a:rPr lang="en-US" altLang="zh-CN" sz="2100" dirty="0" smtClean="0"/>
              <a:t>31</a:t>
            </a:r>
            <a:r>
              <a:rPr lang="zh-CN" altLang="en-US" sz="2100" dirty="0" smtClean="0"/>
              <a:t>日，按照收到的捐赠金额，确认捐赠收入。</a:t>
            </a:r>
          </a:p>
          <a:p>
            <a:pPr marL="0" indent="0" eaLnBrk="1" hangingPunct="1">
              <a:lnSpc>
                <a:spcPct val="90000"/>
              </a:lnSpc>
              <a:spcBef>
                <a:spcPts val="200"/>
              </a:spcBef>
              <a:spcAft>
                <a:spcPts val="200"/>
              </a:spcAft>
              <a:buNone/>
            </a:pPr>
            <a:r>
              <a:rPr lang="zh-CN" altLang="en-US" sz="2100" dirty="0" smtClean="0"/>
              <a:t>借：银行存款                                         </a:t>
            </a:r>
            <a:r>
              <a:rPr lang="en-US" altLang="zh-CN" sz="2100" dirty="0" smtClean="0"/>
              <a:t>90 000</a:t>
            </a:r>
          </a:p>
          <a:p>
            <a:pPr marL="0" indent="0" eaLnBrk="1" hangingPunct="1">
              <a:lnSpc>
                <a:spcPct val="90000"/>
              </a:lnSpc>
              <a:spcBef>
                <a:spcPts val="200"/>
              </a:spcBef>
              <a:spcAft>
                <a:spcPts val="200"/>
              </a:spcAft>
              <a:buNone/>
            </a:pPr>
            <a:r>
              <a:rPr lang="en-US" altLang="zh-CN" sz="2100" dirty="0" smtClean="0"/>
              <a:t>    </a:t>
            </a:r>
            <a:r>
              <a:rPr lang="zh-CN" altLang="en-US" sz="2100" dirty="0" smtClean="0"/>
              <a:t>贷：捐赠收入</a:t>
            </a:r>
            <a:r>
              <a:rPr lang="en-US" altLang="zh-CN" sz="2100" dirty="0" smtClean="0"/>
              <a:t>--</a:t>
            </a:r>
            <a:r>
              <a:rPr lang="zh-CN" altLang="en-US" sz="2100" dirty="0" smtClean="0"/>
              <a:t>限定性收入                           </a:t>
            </a:r>
            <a:r>
              <a:rPr lang="en-US" altLang="zh-CN" sz="2100" dirty="0" smtClean="0"/>
              <a:t>90 000</a:t>
            </a:r>
          </a:p>
          <a:p>
            <a:pPr marL="0" indent="0" eaLnBrk="1" hangingPunct="1">
              <a:lnSpc>
                <a:spcPct val="90000"/>
              </a:lnSpc>
              <a:spcBef>
                <a:spcPts val="200"/>
              </a:spcBef>
              <a:spcAft>
                <a:spcPts val="200"/>
              </a:spcAft>
              <a:buNone/>
            </a:pPr>
            <a:r>
              <a:rPr lang="en-US" altLang="zh-CN" sz="2100" dirty="0" smtClean="0"/>
              <a:t>20x9</a:t>
            </a:r>
            <a:r>
              <a:rPr lang="zh-CN" altLang="en-US" sz="2100" dirty="0" smtClean="0"/>
              <a:t>年</a:t>
            </a:r>
            <a:r>
              <a:rPr lang="en-US" altLang="zh-CN" sz="2100" dirty="0" smtClean="0"/>
              <a:t>8</a:t>
            </a:r>
            <a:r>
              <a:rPr lang="zh-CN" altLang="en-US" sz="2100" dirty="0" smtClean="0"/>
              <a:t>月至</a:t>
            </a:r>
            <a:r>
              <a:rPr lang="en-US" altLang="zh-CN" sz="2100" dirty="0" smtClean="0"/>
              <a:t>12</a:t>
            </a:r>
            <a:r>
              <a:rPr lang="zh-CN" altLang="en-US" sz="2100" dirty="0" smtClean="0"/>
              <a:t>月的每个月底，分别按照收到的捐赠金额，确认捐赠收入。会计分录同</a:t>
            </a:r>
            <a:r>
              <a:rPr lang="en-US" altLang="zh-CN" sz="2100" dirty="0" smtClean="0"/>
              <a:t>7</a:t>
            </a:r>
            <a:r>
              <a:rPr lang="zh-CN" altLang="en-US" sz="2100" dirty="0" smtClean="0"/>
              <a:t>月</a:t>
            </a:r>
            <a:r>
              <a:rPr lang="en-US" altLang="zh-CN" sz="2100" dirty="0" smtClean="0"/>
              <a:t>31</a:t>
            </a:r>
            <a:r>
              <a:rPr lang="zh-CN" altLang="en-US" sz="2100" dirty="0" smtClean="0"/>
              <a:t>日。 </a:t>
            </a:r>
          </a:p>
        </p:txBody>
      </p:sp>
    </p:spTree>
    <p:extLst>
      <p:ext uri="{BB962C8B-B14F-4D97-AF65-F5344CB8AC3E}">
        <p14:creationId xmlns:p14="http://schemas.microsoft.com/office/powerpoint/2010/main" val="1912485922"/>
      </p:ext>
    </p:extLst>
  </p:cSld>
  <p:clrMapOvr>
    <a:masterClrMapping/>
  </p:clrMapOvr>
  <p:transition spd="med" advTm="3000"/>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zh-CN" altLang="en-US" smtClean="0"/>
              <a:t>会费收入</a:t>
            </a:r>
          </a:p>
        </p:txBody>
      </p:sp>
      <p:sp>
        <p:nvSpPr>
          <p:cNvPr id="72707" name="Rectangle 3"/>
          <p:cNvSpPr>
            <a:spLocks noGrp="1" noChangeArrowheads="1"/>
          </p:cNvSpPr>
          <p:nvPr>
            <p:ph type="body" idx="1"/>
          </p:nvPr>
        </p:nvSpPr>
        <p:spPr>
          <a:xfrm>
            <a:off x="152400" y="838200"/>
            <a:ext cx="8991600" cy="5486400"/>
          </a:xfrm>
        </p:spPr>
        <p:txBody>
          <a:bodyPr/>
          <a:lstStyle/>
          <a:p>
            <a:pPr eaLnBrk="1" hangingPunct="1">
              <a:spcBef>
                <a:spcPts val="200"/>
              </a:spcBef>
              <a:spcAft>
                <a:spcPts val="200"/>
              </a:spcAft>
            </a:pPr>
            <a:r>
              <a:rPr lang="zh-CN" altLang="zh-CN" sz="2300" dirty="0" smtClean="0"/>
              <a:t>“会费收入”项目，反映民间非营利组织根据章程等的规定向会员收取的会费总额。本项目应当根据“会费收入”科目的发生额填列。</a:t>
            </a:r>
            <a:endParaRPr lang="en-US" altLang="zh-CN" sz="2300" dirty="0" smtClean="0"/>
          </a:p>
          <a:p>
            <a:pPr eaLnBrk="1" hangingPunct="1">
              <a:spcBef>
                <a:spcPts val="200"/>
              </a:spcBef>
              <a:spcAft>
                <a:spcPts val="200"/>
              </a:spcAft>
            </a:pPr>
            <a:r>
              <a:rPr lang="zh-CN" altLang="zh-CN" sz="2300" dirty="0" smtClean="0"/>
              <a:t>“会费收入”</a:t>
            </a:r>
            <a:r>
              <a:rPr lang="zh-CN" altLang="en-US" sz="2300" dirty="0" smtClean="0"/>
              <a:t>科目：核算民间非营利组织根据章程等的规定向会员收取的会费收入。</a:t>
            </a:r>
          </a:p>
          <a:p>
            <a:pPr eaLnBrk="1" hangingPunct="1">
              <a:spcBef>
                <a:spcPts val="200"/>
              </a:spcBef>
              <a:spcAft>
                <a:spcPts val="200"/>
              </a:spcAft>
            </a:pPr>
            <a:r>
              <a:rPr lang="zh-CN" altLang="en-US" sz="2300" dirty="0" smtClean="0"/>
              <a:t>一般情况下，民间非营利组织的会费收入为非限定性收入，除非相关资产提供者对资产的使用设置了限制。</a:t>
            </a:r>
          </a:p>
          <a:p>
            <a:pPr eaLnBrk="1" hangingPunct="1">
              <a:spcBef>
                <a:spcPts val="200"/>
              </a:spcBef>
              <a:spcAft>
                <a:spcPts val="200"/>
              </a:spcAft>
            </a:pPr>
            <a:r>
              <a:rPr lang="zh-CN" altLang="en-US" sz="2300" dirty="0" smtClean="0"/>
              <a:t>应当在“会费收入”科目下设置“非限定性收入”明细科目，如果存在限定性会费收入，还应当设置“限定性收入”明细科目；同时，民间非营利组织还应当按照会费种类</a:t>
            </a:r>
            <a:r>
              <a:rPr lang="en-US" altLang="zh-CN" sz="2300" dirty="0" smtClean="0"/>
              <a:t>(</a:t>
            </a:r>
            <a:r>
              <a:rPr lang="zh-CN" altLang="en-US" sz="2300" dirty="0" smtClean="0"/>
              <a:t>如团体会费、个人会费等</a:t>
            </a:r>
            <a:r>
              <a:rPr lang="en-US" altLang="zh-CN" sz="2300" dirty="0" smtClean="0"/>
              <a:t>)</a:t>
            </a:r>
            <a:r>
              <a:rPr lang="zh-CN" altLang="en-US" sz="2300" dirty="0" smtClean="0"/>
              <a:t>，在“非限定性收入”或“限定性收入”科目下设置明细科目，进行明细核算。  </a:t>
            </a:r>
          </a:p>
          <a:p>
            <a:pPr eaLnBrk="1" hangingPunct="1">
              <a:spcBef>
                <a:spcPts val="200"/>
              </a:spcBef>
              <a:spcAft>
                <a:spcPts val="200"/>
              </a:spcAft>
              <a:buFontTx/>
              <a:buNone/>
            </a:pPr>
            <a:r>
              <a:rPr lang="zh-CN" altLang="en-US" sz="2300" dirty="0" smtClean="0"/>
              <a:t>账务处理</a:t>
            </a:r>
          </a:p>
          <a:p>
            <a:pPr eaLnBrk="1" hangingPunct="1">
              <a:spcBef>
                <a:spcPts val="200"/>
              </a:spcBef>
              <a:spcAft>
                <a:spcPts val="200"/>
              </a:spcAft>
              <a:buFontTx/>
              <a:buNone/>
            </a:pPr>
            <a:r>
              <a:rPr lang="zh-CN" altLang="en-US" sz="2300" dirty="0" smtClean="0"/>
              <a:t>（一）收取会费，借记“现金”、“银行存款”、“应收账款”等，贷记本科目   （二）期末余额转入到净资产中</a:t>
            </a:r>
          </a:p>
        </p:txBody>
      </p:sp>
    </p:spTree>
    <p:extLst>
      <p:ext uri="{BB962C8B-B14F-4D97-AF65-F5344CB8AC3E}">
        <p14:creationId xmlns:p14="http://schemas.microsoft.com/office/powerpoint/2010/main" val="2889682598"/>
      </p:ext>
    </p:extLst>
  </p:cSld>
  <p:clrMapOvr>
    <a:masterClrMapping/>
  </p:clrMapOvr>
  <p:transition spd="med" advTm="3000"/>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zh-CN" altLang="en-US" smtClean="0"/>
              <a:t>会费收入</a:t>
            </a:r>
          </a:p>
        </p:txBody>
      </p:sp>
      <p:sp>
        <p:nvSpPr>
          <p:cNvPr id="73731" name="Rectangle 3"/>
          <p:cNvSpPr>
            <a:spLocks noGrp="1" noChangeArrowheads="1"/>
          </p:cNvSpPr>
          <p:nvPr>
            <p:ph type="body" idx="1"/>
          </p:nvPr>
        </p:nvSpPr>
        <p:spPr>
          <a:xfrm>
            <a:off x="539750" y="1268413"/>
            <a:ext cx="8604250" cy="4445000"/>
          </a:xfrm>
        </p:spPr>
        <p:txBody>
          <a:bodyPr/>
          <a:lstStyle/>
          <a:p>
            <a:pPr eaLnBrk="1" hangingPunct="1"/>
            <a:r>
              <a:rPr lang="zh-CN" altLang="en-US" sz="2400" dirty="0" smtClean="0"/>
              <a:t>例</a:t>
            </a:r>
            <a:r>
              <a:rPr lang="en-US" altLang="zh-CN" sz="2400" dirty="0" smtClean="0"/>
              <a:t>1</a:t>
            </a:r>
            <a:r>
              <a:rPr lang="zh-CN" altLang="en-US" sz="2400" dirty="0" smtClean="0"/>
              <a:t>： 某社会团体按照会员代表大会通过的会费收缴办法的规定，该社会团体的各单位会员应当按照上年度主营业务收入的</a:t>
            </a:r>
            <a:r>
              <a:rPr lang="en-US" altLang="zh-CN" sz="2400" dirty="0" smtClean="0"/>
              <a:t>2‰</a:t>
            </a:r>
            <a:r>
              <a:rPr lang="zh-CN" altLang="en-US" sz="2400" dirty="0" smtClean="0"/>
              <a:t>交纳当年度会费，各个人会员应当每年缴纳</a:t>
            </a:r>
            <a:r>
              <a:rPr lang="en-US" altLang="zh-CN" sz="2400" dirty="0" smtClean="0"/>
              <a:t>300</a:t>
            </a:r>
            <a:r>
              <a:rPr lang="zh-CN" altLang="en-US" sz="2400" dirty="0" smtClean="0"/>
              <a:t>元会费，每年度会费应当在当年度</a:t>
            </a:r>
            <a:r>
              <a:rPr lang="en-US" altLang="zh-CN" sz="2400" dirty="0" smtClean="0"/>
              <a:t>1</a:t>
            </a:r>
            <a:r>
              <a:rPr lang="zh-CN" altLang="en-US" sz="2400" dirty="0" smtClean="0"/>
              <a:t>月</a:t>
            </a:r>
            <a:r>
              <a:rPr lang="en-US" altLang="zh-CN" sz="2400" dirty="0" smtClean="0"/>
              <a:t>1</a:t>
            </a:r>
            <a:r>
              <a:rPr lang="zh-CN" altLang="en-US" sz="2400" dirty="0" smtClean="0"/>
              <a:t>日至</a:t>
            </a:r>
            <a:r>
              <a:rPr lang="en-US" altLang="zh-CN" sz="2400" dirty="0" smtClean="0"/>
              <a:t>12</a:t>
            </a:r>
            <a:r>
              <a:rPr lang="zh-CN" altLang="en-US" sz="2400" dirty="0" smtClean="0"/>
              <a:t>月</a:t>
            </a:r>
            <a:r>
              <a:rPr lang="en-US" altLang="zh-CN" sz="2400" dirty="0" smtClean="0"/>
              <a:t>31</a:t>
            </a:r>
            <a:r>
              <a:rPr lang="zh-CN" altLang="en-US" sz="2400" dirty="0" smtClean="0"/>
              <a:t>日缴纳；当年度不能按时缴纳会费的会员，将在下一年度的</a:t>
            </a:r>
            <a:r>
              <a:rPr lang="en-US" altLang="zh-CN" sz="2400" dirty="0" smtClean="0"/>
              <a:t>1</a:t>
            </a:r>
            <a:r>
              <a:rPr lang="zh-CN" altLang="en-US" sz="2400" dirty="0" smtClean="0"/>
              <a:t>月</a:t>
            </a:r>
            <a:r>
              <a:rPr lang="en-US" altLang="zh-CN" sz="2400" dirty="0" smtClean="0"/>
              <a:t>1</a:t>
            </a:r>
            <a:r>
              <a:rPr lang="zh-CN" altLang="en-US" sz="2400" dirty="0" smtClean="0"/>
              <a:t>日自动取消会员资格。假设</a:t>
            </a:r>
            <a:r>
              <a:rPr lang="en-US" altLang="zh-CN" sz="2400" dirty="0" smtClean="0"/>
              <a:t>20x9</a:t>
            </a:r>
            <a:r>
              <a:rPr lang="zh-CN" altLang="en-US" sz="2400" dirty="0" smtClean="0"/>
              <a:t>年</a:t>
            </a:r>
            <a:r>
              <a:rPr lang="en-US" altLang="zh-CN" sz="2400" dirty="0" smtClean="0"/>
              <a:t>1</a:t>
            </a:r>
            <a:r>
              <a:rPr lang="zh-CN" altLang="en-US" sz="2400" dirty="0" smtClean="0"/>
              <a:t>月至</a:t>
            </a:r>
            <a:r>
              <a:rPr lang="en-US" altLang="zh-CN" sz="2400" dirty="0" smtClean="0"/>
              <a:t>12</a:t>
            </a:r>
            <a:r>
              <a:rPr lang="zh-CN" altLang="en-US" sz="2400" dirty="0" smtClean="0"/>
              <a:t>月，该社会团体每月分别收到单位会费</a:t>
            </a:r>
            <a:r>
              <a:rPr lang="en-US" altLang="zh-CN" sz="2400" dirty="0" smtClean="0"/>
              <a:t>210 000</a:t>
            </a:r>
            <a:r>
              <a:rPr lang="zh-CN" altLang="en-US" sz="2400" dirty="0" smtClean="0"/>
              <a:t>元</a:t>
            </a:r>
            <a:r>
              <a:rPr lang="en-US" altLang="zh-CN" sz="2400" dirty="0" smtClean="0"/>
              <a:t>(</a:t>
            </a:r>
            <a:r>
              <a:rPr lang="zh-CN" altLang="en-US" sz="2400" dirty="0" smtClean="0"/>
              <a:t>均以银行转账支付</a:t>
            </a:r>
            <a:r>
              <a:rPr lang="en-US" altLang="zh-CN" sz="2400" dirty="0" smtClean="0"/>
              <a:t>)</a:t>
            </a:r>
            <a:r>
              <a:rPr lang="zh-CN" altLang="en-US" sz="2400" dirty="0" smtClean="0"/>
              <a:t>，个人会费</a:t>
            </a:r>
            <a:r>
              <a:rPr lang="en-US" altLang="zh-CN" sz="2400" dirty="0" smtClean="0"/>
              <a:t>6 000</a:t>
            </a:r>
            <a:r>
              <a:rPr lang="zh-CN" altLang="en-US" sz="2400" dirty="0" smtClean="0"/>
              <a:t>元</a:t>
            </a:r>
            <a:r>
              <a:rPr lang="en-US" altLang="zh-CN" sz="2400" dirty="0" smtClean="0"/>
              <a:t>(</a:t>
            </a:r>
            <a:r>
              <a:rPr lang="zh-CN" altLang="en-US" sz="2400" dirty="0" smtClean="0"/>
              <a:t>均以银行转账支付</a:t>
            </a:r>
            <a:r>
              <a:rPr lang="en-US" altLang="zh-CN" sz="2400" dirty="0" smtClean="0"/>
              <a:t>)</a:t>
            </a:r>
            <a:r>
              <a:rPr lang="zh-CN" altLang="en-US" sz="2400" dirty="0" smtClean="0"/>
              <a:t>。账务处理如下：</a:t>
            </a:r>
          </a:p>
          <a:p>
            <a:pPr marL="0" indent="0" eaLnBrk="1" hangingPunct="1">
              <a:buNone/>
            </a:pPr>
            <a:r>
              <a:rPr lang="zh-CN" altLang="en-US" sz="2400" dirty="0" smtClean="0"/>
              <a:t>借：银行存款          </a:t>
            </a:r>
            <a:r>
              <a:rPr lang="en-US" altLang="zh-CN" sz="2400" dirty="0" smtClean="0"/>
              <a:t>216 000</a:t>
            </a:r>
          </a:p>
          <a:p>
            <a:pPr marL="0" indent="0" eaLnBrk="1" hangingPunct="1">
              <a:buNone/>
            </a:pPr>
            <a:r>
              <a:rPr lang="zh-CN" altLang="en-US" sz="2400" dirty="0" smtClean="0"/>
              <a:t>      贷：会费收入</a:t>
            </a:r>
            <a:r>
              <a:rPr lang="en-US" altLang="zh-CN" sz="2400" dirty="0" smtClean="0"/>
              <a:t>--</a:t>
            </a:r>
            <a:r>
              <a:rPr lang="zh-CN" altLang="en-US" sz="2400" dirty="0" smtClean="0"/>
              <a:t>非限定性收入</a:t>
            </a:r>
            <a:r>
              <a:rPr lang="en-US" altLang="zh-CN" sz="2400" dirty="0" smtClean="0"/>
              <a:t>--</a:t>
            </a:r>
            <a:r>
              <a:rPr lang="zh-CN" altLang="en-US" sz="2400" dirty="0" smtClean="0"/>
              <a:t>单位会费 </a:t>
            </a:r>
            <a:r>
              <a:rPr lang="en-US" altLang="zh-CN" sz="2400" dirty="0" smtClean="0"/>
              <a:t>210 000</a:t>
            </a:r>
          </a:p>
          <a:p>
            <a:pPr marL="0" indent="0" eaLnBrk="1" hangingPunct="1">
              <a:buNone/>
            </a:pPr>
            <a:r>
              <a:rPr lang="en-US" altLang="zh-CN" sz="2400" dirty="0" smtClean="0"/>
              <a:t>                                --</a:t>
            </a:r>
            <a:r>
              <a:rPr lang="zh-CN" altLang="en-US" sz="2400" dirty="0" smtClean="0"/>
              <a:t>个人会费    </a:t>
            </a:r>
            <a:r>
              <a:rPr lang="en-US" altLang="zh-CN" sz="2400" dirty="0" smtClean="0"/>
              <a:t>6 000 </a:t>
            </a:r>
          </a:p>
        </p:txBody>
      </p:sp>
    </p:spTree>
    <p:extLst>
      <p:ext uri="{BB962C8B-B14F-4D97-AF65-F5344CB8AC3E}">
        <p14:creationId xmlns:p14="http://schemas.microsoft.com/office/powerpoint/2010/main" val="3259854083"/>
      </p:ext>
    </p:extLst>
  </p:cSld>
  <p:clrMapOvr>
    <a:masterClrMapping/>
  </p:clrMapOvr>
  <p:transition spd="med"/>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zh-CN" altLang="en-US" smtClean="0"/>
              <a:t>提供服务收入</a:t>
            </a:r>
          </a:p>
        </p:txBody>
      </p:sp>
      <p:sp>
        <p:nvSpPr>
          <p:cNvPr id="74755" name="Rectangle 3"/>
          <p:cNvSpPr>
            <a:spLocks noGrp="1" noChangeArrowheads="1"/>
          </p:cNvSpPr>
          <p:nvPr>
            <p:ph type="body" idx="1"/>
          </p:nvPr>
        </p:nvSpPr>
        <p:spPr>
          <a:xfrm>
            <a:off x="0" y="914400"/>
            <a:ext cx="9144000" cy="5486400"/>
          </a:xfrm>
        </p:spPr>
        <p:txBody>
          <a:bodyPr/>
          <a:lstStyle/>
          <a:p>
            <a:pPr eaLnBrk="1" hangingPunct="1">
              <a:spcBef>
                <a:spcPts val="300"/>
              </a:spcBef>
              <a:spcAft>
                <a:spcPts val="300"/>
              </a:spcAft>
            </a:pPr>
            <a:r>
              <a:rPr lang="zh-CN" altLang="zh-CN" sz="2400" dirty="0" smtClean="0"/>
              <a:t>“提供服务收入”项目，反映民间非营利组织根据章程等的规定向其服务对象提供服务取得的收入总额。本项目应当根据“提供服务收入”科目的发生额填列。</a:t>
            </a:r>
            <a:endParaRPr lang="en-US" altLang="zh-CN" sz="2600" dirty="0" smtClean="0"/>
          </a:p>
          <a:p>
            <a:pPr eaLnBrk="1" hangingPunct="1">
              <a:spcBef>
                <a:spcPts val="300"/>
              </a:spcBef>
              <a:spcAft>
                <a:spcPts val="300"/>
              </a:spcAft>
            </a:pPr>
            <a:r>
              <a:rPr lang="zh-CN" altLang="zh-CN" sz="2400" dirty="0" smtClean="0"/>
              <a:t>“提供服务收入”</a:t>
            </a:r>
            <a:r>
              <a:rPr lang="zh-CN" altLang="en-US" sz="2600" dirty="0" smtClean="0"/>
              <a:t>科目：核算民间非营利组织根据章程等的规定向其服务对象提供服务取得的收入，包括</a:t>
            </a:r>
            <a:r>
              <a:rPr lang="zh-CN" altLang="en-US" sz="2600" dirty="0" smtClean="0">
                <a:solidFill>
                  <a:srgbClr val="FF0000"/>
                </a:solidFill>
              </a:rPr>
              <a:t>学杂费收入、医疗费收入、培训收入</a:t>
            </a:r>
            <a:r>
              <a:rPr lang="zh-CN" altLang="en-US" sz="2600" dirty="0" smtClean="0"/>
              <a:t>等。</a:t>
            </a:r>
          </a:p>
          <a:p>
            <a:pPr eaLnBrk="1" hangingPunct="1">
              <a:spcBef>
                <a:spcPts val="300"/>
              </a:spcBef>
              <a:spcAft>
                <a:spcPts val="300"/>
              </a:spcAft>
            </a:pPr>
            <a:r>
              <a:rPr lang="zh-CN" altLang="en-US" sz="2600" dirty="0" smtClean="0">
                <a:solidFill>
                  <a:srgbClr val="FF0000"/>
                </a:solidFill>
              </a:rPr>
              <a:t>一般</a:t>
            </a:r>
            <a:r>
              <a:rPr lang="zh-CN" altLang="en-US" sz="2600" dirty="0" smtClean="0"/>
              <a:t>情况下，民间非营利组织的提供服务收入为</a:t>
            </a:r>
            <a:r>
              <a:rPr lang="zh-CN" altLang="en-US" sz="2600" dirty="0" smtClean="0">
                <a:solidFill>
                  <a:srgbClr val="FF0000"/>
                </a:solidFill>
              </a:rPr>
              <a:t>非限定性收入</a:t>
            </a:r>
            <a:r>
              <a:rPr lang="zh-CN" altLang="en-US" sz="2600" dirty="0" smtClean="0"/>
              <a:t>，除非相关资产提供者对资产的使用设置了限制。</a:t>
            </a:r>
          </a:p>
          <a:p>
            <a:pPr eaLnBrk="1" hangingPunct="1">
              <a:spcBef>
                <a:spcPts val="300"/>
              </a:spcBef>
              <a:spcAft>
                <a:spcPts val="300"/>
              </a:spcAft>
            </a:pPr>
            <a:r>
              <a:rPr lang="zh-CN" altLang="en-US" sz="2600" dirty="0" smtClean="0"/>
              <a:t>账务处理</a:t>
            </a:r>
          </a:p>
          <a:p>
            <a:pPr eaLnBrk="1" hangingPunct="1">
              <a:lnSpc>
                <a:spcPct val="90000"/>
              </a:lnSpc>
              <a:spcBef>
                <a:spcPts val="300"/>
              </a:spcBef>
              <a:spcAft>
                <a:spcPts val="300"/>
              </a:spcAft>
              <a:buFontTx/>
              <a:buNone/>
            </a:pPr>
            <a:r>
              <a:rPr lang="zh-CN" altLang="en-US" sz="2600" dirty="0" smtClean="0"/>
              <a:t>（一）收取服务费收入，借记“现金”、“银行存款”、“应收账款”等，贷记本科目、预收账款等科目，确认收入时，借记“预收账款”，贷记本科目</a:t>
            </a:r>
          </a:p>
          <a:p>
            <a:pPr eaLnBrk="1" hangingPunct="1">
              <a:lnSpc>
                <a:spcPct val="90000"/>
              </a:lnSpc>
              <a:spcBef>
                <a:spcPts val="300"/>
              </a:spcBef>
              <a:spcAft>
                <a:spcPts val="300"/>
              </a:spcAft>
              <a:buFontTx/>
              <a:buNone/>
            </a:pPr>
            <a:r>
              <a:rPr lang="zh-CN" altLang="en-US" sz="2600" dirty="0" smtClean="0"/>
              <a:t>（二）期末余额转入到净资产中</a:t>
            </a:r>
          </a:p>
        </p:txBody>
      </p:sp>
    </p:spTree>
    <p:extLst>
      <p:ext uri="{BB962C8B-B14F-4D97-AF65-F5344CB8AC3E}">
        <p14:creationId xmlns:p14="http://schemas.microsoft.com/office/powerpoint/2010/main" val="2076206650"/>
      </p:ext>
    </p:extLst>
  </p:cSld>
  <p:clrMapOvr>
    <a:masterClrMapping/>
  </p:clrMapOvr>
  <p:transition spd="med" advTm="3000"/>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zh-CN" altLang="en-US" smtClean="0"/>
              <a:t>提供服务收入</a:t>
            </a:r>
          </a:p>
        </p:txBody>
      </p:sp>
      <p:sp>
        <p:nvSpPr>
          <p:cNvPr id="75779" name="Rectangle 3"/>
          <p:cNvSpPr>
            <a:spLocks noGrp="1" noChangeArrowheads="1"/>
          </p:cNvSpPr>
          <p:nvPr>
            <p:ph type="body" idx="1"/>
          </p:nvPr>
        </p:nvSpPr>
        <p:spPr>
          <a:xfrm>
            <a:off x="107504" y="1052736"/>
            <a:ext cx="8712968" cy="4445000"/>
          </a:xfrm>
        </p:spPr>
        <p:txBody>
          <a:bodyPr/>
          <a:lstStyle/>
          <a:p>
            <a:pPr eaLnBrk="1" hangingPunct="1">
              <a:spcBef>
                <a:spcPts val="300"/>
              </a:spcBef>
              <a:spcAft>
                <a:spcPts val="300"/>
              </a:spcAft>
            </a:pPr>
            <a:r>
              <a:rPr lang="zh-CN" altLang="en-US" sz="2400" dirty="0" smtClean="0"/>
              <a:t>提示：根据权责发生制原则，</a:t>
            </a:r>
            <a:r>
              <a:rPr lang="zh-CN" altLang="en-US" sz="2400" dirty="0" smtClean="0">
                <a:solidFill>
                  <a:srgbClr val="FF0000"/>
                </a:solidFill>
              </a:rPr>
              <a:t>收取的受益期相对较长的学杂费、培训费、住宿费，可视情况先在“预收账款”账户中登记，然后再按照受益期，均衡结转至“提供服务收入”账户</a:t>
            </a:r>
            <a:r>
              <a:rPr lang="zh-CN" altLang="en-US" sz="2400" dirty="0" smtClean="0"/>
              <a:t>。即：收费时：</a:t>
            </a:r>
          </a:p>
          <a:p>
            <a:pPr marL="0" indent="0" eaLnBrk="1" hangingPunct="1">
              <a:spcBef>
                <a:spcPts val="300"/>
              </a:spcBef>
              <a:spcAft>
                <a:spcPts val="300"/>
              </a:spcAft>
              <a:buNone/>
            </a:pPr>
            <a:r>
              <a:rPr lang="zh-CN" altLang="en-US" sz="2400" dirty="0" smtClean="0"/>
              <a:t>借：现金（或银行存款）</a:t>
            </a:r>
          </a:p>
          <a:p>
            <a:pPr marL="0" indent="0" eaLnBrk="1" hangingPunct="1">
              <a:spcBef>
                <a:spcPts val="300"/>
              </a:spcBef>
              <a:spcAft>
                <a:spcPts val="300"/>
              </a:spcAft>
              <a:buNone/>
            </a:pPr>
            <a:r>
              <a:rPr lang="zh-CN" altLang="en-US" sz="2400" dirty="0" smtClean="0"/>
              <a:t>   贷：预收账款</a:t>
            </a:r>
            <a:r>
              <a:rPr lang="en-US" altLang="zh-CN" sz="2400" dirty="0" smtClean="0"/>
              <a:t>-</a:t>
            </a:r>
            <a:r>
              <a:rPr lang="zh-CN" altLang="en-US" sz="2400" dirty="0" smtClean="0"/>
              <a:t>学杂费（或培训费）</a:t>
            </a:r>
          </a:p>
          <a:p>
            <a:pPr marL="0" indent="0" eaLnBrk="1" hangingPunct="1">
              <a:spcBef>
                <a:spcPts val="300"/>
              </a:spcBef>
              <a:spcAft>
                <a:spcPts val="300"/>
              </a:spcAft>
              <a:buNone/>
            </a:pPr>
            <a:r>
              <a:rPr lang="zh-CN" altLang="en-US" sz="2400" dirty="0" smtClean="0"/>
              <a:t>每月结转时：</a:t>
            </a:r>
          </a:p>
          <a:p>
            <a:pPr marL="0" indent="0" eaLnBrk="1" hangingPunct="1">
              <a:spcBef>
                <a:spcPts val="300"/>
              </a:spcBef>
              <a:spcAft>
                <a:spcPts val="300"/>
              </a:spcAft>
              <a:buNone/>
            </a:pPr>
            <a:r>
              <a:rPr lang="zh-CN" altLang="en-US" sz="2400" dirty="0" smtClean="0"/>
              <a:t>借：预收账款</a:t>
            </a:r>
            <a:r>
              <a:rPr lang="en-US" altLang="zh-CN" sz="2400" dirty="0" smtClean="0"/>
              <a:t>-</a:t>
            </a:r>
            <a:r>
              <a:rPr lang="zh-CN" altLang="en-US" sz="2400" dirty="0" smtClean="0"/>
              <a:t>学杂费（或培训费）</a:t>
            </a:r>
          </a:p>
          <a:p>
            <a:pPr marL="0" indent="0" eaLnBrk="1" hangingPunct="1">
              <a:spcBef>
                <a:spcPts val="300"/>
              </a:spcBef>
              <a:spcAft>
                <a:spcPts val="300"/>
              </a:spcAft>
              <a:buNone/>
            </a:pPr>
            <a:r>
              <a:rPr lang="zh-CN" altLang="en-US" sz="2400" dirty="0" smtClean="0"/>
              <a:t>贷：提供服务收入</a:t>
            </a:r>
            <a:r>
              <a:rPr lang="en-US" altLang="zh-CN" sz="2400" dirty="0" smtClean="0"/>
              <a:t>—</a:t>
            </a:r>
            <a:r>
              <a:rPr lang="zh-CN" altLang="en-US" sz="2400" dirty="0" smtClean="0"/>
              <a:t>非限定性收入（学杂费收入）（或培训费收入）</a:t>
            </a:r>
          </a:p>
          <a:p>
            <a:pPr eaLnBrk="1" hangingPunct="1">
              <a:spcBef>
                <a:spcPts val="300"/>
              </a:spcBef>
              <a:spcAft>
                <a:spcPts val="300"/>
              </a:spcAft>
            </a:pPr>
            <a:r>
              <a:rPr lang="zh-CN" altLang="en-US" sz="2400" dirty="0" smtClean="0">
                <a:solidFill>
                  <a:srgbClr val="FF0000"/>
                </a:solidFill>
              </a:rPr>
              <a:t>凡服务期不足一个月或者虽然超过一个月但周期较短、数额较小的各类服务收入，亦可直接计入提供服务收入，不必一定经过“预收账款”账户</a:t>
            </a:r>
            <a:r>
              <a:rPr lang="zh-CN" altLang="en-US" sz="2400" dirty="0" smtClean="0"/>
              <a:t>。</a:t>
            </a:r>
            <a:endParaRPr lang="en-US" altLang="zh-CN" sz="2400" dirty="0" smtClean="0"/>
          </a:p>
          <a:p>
            <a:pPr eaLnBrk="1" hangingPunct="1">
              <a:spcBef>
                <a:spcPts val="300"/>
              </a:spcBef>
              <a:spcAft>
                <a:spcPts val="300"/>
              </a:spcAft>
            </a:pPr>
            <a:endParaRPr lang="zh-CN" altLang="en-US" sz="2400" dirty="0" smtClean="0"/>
          </a:p>
        </p:txBody>
      </p:sp>
    </p:spTree>
    <p:extLst>
      <p:ext uri="{BB962C8B-B14F-4D97-AF65-F5344CB8AC3E}">
        <p14:creationId xmlns:p14="http://schemas.microsoft.com/office/powerpoint/2010/main" val="1311860373"/>
      </p:ext>
    </p:extLst>
  </p:cSld>
  <p:clrMapOvr>
    <a:masterClrMapping/>
  </p:clrMapOvr>
  <p:transition spd="med"/>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zh-CN" altLang="en-US" smtClean="0"/>
              <a:t>商品销售收入</a:t>
            </a:r>
          </a:p>
        </p:txBody>
      </p:sp>
      <p:sp>
        <p:nvSpPr>
          <p:cNvPr id="76803" name="Rectangle 3"/>
          <p:cNvSpPr>
            <a:spLocks noGrp="1" noChangeArrowheads="1"/>
          </p:cNvSpPr>
          <p:nvPr>
            <p:ph type="body" idx="1"/>
          </p:nvPr>
        </p:nvSpPr>
        <p:spPr>
          <a:xfrm>
            <a:off x="0" y="914400"/>
            <a:ext cx="9144000" cy="5562600"/>
          </a:xfrm>
        </p:spPr>
        <p:txBody>
          <a:bodyPr/>
          <a:lstStyle/>
          <a:p>
            <a:pPr eaLnBrk="1" hangingPunct="1"/>
            <a:r>
              <a:rPr lang="zh-CN" altLang="zh-CN" sz="2400" dirty="0" smtClean="0"/>
              <a:t>“商品销售收入”项目，反映民间非营利组织销售商品等所形成的收入总额。本项目应当根据“商品销售收入”科目的发生额填列。</a:t>
            </a:r>
            <a:endParaRPr lang="zh-CN" altLang="en-US" sz="2400" dirty="0" smtClean="0"/>
          </a:p>
          <a:p>
            <a:pPr eaLnBrk="1" hangingPunct="1"/>
            <a:r>
              <a:rPr lang="zh-CN" altLang="zh-CN" sz="2400" dirty="0" smtClean="0"/>
              <a:t>“商品销售收入”</a:t>
            </a:r>
            <a:r>
              <a:rPr lang="zh-CN" altLang="en-US" sz="2600" dirty="0" smtClean="0"/>
              <a:t>科目：核算民间非营利组织销售商品</a:t>
            </a:r>
            <a:r>
              <a:rPr lang="zh-CN" altLang="en-US" sz="2600" dirty="0" smtClean="0">
                <a:solidFill>
                  <a:srgbClr val="FF0000"/>
                </a:solidFill>
              </a:rPr>
              <a:t>（如出版物、药品）</a:t>
            </a:r>
            <a:r>
              <a:rPr lang="zh-CN" altLang="en-US" sz="2600" dirty="0" smtClean="0"/>
              <a:t>等所形成的收入。</a:t>
            </a:r>
          </a:p>
          <a:p>
            <a:pPr eaLnBrk="1" hangingPunct="1"/>
            <a:r>
              <a:rPr lang="zh-CN" altLang="en-US" sz="2600" dirty="0" smtClean="0">
                <a:solidFill>
                  <a:srgbClr val="FF0000"/>
                </a:solidFill>
              </a:rPr>
              <a:t>一般</a:t>
            </a:r>
            <a:r>
              <a:rPr lang="zh-CN" altLang="en-US" sz="2600" dirty="0" smtClean="0"/>
              <a:t>情况下，民间非营利组织的提供服务收入为</a:t>
            </a:r>
            <a:r>
              <a:rPr lang="zh-CN" altLang="en-US" sz="2600" dirty="0" smtClean="0">
                <a:solidFill>
                  <a:srgbClr val="FF0000"/>
                </a:solidFill>
              </a:rPr>
              <a:t>非限定性收入</a:t>
            </a:r>
            <a:r>
              <a:rPr lang="zh-CN" altLang="en-US" sz="2600" dirty="0" smtClean="0"/>
              <a:t>，除非相关资产提供者对资产的使用设置了限制。</a:t>
            </a:r>
          </a:p>
          <a:p>
            <a:pPr eaLnBrk="1" hangingPunct="1"/>
            <a:r>
              <a:rPr lang="zh-CN" altLang="en-US" sz="2600" dirty="0" smtClean="0"/>
              <a:t>账务处理</a:t>
            </a:r>
          </a:p>
          <a:p>
            <a:pPr eaLnBrk="1" hangingPunct="1">
              <a:buFontTx/>
              <a:buNone/>
            </a:pPr>
            <a:r>
              <a:rPr lang="zh-CN" altLang="en-US" sz="2600" dirty="0" smtClean="0"/>
              <a:t>（一）取得收入时：借记“现金”、“银行存款”、“应收票据”、“应收账款”等，贷记本科目、“预收账款”等。确认收入时：借记“预收账款”、贷记本科目</a:t>
            </a:r>
          </a:p>
        </p:txBody>
      </p:sp>
    </p:spTree>
    <p:extLst>
      <p:ext uri="{BB962C8B-B14F-4D97-AF65-F5344CB8AC3E}">
        <p14:creationId xmlns:p14="http://schemas.microsoft.com/office/powerpoint/2010/main" val="1305716238"/>
      </p:ext>
    </p:extLst>
  </p:cSld>
  <p:clrMapOvr>
    <a:masterClrMapping/>
  </p:clrMapOvr>
  <p:transition spd="med" advTm="3000"/>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zh-CN" altLang="en-US" smtClean="0"/>
              <a:t>政府补助收入 </a:t>
            </a:r>
          </a:p>
        </p:txBody>
      </p:sp>
      <p:sp>
        <p:nvSpPr>
          <p:cNvPr id="77827" name="Rectangle 3"/>
          <p:cNvSpPr>
            <a:spLocks noGrp="1" noChangeArrowheads="1"/>
          </p:cNvSpPr>
          <p:nvPr>
            <p:ph type="body" idx="1"/>
          </p:nvPr>
        </p:nvSpPr>
        <p:spPr>
          <a:xfrm>
            <a:off x="76200" y="838200"/>
            <a:ext cx="9144000" cy="4953000"/>
          </a:xfrm>
        </p:spPr>
        <p:txBody>
          <a:bodyPr/>
          <a:lstStyle/>
          <a:p>
            <a:pPr eaLnBrk="1" hangingPunct="1">
              <a:spcBef>
                <a:spcPts val="200"/>
              </a:spcBef>
              <a:spcAft>
                <a:spcPts val="200"/>
              </a:spcAft>
            </a:pPr>
            <a:r>
              <a:rPr lang="zh-CN" altLang="zh-CN" sz="2400" dirty="0" smtClean="0"/>
              <a:t>“政府补助收入”项目，反映民间非营利组织接受政府拨款或者政府机构给予的补助而取得的收入总额。本项目应当根据“政府补助收入”科目的发生额填列。</a:t>
            </a:r>
            <a:endParaRPr lang="en-US" altLang="zh-CN" sz="2400" dirty="0" smtClean="0"/>
          </a:p>
          <a:p>
            <a:pPr eaLnBrk="1" hangingPunct="1">
              <a:spcBef>
                <a:spcPts val="200"/>
              </a:spcBef>
              <a:spcAft>
                <a:spcPts val="200"/>
              </a:spcAft>
            </a:pPr>
            <a:r>
              <a:rPr lang="zh-CN" altLang="zh-CN" sz="2400" dirty="0" smtClean="0"/>
              <a:t>“政府补助收入”</a:t>
            </a:r>
            <a:r>
              <a:rPr lang="zh-CN" altLang="en-US" sz="2400" dirty="0" smtClean="0"/>
              <a:t>科目：核算民间非营利组织因为</a:t>
            </a:r>
            <a:r>
              <a:rPr lang="zh-CN" altLang="en-US" sz="2400" dirty="0" smtClean="0">
                <a:solidFill>
                  <a:srgbClr val="FF0000"/>
                </a:solidFill>
              </a:rPr>
              <a:t>政府拨款或者政府机构给予的补助</a:t>
            </a:r>
            <a:r>
              <a:rPr lang="zh-CN" altLang="en-US" sz="2400" dirty="0" smtClean="0"/>
              <a:t>而取得的收入。</a:t>
            </a:r>
          </a:p>
          <a:p>
            <a:pPr eaLnBrk="1" hangingPunct="1">
              <a:spcBef>
                <a:spcPts val="200"/>
              </a:spcBef>
              <a:spcAft>
                <a:spcPts val="200"/>
              </a:spcAft>
            </a:pPr>
            <a:r>
              <a:rPr lang="zh-CN" altLang="en-US" sz="2400" dirty="0" smtClean="0"/>
              <a:t>民间非营利组织的政府补助收入应当按照是否存在限定区分为非限定性收入和限定性收入设置明细科目，进行明细核算。</a:t>
            </a:r>
          </a:p>
          <a:p>
            <a:pPr eaLnBrk="1" hangingPunct="1">
              <a:spcBef>
                <a:spcPts val="200"/>
              </a:spcBef>
              <a:spcAft>
                <a:spcPts val="200"/>
              </a:spcAft>
            </a:pPr>
            <a:r>
              <a:rPr lang="zh-CN" altLang="en-US" sz="2400" dirty="0" smtClean="0"/>
              <a:t>账务处理</a:t>
            </a:r>
          </a:p>
          <a:p>
            <a:pPr eaLnBrk="1" hangingPunct="1">
              <a:spcBef>
                <a:spcPts val="200"/>
              </a:spcBef>
              <a:spcAft>
                <a:spcPts val="200"/>
              </a:spcAft>
              <a:buFontTx/>
              <a:buNone/>
            </a:pPr>
            <a:r>
              <a:rPr lang="zh-CN" altLang="en-US" sz="2400" dirty="0" smtClean="0"/>
              <a:t>（一）接受补助：借记资产类科目，贷记本科目</a:t>
            </a:r>
          </a:p>
          <a:p>
            <a:pPr eaLnBrk="1" hangingPunct="1">
              <a:spcBef>
                <a:spcPts val="200"/>
              </a:spcBef>
              <a:spcAft>
                <a:spcPts val="200"/>
              </a:spcAft>
              <a:buFontTx/>
              <a:buNone/>
            </a:pPr>
            <a:r>
              <a:rPr lang="zh-CN" altLang="en-US" sz="2400" dirty="0" smtClean="0"/>
              <a:t>附条件补助，存在需要偿还全部或者部分捐赠资产 ，借记“管理费用”，贷记“其他应付款”</a:t>
            </a:r>
          </a:p>
          <a:p>
            <a:pPr eaLnBrk="1" hangingPunct="1">
              <a:spcBef>
                <a:spcPts val="200"/>
              </a:spcBef>
              <a:spcAft>
                <a:spcPts val="200"/>
              </a:spcAft>
              <a:buFontTx/>
              <a:buNone/>
            </a:pPr>
            <a:r>
              <a:rPr lang="zh-CN" altLang="en-US" sz="2400" dirty="0" smtClean="0"/>
              <a:t>（二）如果限定性收入的限制在收入当期得以解除，应将其转为非限定性收入</a:t>
            </a:r>
          </a:p>
          <a:p>
            <a:pPr eaLnBrk="1" hangingPunct="1">
              <a:spcBef>
                <a:spcPts val="200"/>
              </a:spcBef>
              <a:spcAft>
                <a:spcPts val="200"/>
              </a:spcAft>
              <a:buFontTx/>
              <a:buNone/>
            </a:pPr>
            <a:r>
              <a:rPr lang="zh-CN" altLang="en-US" sz="2400" dirty="0" smtClean="0"/>
              <a:t>（三）期末将余额转入到净资产中</a:t>
            </a:r>
          </a:p>
        </p:txBody>
      </p:sp>
    </p:spTree>
    <p:extLst>
      <p:ext uri="{BB962C8B-B14F-4D97-AF65-F5344CB8AC3E}">
        <p14:creationId xmlns:p14="http://schemas.microsoft.com/office/powerpoint/2010/main" val="812112174"/>
      </p:ext>
    </p:extLst>
  </p:cSld>
  <p:clrMapOvr>
    <a:masterClrMapping/>
  </p:clrMapOvr>
  <p:transition spd="med" advTm="3000"/>
  <p:timing>
    <p:tnLst>
      <p:par>
        <p:cTn id="1" dur="indefinite" restart="never" nodeType="tmRoot"/>
      </p:par>
    </p:tnLst>
  </p:timing>
</p:sld>
</file>

<file path=ppt/theme/theme1.xml><?xml version="1.0" encoding="utf-8"?>
<a:theme xmlns:a="http://schemas.openxmlformats.org/drawingml/2006/main" name="1_Shanghai June 29 Securities">
  <a:themeElements>
    <a:clrScheme name="1_Shanghai June 29 Securitie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1_Shanghai June 29 Securities">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2400" b="1" i="1"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2400" b="1" i="1"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1_Shanghai June 29 Securitie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Shanghai June 29 Securitie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Shanghai June 29 Securitie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Shanghai June 29 Securitie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Shanghai June 29 Securitie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Shanghai June 29 Securitie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Shanghai June 29 Securitie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Shanghai June 29 Securities 8">
        <a:dk1>
          <a:srgbClr val="000000"/>
        </a:dk1>
        <a:lt1>
          <a:srgbClr val="FFFFFF"/>
        </a:lt1>
        <a:dk2>
          <a:srgbClr val="0033CC"/>
        </a:dk2>
        <a:lt2>
          <a:srgbClr val="FFFFFF"/>
        </a:lt2>
        <a:accent1>
          <a:srgbClr val="CC0000"/>
        </a:accent1>
        <a:accent2>
          <a:srgbClr val="33CC33"/>
        </a:accent2>
        <a:accent3>
          <a:srgbClr val="AAADE2"/>
        </a:accent3>
        <a:accent4>
          <a:srgbClr val="DADADA"/>
        </a:accent4>
        <a:accent5>
          <a:srgbClr val="E2AAAA"/>
        </a:accent5>
        <a:accent6>
          <a:srgbClr val="2DB92D"/>
        </a:accent6>
        <a:hlink>
          <a:srgbClr val="FFFF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hanghai June 29 Securities">
  <a:themeElements>
    <a:clrScheme name="Shanghai June 29 Securitie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Shanghai June 29 Securities">
      <a:majorFont>
        <a:latin typeface="黑体"/>
        <a:ea typeface="黑体"/>
        <a:cs typeface=""/>
      </a:majorFont>
      <a:minorFont>
        <a:latin typeface="楷体_GB2312"/>
        <a:ea typeface="楷体_GB2312"/>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2400" b="1" i="1"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2400" b="1" i="1"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Shanghai June 29 Securitie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hanghai June 29 Securitie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hanghai June 29 Securitie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hanghai June 29 Securitie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hanghai June 29 Securitie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hanghai June 29 Securitie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hanghai June 29 Securitie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Shanghai June 29 Securities 8">
        <a:dk1>
          <a:srgbClr val="000000"/>
        </a:dk1>
        <a:lt1>
          <a:srgbClr val="FFFFFF"/>
        </a:lt1>
        <a:dk2>
          <a:srgbClr val="0033CC"/>
        </a:dk2>
        <a:lt2>
          <a:srgbClr val="FFFFFF"/>
        </a:lt2>
        <a:accent1>
          <a:srgbClr val="CC0000"/>
        </a:accent1>
        <a:accent2>
          <a:srgbClr val="33CC33"/>
        </a:accent2>
        <a:accent3>
          <a:srgbClr val="AAADE2"/>
        </a:accent3>
        <a:accent4>
          <a:srgbClr val="DADADA"/>
        </a:accent4>
        <a:accent5>
          <a:srgbClr val="E2AAAA"/>
        </a:accent5>
        <a:accent6>
          <a:srgbClr val="2DB92D"/>
        </a:accent6>
        <a:hlink>
          <a:srgbClr val="FFFF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中税协培训《土地增值税清算鉴证实务解析》</Template>
  <TotalTime>7522</TotalTime>
  <Words>16923</Words>
  <Application>Microsoft Office PowerPoint</Application>
  <PresentationFormat>全屏显示(4:3)</PresentationFormat>
  <Paragraphs>1414</Paragraphs>
  <Slides>137</Slides>
  <Notes>1</Notes>
  <HiddenSlides>0</HiddenSlides>
  <MMClips>0</MMClips>
  <ScaleCrop>false</ScaleCrop>
  <HeadingPairs>
    <vt:vector size="4" baseType="variant">
      <vt:variant>
        <vt:lpstr>主题</vt:lpstr>
      </vt:variant>
      <vt:variant>
        <vt:i4>2</vt:i4>
      </vt:variant>
      <vt:variant>
        <vt:lpstr>幻灯片标题</vt:lpstr>
      </vt:variant>
      <vt:variant>
        <vt:i4>137</vt:i4>
      </vt:variant>
    </vt:vector>
  </HeadingPairs>
  <TitlesOfParts>
    <vt:vector size="139" baseType="lpstr">
      <vt:lpstr>1_Shanghai June 29 Securities</vt:lpstr>
      <vt:lpstr>Shanghai June 29 Securities</vt:lpstr>
      <vt:lpstr> 民间非营利组织财务实务交流</vt:lpstr>
      <vt:lpstr>授课老师简介</vt:lpstr>
      <vt:lpstr>交流内容</vt:lpstr>
      <vt:lpstr>第一部分  民办非企业单位财务管理问题  </vt:lpstr>
      <vt:lpstr>等级评估对财务相关的要求（列举）   </vt:lpstr>
      <vt:lpstr>等级评估对财务相关的要求（列举）  </vt:lpstr>
      <vt:lpstr>民办非企业单位财务管理现状</vt:lpstr>
      <vt:lpstr>民办非企业单位财务管理现状</vt:lpstr>
      <vt:lpstr>《会计基础工作规范》的要求</vt:lpstr>
      <vt:lpstr>《会计基础工作规范》的要求</vt:lpstr>
      <vt:lpstr>《会计基础工作规范》的要求</vt:lpstr>
      <vt:lpstr>《内部会计控制规范》要求</vt:lpstr>
      <vt:lpstr>《内部会计控制规范》要求</vt:lpstr>
      <vt:lpstr>《内部会计控制规范》要求</vt:lpstr>
      <vt:lpstr>《内部会计控制规范》要求</vt:lpstr>
      <vt:lpstr>货币资金内部控制</vt:lpstr>
      <vt:lpstr>货币资金内部控制</vt:lpstr>
      <vt:lpstr>货币资金内部控制</vt:lpstr>
      <vt:lpstr>货币资金内部控制</vt:lpstr>
      <vt:lpstr>采购与付款内部控制</vt:lpstr>
      <vt:lpstr>采购与付款内部控制</vt:lpstr>
      <vt:lpstr>采购与付款内部控制</vt:lpstr>
      <vt:lpstr>采购与付款内部控制</vt:lpstr>
      <vt:lpstr>采购与付款内部控制</vt:lpstr>
      <vt:lpstr>采购与付款内部控制</vt:lpstr>
      <vt:lpstr>第二部分   年检报表</vt:lpstr>
      <vt:lpstr>会计报表组成</vt:lpstr>
      <vt:lpstr>资产负债表</vt:lpstr>
      <vt:lpstr>资产负债表结构</vt:lpstr>
      <vt:lpstr>流动资产填报</vt:lpstr>
      <vt:lpstr>货币资金</vt:lpstr>
      <vt:lpstr>相关科目核算注意事项</vt:lpstr>
      <vt:lpstr>短期投资</vt:lpstr>
      <vt:lpstr>应收款项</vt:lpstr>
      <vt:lpstr>PowerPoint 演示文稿</vt:lpstr>
      <vt:lpstr>应收账款</vt:lpstr>
      <vt:lpstr>其他应收款</vt:lpstr>
      <vt:lpstr>预付账款</vt:lpstr>
      <vt:lpstr>存货</vt:lpstr>
      <vt:lpstr>存货</vt:lpstr>
      <vt:lpstr>待摊费用</vt:lpstr>
      <vt:lpstr>待摊费用举例</vt:lpstr>
      <vt:lpstr>一年内到期的长期债权投资、其他流动资产</vt:lpstr>
      <vt:lpstr>长期投资填报</vt:lpstr>
      <vt:lpstr>长期股权投资、长期债权投资</vt:lpstr>
      <vt:lpstr>固定资产填报</vt:lpstr>
      <vt:lpstr>固定资产</vt:lpstr>
      <vt:lpstr>固定资产后续支出</vt:lpstr>
      <vt:lpstr>累计折旧</vt:lpstr>
      <vt:lpstr>累计折旧</vt:lpstr>
      <vt:lpstr>固定资产核算的常见问题</vt:lpstr>
      <vt:lpstr>在建工程</vt:lpstr>
      <vt:lpstr>文物文化资产</vt:lpstr>
      <vt:lpstr>固定资产清理</vt:lpstr>
      <vt:lpstr>固定资产会计处理举例</vt:lpstr>
      <vt:lpstr>固定资产会计处理举例</vt:lpstr>
      <vt:lpstr>固定资产会计处理举例</vt:lpstr>
      <vt:lpstr>固定资产会计处理举例</vt:lpstr>
      <vt:lpstr>固定资产会计处理举例</vt:lpstr>
      <vt:lpstr>无形资产</vt:lpstr>
      <vt:lpstr>受托代理资产</vt:lpstr>
      <vt:lpstr>流动负债填报</vt:lpstr>
      <vt:lpstr>短期借款</vt:lpstr>
      <vt:lpstr>应付款项</vt:lpstr>
      <vt:lpstr>应付工资</vt:lpstr>
      <vt:lpstr>应付工资</vt:lpstr>
      <vt:lpstr>应付工资</vt:lpstr>
      <vt:lpstr>应交税金</vt:lpstr>
      <vt:lpstr>应交税金</vt:lpstr>
      <vt:lpstr>应交税金</vt:lpstr>
      <vt:lpstr>预收账款</vt:lpstr>
      <vt:lpstr>预收账款</vt:lpstr>
      <vt:lpstr>预提费用</vt:lpstr>
      <vt:lpstr>预提费用</vt:lpstr>
      <vt:lpstr>预计负债、一年内到期的长期负债、其他流动负债</vt:lpstr>
      <vt:lpstr>长期负债填报</vt:lpstr>
      <vt:lpstr>长期借款</vt:lpstr>
      <vt:lpstr>长期应付款、其他长期负债</vt:lpstr>
      <vt:lpstr>受托代理负债</vt:lpstr>
      <vt:lpstr>净资产</vt:lpstr>
      <vt:lpstr>非限定性净资产</vt:lpstr>
      <vt:lpstr>非限定性净资产</vt:lpstr>
      <vt:lpstr>非限定性净资产举例</vt:lpstr>
      <vt:lpstr>非限定性净资产举例</vt:lpstr>
      <vt:lpstr>限定性净资产</vt:lpstr>
      <vt:lpstr>限定性净资产举例</vt:lpstr>
      <vt:lpstr>限定性净资产举例</vt:lpstr>
      <vt:lpstr>业务活动表</vt:lpstr>
      <vt:lpstr>业务活动表结构</vt:lpstr>
      <vt:lpstr>收入填报</vt:lpstr>
      <vt:lpstr>捐赠收入</vt:lpstr>
      <vt:lpstr>捐赠收入</vt:lpstr>
      <vt:lpstr>捐赠收入</vt:lpstr>
      <vt:lpstr>会费收入</vt:lpstr>
      <vt:lpstr>会费收入</vt:lpstr>
      <vt:lpstr>提供服务收入</vt:lpstr>
      <vt:lpstr>提供服务收入</vt:lpstr>
      <vt:lpstr>商品销售收入</vt:lpstr>
      <vt:lpstr>政府补助收入 </vt:lpstr>
      <vt:lpstr>投资收益</vt:lpstr>
      <vt:lpstr>其他收入</vt:lpstr>
      <vt:lpstr>费用填报</vt:lpstr>
      <vt:lpstr>业务活动成本</vt:lpstr>
      <vt:lpstr>业务活动成本</vt:lpstr>
      <vt:lpstr>业务活动成本</vt:lpstr>
      <vt:lpstr>业务活动成本</vt:lpstr>
      <vt:lpstr>业务活动成本</vt:lpstr>
      <vt:lpstr>管理费用</vt:lpstr>
      <vt:lpstr>管理费用</vt:lpstr>
      <vt:lpstr>管理费用</vt:lpstr>
      <vt:lpstr>筹资费用</vt:lpstr>
      <vt:lpstr>筹资费用</vt:lpstr>
      <vt:lpstr>其他费用</vt:lpstr>
      <vt:lpstr>其他费用</vt:lpstr>
      <vt:lpstr>限定性净资产转为非限定性净资产</vt:lpstr>
      <vt:lpstr>净资产变动额</vt:lpstr>
      <vt:lpstr>现金流量表</vt:lpstr>
      <vt:lpstr>现金概念及现金流量表结构</vt:lpstr>
      <vt:lpstr>现金流量表编制方法</vt:lpstr>
      <vt:lpstr>业务活动产生的现金流量填报</vt:lpstr>
      <vt:lpstr>PowerPoint 演示文稿</vt:lpstr>
      <vt:lpstr>PowerPoint 演示文稿</vt:lpstr>
      <vt:lpstr>PowerPoint 演示文稿</vt:lpstr>
      <vt:lpstr>PowerPoint 演示文稿</vt:lpstr>
      <vt:lpstr>投资活动产生的现金流量</vt:lpstr>
      <vt:lpstr>PowerPoint 演示文稿</vt:lpstr>
      <vt:lpstr>PowerPoint 演示文稿</vt:lpstr>
      <vt:lpstr>PowerPoint 演示文稿</vt:lpstr>
      <vt:lpstr>PowerPoint 演示文稿</vt:lpstr>
      <vt:lpstr>筹资活动产生的现金流量</vt:lpstr>
      <vt:lpstr>PowerPoint 演示文稿</vt:lpstr>
      <vt:lpstr>PowerPoint 演示文稿</vt:lpstr>
      <vt:lpstr>PowerPoint 演示文稿</vt:lpstr>
      <vt:lpstr>三张报表逻辑关系</vt:lpstr>
      <vt:lpstr>民间非营利组织会计核算不规范的主要表现</vt:lpstr>
      <vt:lpstr>民间非营利组织会计核算不规范的主要表现</vt:lpstr>
      <vt:lpstr>PowerPoint 演示文稿</vt:lpstr>
    </vt:vector>
  </TitlesOfParts>
  <Company>Lenovo (Beijing) Limited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车船税暂行条例的说明和释义 </dc:title>
  <dc:creator>刘炜杰</dc:creator>
  <cp:lastModifiedBy>licm</cp:lastModifiedBy>
  <cp:revision>1348</cp:revision>
  <cp:lastPrinted>2019-09-26T10:37:22Z</cp:lastPrinted>
  <dcterms:created xsi:type="dcterms:W3CDTF">2007-01-05T10:59:35Z</dcterms:created>
  <dcterms:modified xsi:type="dcterms:W3CDTF">2019-10-18T04:57:19Z</dcterms:modified>
</cp:coreProperties>
</file>