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657" r:id="rId2"/>
    <p:sldMasterId id="2147483651" r:id="rId3"/>
  </p:sldMasterIdLst>
  <p:notesMasterIdLst>
    <p:notesMasterId r:id="rId46"/>
  </p:notesMasterIdLst>
  <p:sldIdLst>
    <p:sldId id="369" r:id="rId4"/>
    <p:sldId id="409" r:id="rId5"/>
    <p:sldId id="488" r:id="rId6"/>
    <p:sldId id="413" r:id="rId7"/>
    <p:sldId id="658" r:id="rId8"/>
    <p:sldId id="565" r:id="rId9"/>
    <p:sldId id="567" r:id="rId10"/>
    <p:sldId id="568" r:id="rId11"/>
    <p:sldId id="659" r:id="rId12"/>
    <p:sldId id="574" r:id="rId13"/>
    <p:sldId id="615" r:id="rId14"/>
    <p:sldId id="649" r:id="rId15"/>
    <p:sldId id="654" r:id="rId16"/>
    <p:sldId id="651" r:id="rId17"/>
    <p:sldId id="652" r:id="rId18"/>
    <p:sldId id="616" r:id="rId19"/>
    <p:sldId id="617" r:id="rId20"/>
    <p:sldId id="618" r:id="rId21"/>
    <p:sldId id="655" r:id="rId22"/>
    <p:sldId id="619" r:id="rId23"/>
    <p:sldId id="620" r:id="rId24"/>
    <p:sldId id="656" r:id="rId25"/>
    <p:sldId id="621" r:id="rId26"/>
    <p:sldId id="622" r:id="rId27"/>
    <p:sldId id="623" r:id="rId28"/>
    <p:sldId id="624" r:id="rId29"/>
    <p:sldId id="625" r:id="rId30"/>
    <p:sldId id="626" r:id="rId31"/>
    <p:sldId id="627" r:id="rId32"/>
    <p:sldId id="628" r:id="rId33"/>
    <p:sldId id="629" r:id="rId34"/>
    <p:sldId id="630" r:id="rId35"/>
    <p:sldId id="631" r:id="rId36"/>
    <p:sldId id="632" r:id="rId37"/>
    <p:sldId id="633" r:id="rId38"/>
    <p:sldId id="644" r:id="rId39"/>
    <p:sldId id="645" r:id="rId40"/>
    <p:sldId id="646" r:id="rId41"/>
    <p:sldId id="647" r:id="rId42"/>
    <p:sldId id="648" r:id="rId43"/>
    <p:sldId id="657" r:id="rId44"/>
    <p:sldId id="614" r:id="rId45"/>
  </p:sldIdLst>
  <p:sldSz cx="9144000" cy="6858000" type="screen4x3"/>
  <p:notesSz cx="6858000" cy="9144000"/>
  <p:defaultTextStyle>
    <a:defPPr>
      <a:defRPr lang="pt-BR"/>
    </a:defPPr>
    <a:lvl1pPr algn="l" rtl="0" fontAlgn="base">
      <a:spcBef>
        <a:spcPct val="0"/>
      </a:spcBef>
      <a:spcAft>
        <a:spcPct val="0"/>
      </a:spcAft>
      <a:buFont typeface="Arial" pitchFamily="34" charset="0"/>
      <a:defRPr kern="1200">
        <a:solidFill>
          <a:schemeClr val="tx1"/>
        </a:solidFill>
        <a:latin typeface="Arial" pitchFamily="34" charset="0"/>
        <a:ea typeface="MS PGothic" pitchFamily="34" charset="-128"/>
        <a:cs typeface="+mn-cs"/>
      </a:defRPr>
    </a:lvl1pPr>
    <a:lvl2pPr marL="592138" indent="-115888" algn="l" rtl="0" fontAlgn="base">
      <a:spcBef>
        <a:spcPct val="0"/>
      </a:spcBef>
      <a:spcAft>
        <a:spcPct val="0"/>
      </a:spcAft>
      <a:buFont typeface="Arial" pitchFamily="34" charset="0"/>
      <a:defRPr kern="1200">
        <a:solidFill>
          <a:schemeClr val="tx1"/>
        </a:solidFill>
        <a:latin typeface="Arial" pitchFamily="34" charset="0"/>
        <a:ea typeface="MS PGothic" pitchFamily="34" charset="-128"/>
        <a:cs typeface="+mn-cs"/>
      </a:defRPr>
    </a:lvl2pPr>
    <a:lvl3pPr marL="1187450" indent="-234950" algn="l" rtl="0" fontAlgn="base">
      <a:spcBef>
        <a:spcPct val="0"/>
      </a:spcBef>
      <a:spcAft>
        <a:spcPct val="0"/>
      </a:spcAft>
      <a:buFont typeface="Arial" pitchFamily="34" charset="0"/>
      <a:defRPr kern="1200">
        <a:solidFill>
          <a:schemeClr val="tx1"/>
        </a:solidFill>
        <a:latin typeface="Arial" pitchFamily="34" charset="0"/>
        <a:ea typeface="MS PGothic" pitchFamily="34" charset="-128"/>
        <a:cs typeface="+mn-cs"/>
      </a:defRPr>
    </a:lvl3pPr>
    <a:lvl4pPr marL="1782763" indent="-354013" algn="l" rtl="0" fontAlgn="base">
      <a:spcBef>
        <a:spcPct val="0"/>
      </a:spcBef>
      <a:spcAft>
        <a:spcPct val="0"/>
      </a:spcAft>
      <a:buFont typeface="Arial" pitchFamily="34" charset="0"/>
      <a:defRPr kern="1200">
        <a:solidFill>
          <a:schemeClr val="tx1"/>
        </a:solidFill>
        <a:latin typeface="Arial" pitchFamily="34" charset="0"/>
        <a:ea typeface="MS PGothic" pitchFamily="34" charset="-128"/>
        <a:cs typeface="+mn-cs"/>
      </a:defRPr>
    </a:lvl4pPr>
    <a:lvl5pPr marL="2378075" indent="-473075" algn="l" rtl="0" fontAlgn="base">
      <a:spcBef>
        <a:spcPct val="0"/>
      </a:spcBef>
      <a:spcAft>
        <a:spcPct val="0"/>
      </a:spcAft>
      <a:buFont typeface="Arial" pitchFamily="34" charset="0"/>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334">
          <p15:clr>
            <a:srgbClr val="A4A3A4"/>
          </p15:clr>
        </p15:guide>
        <p15:guide id="2" pos="752">
          <p15:clr>
            <a:srgbClr val="A4A3A4"/>
          </p15:clr>
        </p15:guide>
        <p15:guide id="3" pos="120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D16B4"/>
    <a:srgbClr val="0A5497"/>
    <a:srgbClr val="56247A"/>
    <a:srgbClr val="709F3C"/>
    <a:srgbClr val="744E00"/>
    <a:srgbClr val="828AA3"/>
    <a:srgbClr val="AB80D2"/>
    <a:srgbClr val="FF9900"/>
    <a:srgbClr val="FF66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主题样式 2 - 强调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444" autoAdjust="0"/>
  </p:normalViewPr>
  <p:slideViewPr>
    <p:cSldViewPr snapToGrid="0">
      <p:cViewPr varScale="1">
        <p:scale>
          <a:sx n="70" d="100"/>
          <a:sy n="70" d="100"/>
        </p:scale>
        <p:origin x="1128" y="56"/>
      </p:cViewPr>
      <p:guideLst>
        <p:guide orient="horz" pos="2334"/>
        <p:guide pos="752"/>
        <p:guide pos="120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33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notesMaster" Target="notesMasters/notesMaster1.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lstStyle>
            <a:lvl1pPr eaLnBrk="1" hangingPunct="1">
              <a:buFontTx/>
              <a:buNone/>
              <a:defRPr sz="1200">
                <a:latin typeface="Arial" panose="020B0604020202020204" pitchFamily="34" charset="0"/>
              </a:defRPr>
            </a:lvl1pPr>
          </a:lstStyle>
          <a:p>
            <a:pPr>
              <a:defRPr/>
            </a:pPr>
            <a:endParaRPr lang="pt-PT" altLang="pt-PT"/>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lstStyle>
            <a:lvl1pPr algn="r" eaLnBrk="1" hangingPunct="1">
              <a:buFontTx/>
              <a:buNone/>
              <a:defRPr sz="1200">
                <a:latin typeface="Arial" panose="020B0604020202020204" pitchFamily="34" charset="0"/>
              </a:defRPr>
            </a:lvl1pPr>
          </a:lstStyle>
          <a:p>
            <a:pPr>
              <a:defRPr/>
            </a:pPr>
            <a:endParaRPr lang="pt-PT" alt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PT"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normAutofit/>
          </a:bodyPr>
          <a:lstStyle/>
          <a:p>
            <a:pPr lvl="0"/>
            <a:r>
              <a:rPr lang="en-US" altLang="pt-PT" noProof="0"/>
              <a:t>Click to edit Master text styles</a:t>
            </a:r>
          </a:p>
          <a:p>
            <a:pPr lvl="1"/>
            <a:r>
              <a:rPr lang="en-US" altLang="pt-PT" noProof="0"/>
              <a:t>Second level</a:t>
            </a:r>
          </a:p>
          <a:p>
            <a:pPr lvl="2"/>
            <a:r>
              <a:rPr lang="en-US" altLang="pt-PT" noProof="0"/>
              <a:t>Third level</a:t>
            </a:r>
          </a:p>
          <a:p>
            <a:pPr lvl="3"/>
            <a:r>
              <a:rPr lang="en-US" altLang="pt-PT" noProof="0"/>
              <a:t>Fourth level</a:t>
            </a:r>
          </a:p>
          <a:p>
            <a:pPr lvl="4"/>
            <a:r>
              <a:rPr lang="en-US" altLang="pt-PT" noProof="0"/>
              <a:t>Fifth level</a:t>
            </a:r>
            <a:endParaRPr lang="pt-PT" altLang="pt-PT"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lstStyle>
            <a:lvl1pPr eaLnBrk="1" hangingPunct="1">
              <a:buFontTx/>
              <a:buNone/>
              <a:defRPr sz="1200">
                <a:latin typeface="Arial" panose="020B0604020202020204" pitchFamily="34" charset="0"/>
              </a:defRPr>
            </a:lvl1pPr>
          </a:lstStyle>
          <a:p>
            <a:pPr>
              <a:defRPr/>
            </a:pPr>
            <a:endParaRPr lang="pt-PT" altLang="pt-P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BDB61702-D270-4010-A9DD-55EC83A687A3}" type="slidenum">
              <a:rPr lang="pt-PT" altLang="pt-PT"/>
              <a:pPr>
                <a:defRPr/>
              </a:pPr>
              <a:t>‹#›</a:t>
            </a:fld>
            <a:endParaRPr lang="pt-PT" altLang="pt-PT"/>
          </a:p>
        </p:txBody>
      </p:sp>
    </p:spTree>
    <p:extLst>
      <p:ext uri="{BB962C8B-B14F-4D97-AF65-F5344CB8AC3E}">
        <p14:creationId xmlns:p14="http://schemas.microsoft.com/office/powerpoint/2010/main" val="4816827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500" kern="1200">
        <a:solidFill>
          <a:schemeClr val="tx1"/>
        </a:solidFill>
        <a:latin typeface="+mn-lt"/>
        <a:ea typeface="MS PGothic" panose="020B0600070205080204" pitchFamily="34" charset="-128"/>
        <a:cs typeface="+mn-cs"/>
      </a:defRPr>
    </a:lvl1pPr>
    <a:lvl2pPr marL="592138" algn="l" rtl="0" eaLnBrk="0" fontAlgn="base" hangingPunct="0">
      <a:spcBef>
        <a:spcPct val="30000"/>
      </a:spcBef>
      <a:spcAft>
        <a:spcPct val="0"/>
      </a:spcAft>
      <a:defRPr sz="1500" kern="1200">
        <a:solidFill>
          <a:schemeClr val="tx1"/>
        </a:solidFill>
        <a:latin typeface="+mn-lt"/>
        <a:ea typeface="MS PGothic" panose="020B0600070205080204" pitchFamily="34" charset="-128"/>
        <a:cs typeface="+mn-cs"/>
      </a:defRPr>
    </a:lvl2pPr>
    <a:lvl3pPr marL="1187450" algn="l" rtl="0" eaLnBrk="0" fontAlgn="base" hangingPunct="0">
      <a:spcBef>
        <a:spcPct val="30000"/>
      </a:spcBef>
      <a:spcAft>
        <a:spcPct val="0"/>
      </a:spcAft>
      <a:defRPr sz="1500" kern="1200">
        <a:solidFill>
          <a:schemeClr val="tx1"/>
        </a:solidFill>
        <a:latin typeface="+mn-lt"/>
        <a:ea typeface="MS PGothic" panose="020B0600070205080204" pitchFamily="34" charset="-128"/>
        <a:cs typeface="+mn-cs"/>
      </a:defRPr>
    </a:lvl3pPr>
    <a:lvl4pPr marL="1782763" algn="l" rtl="0" eaLnBrk="0" fontAlgn="base" hangingPunct="0">
      <a:spcBef>
        <a:spcPct val="30000"/>
      </a:spcBef>
      <a:spcAft>
        <a:spcPct val="0"/>
      </a:spcAft>
      <a:defRPr sz="1500" kern="1200">
        <a:solidFill>
          <a:schemeClr val="tx1"/>
        </a:solidFill>
        <a:latin typeface="+mn-lt"/>
        <a:ea typeface="MS PGothic" panose="020B0600070205080204" pitchFamily="34" charset="-128"/>
        <a:cs typeface="+mn-cs"/>
      </a:defRPr>
    </a:lvl4pPr>
    <a:lvl5pPr marL="2378075" algn="l" rtl="0" eaLnBrk="0" fontAlgn="base" hangingPunct="0">
      <a:spcBef>
        <a:spcPct val="30000"/>
      </a:spcBef>
      <a:spcAft>
        <a:spcPct val="0"/>
      </a:spcAft>
      <a:defRPr sz="1500" kern="1200">
        <a:solidFill>
          <a:schemeClr val="tx1"/>
        </a:solidFill>
        <a:latin typeface="+mn-lt"/>
        <a:ea typeface="MS PGothic" panose="020B0600070205080204" pitchFamily="34" charset="-128"/>
        <a:cs typeface="+mn-cs"/>
      </a:defRPr>
    </a:lvl5pPr>
    <a:lvl6pPr marL="2974975" algn="l" defTabSz="1189355" rtl="0" eaLnBrk="1" latinLnBrk="0" hangingPunct="1">
      <a:defRPr sz="1560" kern="1200">
        <a:solidFill>
          <a:schemeClr val="tx1"/>
        </a:solidFill>
        <a:latin typeface="+mn-lt"/>
        <a:ea typeface="+mn-ea"/>
        <a:cs typeface="+mn-cs"/>
      </a:defRPr>
    </a:lvl6pPr>
    <a:lvl7pPr marL="3569970" algn="l" defTabSz="1189355" rtl="0" eaLnBrk="1" latinLnBrk="0" hangingPunct="1">
      <a:defRPr sz="1560" kern="1200">
        <a:solidFill>
          <a:schemeClr val="tx1"/>
        </a:solidFill>
        <a:latin typeface="+mn-lt"/>
        <a:ea typeface="+mn-ea"/>
        <a:cs typeface="+mn-cs"/>
      </a:defRPr>
    </a:lvl7pPr>
    <a:lvl8pPr marL="4164965" algn="l" defTabSz="1189355" rtl="0" eaLnBrk="1" latinLnBrk="0" hangingPunct="1">
      <a:defRPr sz="1560" kern="1200">
        <a:solidFill>
          <a:schemeClr val="tx1"/>
        </a:solidFill>
        <a:latin typeface="+mn-lt"/>
        <a:ea typeface="+mn-ea"/>
        <a:cs typeface="+mn-cs"/>
      </a:defRPr>
    </a:lvl8pPr>
    <a:lvl9pPr marL="4759960" algn="l" defTabSz="1189355" rtl="0" eaLnBrk="1" latinLnBrk="0" hangingPunct="1">
      <a:defRPr sz="156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ChangeArrowheads="1" noTextEdit="1"/>
          </p:cNvSpPr>
          <p:nvPr>
            <p:ph type="sldImg" idx="4294967295"/>
          </p:nvPr>
        </p:nvSpPr>
        <p:spPr bwMode="auto">
          <a:ln>
            <a:solidFill>
              <a:srgbClr val="000000"/>
            </a:solidFill>
            <a:miter lim="800000"/>
            <a:headEnd/>
            <a:tailEnd/>
          </a:ln>
        </p:spPr>
      </p:sp>
      <p:sp>
        <p:nvSpPr>
          <p:cNvPr id="33795" name="文本占位符 2"/>
          <p:cNvSpPr>
            <a:spLocks noGrp="1" noChangeArrowheads="1"/>
          </p:cNvSpPr>
          <p:nvPr>
            <p:ph type="body" idx="4294967295"/>
          </p:nvPr>
        </p:nvSpPr>
        <p:spPr bwMode="auto">
          <a:noFill/>
          <a:extLst>
            <a:ext uri="{909E8E84-426E-40DD-AFC4-6F175D3DCCD1}">
              <a14:hiddenFill xmlns:a14="http://schemas.microsoft.com/office/drawing/2010/main">
                <a:solidFill>
                  <a:srgbClr val="FFFFFF"/>
                </a:solidFill>
              </a14:hiddenFill>
            </a:ext>
          </a:extLst>
        </p:spPr>
        <p:txBody>
          <a:bodyPr>
            <a:prstTxWarp prst="textNoShape">
              <a:avLst/>
            </a:prstTxWarp>
          </a:bodyPr>
          <a:lstStyle/>
          <a:p>
            <a:endParaRPr lang="zh-CN" altLang="en-US" smtClean="0"/>
          </a:p>
        </p:txBody>
      </p:sp>
    </p:spTree>
    <p:extLst>
      <p:ext uri="{BB962C8B-B14F-4D97-AF65-F5344CB8AC3E}">
        <p14:creationId xmlns:p14="http://schemas.microsoft.com/office/powerpoint/2010/main" val="3367605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12</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13</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14</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15</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16</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17</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18</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19</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21</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22</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文本占位符 2"/>
          <p:cNvSpPr>
            <a:spLocks noGrp="1"/>
          </p:cNvSpPr>
          <p:nvPr>
            <p:ph type="body"/>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endParaRPr lang="zh-CN" altLang="en-US" smtClean="0"/>
          </a:p>
        </p:txBody>
      </p:sp>
    </p:spTree>
    <p:extLst>
      <p:ext uri="{BB962C8B-B14F-4D97-AF65-F5344CB8AC3E}">
        <p14:creationId xmlns:p14="http://schemas.microsoft.com/office/powerpoint/2010/main" val="2351473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23</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24</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25</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27</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28</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29</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30</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32</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33</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34</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4</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35</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37</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38</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39</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40</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41</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5</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6</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7</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8</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9</a:t>
            </a:fld>
            <a:endParaRPr lang="pt-PT" altLang="pt-PT"/>
          </a:p>
        </p:txBody>
      </p:sp>
    </p:spTree>
    <p:extLst>
      <p:ext uri="{BB962C8B-B14F-4D97-AF65-F5344CB8AC3E}">
        <p14:creationId xmlns:p14="http://schemas.microsoft.com/office/powerpoint/2010/main" val="571859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BDB61702-D270-4010-A9DD-55EC83A687A3}" type="slidenum">
              <a:rPr lang="pt-PT" altLang="pt-PT" smtClean="0"/>
              <a:pPr>
                <a:defRPr/>
              </a:pPr>
              <a:t>11</a:t>
            </a:fld>
            <a:endParaRPr lang="pt-PT" altLang="pt-PT"/>
          </a:p>
        </p:txBody>
      </p:sp>
    </p:spTree>
    <p:extLst>
      <p:ext uri="{BB962C8B-B14F-4D97-AF65-F5344CB8AC3E}">
        <p14:creationId xmlns:p14="http://schemas.microsoft.com/office/powerpoint/2010/main" val="571859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de título">
    <p:spTree>
      <p:nvGrpSpPr>
        <p:cNvPr id="1" name=""/>
        <p:cNvGrpSpPr/>
        <p:nvPr/>
      </p:nvGrpSpPr>
      <p:grpSpPr>
        <a:xfrm>
          <a:off x="0" y="0"/>
          <a:ext cx="0" cy="0"/>
          <a:chOff x="0" y="0"/>
          <a:chExt cx="0" cy="0"/>
        </a:xfrm>
      </p:grpSpPr>
      <p:sp>
        <p:nvSpPr>
          <p:cNvPr id="2" name="页脚占位符 4"/>
          <p:cNvSpPr>
            <a:spLocks noGrp="1"/>
          </p:cNvSpPr>
          <p:nvPr>
            <p:ph type="ftr" sz="quarter" idx="10"/>
          </p:nvPr>
        </p:nvSpPr>
        <p:spPr/>
        <p:txBody>
          <a:bodyPr/>
          <a:lstStyle>
            <a:lvl1pPr>
              <a:defRPr/>
            </a:lvl1pPr>
          </a:lstStyle>
          <a:p>
            <a:pPr>
              <a:defRPr/>
            </a:pPr>
            <a:endParaRPr lang="zh-CN" altLang="en-US"/>
          </a:p>
        </p:txBody>
      </p:sp>
    </p:spTree>
    <p:extLst>
      <p:ext uri="{BB962C8B-B14F-4D97-AF65-F5344CB8AC3E}">
        <p14:creationId xmlns:p14="http://schemas.microsoft.com/office/powerpoint/2010/main" val="3143302902"/>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887391" y="457201"/>
            <a:ext cx="4629150" cy="5403850"/>
          </a:xfrm>
        </p:spPr>
        <p:txBody>
          <a:bodyPr>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noProof="1"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3EE9134-612D-4404-869C-6ADDE5BCBB55}" type="slidenum">
              <a:rPr lang="zh-CN" altLang="en-US"/>
              <a:pPr>
                <a:defRPr/>
              </a:pPr>
              <a:t>‹#›</a:t>
            </a:fld>
            <a:endParaRPr lang="zh-CN" altLang="en-US"/>
          </a:p>
        </p:txBody>
      </p:sp>
    </p:spTree>
    <p:extLst>
      <p:ext uri="{BB962C8B-B14F-4D97-AF65-F5344CB8AC3E}">
        <p14:creationId xmlns:p14="http://schemas.microsoft.com/office/powerpoint/2010/main" val="78812679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FDD8086-1C4E-4476-8F1C-D0292241116A}" type="slidenum">
              <a:rPr lang="zh-CN" altLang="en-US"/>
              <a:pPr>
                <a:defRPr/>
              </a:pPr>
              <a:t>‹#›</a:t>
            </a:fld>
            <a:endParaRPr lang="zh-CN" altLang="en-US"/>
          </a:p>
        </p:txBody>
      </p:sp>
    </p:spTree>
    <p:extLst>
      <p:ext uri="{BB962C8B-B14F-4D97-AF65-F5344CB8AC3E}">
        <p14:creationId xmlns:p14="http://schemas.microsoft.com/office/powerpoint/2010/main" val="13207834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28650" y="365125"/>
            <a:ext cx="7886700" cy="5811838"/>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3" name="日期占位符 3"/>
          <p:cNvSpPr>
            <a:spLocks noGrp="1"/>
          </p:cNvSpPr>
          <p:nvPr>
            <p:ph type="dt" sz="half" idx="10"/>
          </p:nvPr>
        </p:nvSpPr>
        <p:spPr/>
        <p:txBody>
          <a:bodyPr/>
          <a:lstStyle>
            <a:lvl1pPr>
              <a:defRPr/>
            </a:lvl1pPr>
          </a:lstStyle>
          <a:p>
            <a:pPr>
              <a:defRPr/>
            </a:pPr>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B7E27397-60CA-486F-BDC9-3DEA27331615}" type="slidenum">
              <a:rPr lang="zh-CN" altLang="en-US"/>
              <a:pPr>
                <a:defRPr/>
              </a:pPr>
              <a:t>‹#›</a:t>
            </a:fld>
            <a:endParaRPr lang="zh-CN" altLang="en-US"/>
          </a:p>
        </p:txBody>
      </p:sp>
    </p:spTree>
    <p:extLst>
      <p:ext uri="{BB962C8B-B14F-4D97-AF65-F5344CB8AC3E}">
        <p14:creationId xmlns:p14="http://schemas.microsoft.com/office/powerpoint/2010/main" val="15984066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lide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3706255"/>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ítulo e conteúdo">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560292"/>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noProof="1"/>
              <a:t>Click to edit Master title style</a:t>
            </a:r>
            <a:endParaRPr lang="pt-BR" noProof="1"/>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0965" indent="0" algn="ctr">
              <a:buNone/>
              <a:defRPr/>
            </a:lvl4pPr>
            <a:lvl5pPr marL="1828165" indent="0" algn="ctr">
              <a:buNone/>
              <a:defRPr/>
            </a:lvl5pPr>
            <a:lvl6pPr marL="2285365" indent="0" algn="ctr">
              <a:buNone/>
              <a:defRPr/>
            </a:lvl6pPr>
            <a:lvl7pPr marL="2742565" indent="0" algn="ctr">
              <a:buNone/>
              <a:defRPr/>
            </a:lvl7pPr>
            <a:lvl8pPr marL="3199130" indent="0" algn="ctr">
              <a:buNone/>
              <a:defRPr/>
            </a:lvl8pPr>
            <a:lvl9pPr marL="3656330" indent="0" algn="ctr">
              <a:buNone/>
              <a:defRPr/>
            </a:lvl9pPr>
          </a:lstStyle>
          <a:p>
            <a:r>
              <a:rPr lang="en-US" noProof="1"/>
              <a:t>Click to edit Master subtitle style</a:t>
            </a:r>
            <a:endParaRPr lang="pt-BR" noProof="1"/>
          </a:p>
        </p:txBody>
      </p:sp>
    </p:spTree>
    <p:extLst>
      <p:ext uri="{BB962C8B-B14F-4D97-AF65-F5344CB8AC3E}">
        <p14:creationId xmlns:p14="http://schemas.microsoft.com/office/powerpoint/2010/main" val="269255841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e conteúdo">
    <p:spTree>
      <p:nvGrpSpPr>
        <p:cNvPr id="1" name=""/>
        <p:cNvGrpSpPr/>
        <p:nvPr/>
      </p:nvGrpSpPr>
      <p:grpSpPr>
        <a:xfrm>
          <a:off x="0" y="0"/>
          <a:ext cx="0" cy="0"/>
          <a:chOff x="0" y="0"/>
          <a:chExt cx="0" cy="0"/>
        </a:xfrm>
      </p:grpSpPr>
      <p:sp>
        <p:nvSpPr>
          <p:cNvPr id="2" name="页脚占位符 4"/>
          <p:cNvSpPr>
            <a:spLocks noGrp="1"/>
          </p:cNvSpPr>
          <p:nvPr>
            <p:ph type="ftr" sz="quarter" idx="10"/>
          </p:nvPr>
        </p:nvSpPr>
        <p:spPr/>
        <p:txBody>
          <a:bodyPr/>
          <a:lstStyle>
            <a:lvl1pPr>
              <a:defRPr/>
            </a:lvl1pPr>
          </a:lstStyle>
          <a:p>
            <a:pPr>
              <a:defRPr/>
            </a:pPr>
            <a:fld id="{A0ADE838-33B3-4BE8-A161-A2AE30B7E3BC}" type="slidenum">
              <a:rPr lang="zh-CN" altLang="en-US" smtClean="0"/>
              <a:pPr>
                <a:defRPr/>
              </a:pPr>
              <a:t>‹#›</a:t>
            </a:fld>
            <a:endParaRPr lang="zh-CN" altLang="en-US" dirty="0"/>
          </a:p>
        </p:txBody>
      </p:sp>
    </p:spTree>
    <p:extLst>
      <p:ext uri="{BB962C8B-B14F-4D97-AF65-F5344CB8AC3E}">
        <p14:creationId xmlns:p14="http://schemas.microsoft.com/office/powerpoint/2010/main" val="180095126"/>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3B10378-73CE-4F74-BE29-D9742A954D2D}" type="slidenum">
              <a:rPr lang="zh-CN" altLang="en-US"/>
              <a:pPr>
                <a:defRPr/>
              </a:pPr>
              <a:t>‹#›</a:t>
            </a:fld>
            <a:endParaRPr lang="zh-CN" altLang="en-US"/>
          </a:p>
        </p:txBody>
      </p:sp>
    </p:spTree>
    <p:extLst>
      <p:ext uri="{BB962C8B-B14F-4D97-AF65-F5344CB8AC3E}">
        <p14:creationId xmlns:p14="http://schemas.microsoft.com/office/powerpoint/2010/main" val="42323134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96621DC-6C82-4AEA-9363-2B55DC8FDE2D}" type="slidenum">
              <a:rPr lang="zh-CN" altLang="en-US"/>
              <a:pPr>
                <a:defRPr/>
              </a:pPr>
              <a:t>‹#›</a:t>
            </a:fld>
            <a:endParaRPr lang="zh-CN" altLang="en-US"/>
          </a:p>
        </p:txBody>
      </p:sp>
    </p:spTree>
    <p:extLst>
      <p:ext uri="{BB962C8B-B14F-4D97-AF65-F5344CB8AC3E}">
        <p14:creationId xmlns:p14="http://schemas.microsoft.com/office/powerpoint/2010/main" val="40823913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63AB083-2C36-4D66-AEBA-1ADE1A1F3D61}" type="slidenum">
              <a:rPr lang="zh-CN" altLang="en-US"/>
              <a:pPr>
                <a:defRPr/>
              </a:pPr>
              <a:t>‹#›</a:t>
            </a:fld>
            <a:endParaRPr lang="zh-CN" altLang="en-US"/>
          </a:p>
        </p:txBody>
      </p:sp>
    </p:spTree>
    <p:extLst>
      <p:ext uri="{BB962C8B-B14F-4D97-AF65-F5344CB8AC3E}">
        <p14:creationId xmlns:p14="http://schemas.microsoft.com/office/powerpoint/2010/main" val="134613578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628650" y="1825625"/>
            <a:ext cx="3886200" cy="4351338"/>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29150" y="1825625"/>
            <a:ext cx="3886200" cy="4351338"/>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0EC82510-EB63-4279-B307-ED549F53223A}" type="slidenum">
              <a:rPr lang="zh-CN" altLang="en-US"/>
              <a:pPr>
                <a:defRPr/>
              </a:pPr>
              <a:t>‹#›</a:t>
            </a:fld>
            <a:endParaRPr lang="zh-CN" altLang="en-US"/>
          </a:p>
        </p:txBody>
      </p:sp>
    </p:spTree>
    <p:extLst>
      <p:ext uri="{BB962C8B-B14F-4D97-AF65-F5344CB8AC3E}">
        <p14:creationId xmlns:p14="http://schemas.microsoft.com/office/powerpoint/2010/main" val="1398161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890081" y="1778438"/>
            <a:ext cx="3655181"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92704" y="1778438"/>
            <a:ext cx="3673182" cy="823912"/>
          </a:xfrm>
        </p:spPr>
        <p:txBody>
          <a:bodyPr anchor="ctr"/>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0BE95D22-1B85-476D-9F5A-519CBF02B97F}" type="slidenum">
              <a:rPr lang="zh-CN" altLang="en-US"/>
              <a:pPr>
                <a:defRPr/>
              </a:pPr>
              <a:t>‹#›</a:t>
            </a:fld>
            <a:endParaRPr lang="zh-CN" altLang="en-US"/>
          </a:p>
        </p:txBody>
      </p:sp>
    </p:spTree>
    <p:extLst>
      <p:ext uri="{BB962C8B-B14F-4D97-AF65-F5344CB8AC3E}">
        <p14:creationId xmlns:p14="http://schemas.microsoft.com/office/powerpoint/2010/main" val="353187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86896D2F-FC08-4D06-94C3-249AF65FA01B}" type="slidenum">
              <a:rPr lang="zh-CN" altLang="en-US"/>
              <a:pPr>
                <a:defRPr/>
              </a:pPr>
              <a:t>‹#›</a:t>
            </a:fld>
            <a:endParaRPr lang="zh-CN" altLang="en-US"/>
          </a:p>
        </p:txBody>
      </p:sp>
    </p:spTree>
    <p:extLst>
      <p:ext uri="{BB962C8B-B14F-4D97-AF65-F5344CB8AC3E}">
        <p14:creationId xmlns:p14="http://schemas.microsoft.com/office/powerpoint/2010/main" val="31433594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08A946B5-3246-40D0-8AB7-1157C17E9EAB}" type="slidenum">
              <a:rPr lang="zh-CN" altLang="en-US"/>
              <a:pPr>
                <a:defRPr/>
              </a:pPr>
              <a:t>‹#›</a:t>
            </a:fld>
            <a:endParaRPr lang="zh-CN" altLang="en-US"/>
          </a:p>
        </p:txBody>
      </p:sp>
    </p:spTree>
    <p:extLst>
      <p:ext uri="{BB962C8B-B14F-4D97-AF65-F5344CB8AC3E}">
        <p14:creationId xmlns:p14="http://schemas.microsoft.com/office/powerpoint/2010/main" val="42760481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theme" Target="../theme/theme2.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noProof="1">
                <a:solidFill>
                  <a:schemeClr val="tx1">
                    <a:tint val="75000"/>
                  </a:schemeClr>
                </a:solidFill>
              </a:defRPr>
            </a:lvl1pPr>
          </a:lstStyle>
          <a:p>
            <a:pPr>
              <a:defRPr/>
            </a:pPr>
            <a:endParaRPr lang="zh-CN" alt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Lst>
  <p:transition>
    <p:fade/>
  </p:transition>
  <p:timing>
    <p:tnLst>
      <p:par>
        <p:cTn id="1" dur="indefinite" restart="never" nodeType="tmRoot"/>
      </p:par>
    </p:tnLst>
  </p:timing>
  <p:hf hdr="0" ftr="0"/>
  <p:txStyles>
    <p:titleStyle>
      <a:lvl1pPr algn="ctr" rtl="0" eaLnBrk="0" fontAlgn="base" hangingPunct="0">
        <a:spcBef>
          <a:spcPct val="0"/>
        </a:spcBef>
        <a:spcAft>
          <a:spcPct val="0"/>
        </a:spcAft>
        <a:defRPr sz="5600" kern="1200">
          <a:solidFill>
            <a:schemeClr val="tx1"/>
          </a:solidFill>
          <a:latin typeface="+mj-lt"/>
          <a:ea typeface="MS PGothic" panose="020B0600070205080204" pitchFamily="34" charset="-128"/>
          <a:cs typeface="+mj-cs"/>
        </a:defRPr>
      </a:lvl1pPr>
      <a:lvl2pPr algn="ctr" rtl="0" eaLnBrk="0" fontAlgn="base" hangingPunct="0">
        <a:spcBef>
          <a:spcPct val="0"/>
        </a:spcBef>
        <a:spcAft>
          <a:spcPct val="0"/>
        </a:spcAft>
        <a:defRPr sz="5600">
          <a:solidFill>
            <a:schemeClr val="tx1"/>
          </a:solidFill>
          <a:latin typeface="Calibri" panose="020F0502020204030204" pitchFamily="34" charset="0"/>
          <a:ea typeface="MS PGothic" panose="020B0600070205080204" pitchFamily="34" charset="-128"/>
        </a:defRPr>
      </a:lvl2pPr>
      <a:lvl3pPr algn="ctr" rtl="0" eaLnBrk="0" fontAlgn="base" hangingPunct="0">
        <a:spcBef>
          <a:spcPct val="0"/>
        </a:spcBef>
        <a:spcAft>
          <a:spcPct val="0"/>
        </a:spcAft>
        <a:defRPr sz="5600">
          <a:solidFill>
            <a:schemeClr val="tx1"/>
          </a:solidFill>
          <a:latin typeface="Calibri" panose="020F0502020204030204" pitchFamily="34" charset="0"/>
          <a:ea typeface="MS PGothic" panose="020B0600070205080204" pitchFamily="34" charset="-128"/>
        </a:defRPr>
      </a:lvl3pPr>
      <a:lvl4pPr algn="ctr" rtl="0" eaLnBrk="0" fontAlgn="base" hangingPunct="0">
        <a:spcBef>
          <a:spcPct val="0"/>
        </a:spcBef>
        <a:spcAft>
          <a:spcPct val="0"/>
        </a:spcAft>
        <a:defRPr sz="5600">
          <a:solidFill>
            <a:schemeClr val="tx1"/>
          </a:solidFill>
          <a:latin typeface="Calibri" panose="020F0502020204030204" pitchFamily="34" charset="0"/>
          <a:ea typeface="MS PGothic" panose="020B0600070205080204" pitchFamily="34" charset="-128"/>
        </a:defRPr>
      </a:lvl4pPr>
      <a:lvl5pPr algn="ctr" rtl="0" eaLnBrk="0" fontAlgn="base" hangingPunct="0">
        <a:spcBef>
          <a:spcPct val="0"/>
        </a:spcBef>
        <a:spcAft>
          <a:spcPct val="0"/>
        </a:spcAft>
        <a:defRPr sz="5600">
          <a:solidFill>
            <a:schemeClr val="tx1"/>
          </a:solidFill>
          <a:latin typeface="Calibri" panose="020F0502020204030204" pitchFamily="34" charset="0"/>
          <a:ea typeface="MS PGothic" panose="020B0600070205080204" pitchFamily="34" charset="-128"/>
        </a:defRPr>
      </a:lvl5pPr>
      <a:lvl6pPr marL="594995" algn="ctr" rtl="0" fontAlgn="base">
        <a:spcBef>
          <a:spcPct val="0"/>
        </a:spcBef>
        <a:spcAft>
          <a:spcPct val="0"/>
        </a:spcAft>
        <a:defRPr sz="5725">
          <a:solidFill>
            <a:schemeClr val="tx1"/>
          </a:solidFill>
          <a:latin typeface="Calibri" panose="020F0502020204030204" pitchFamily="34" charset="0"/>
        </a:defRPr>
      </a:lvl6pPr>
      <a:lvl7pPr marL="1189990" algn="ctr" rtl="0" fontAlgn="base">
        <a:spcBef>
          <a:spcPct val="0"/>
        </a:spcBef>
        <a:spcAft>
          <a:spcPct val="0"/>
        </a:spcAft>
        <a:defRPr sz="5725">
          <a:solidFill>
            <a:schemeClr val="tx1"/>
          </a:solidFill>
          <a:latin typeface="Calibri" panose="020F0502020204030204" pitchFamily="34" charset="0"/>
        </a:defRPr>
      </a:lvl7pPr>
      <a:lvl8pPr marL="1784985" algn="ctr" rtl="0" fontAlgn="base">
        <a:spcBef>
          <a:spcPct val="0"/>
        </a:spcBef>
        <a:spcAft>
          <a:spcPct val="0"/>
        </a:spcAft>
        <a:defRPr sz="5725">
          <a:solidFill>
            <a:schemeClr val="tx1"/>
          </a:solidFill>
          <a:latin typeface="Calibri" panose="020F0502020204030204" pitchFamily="34" charset="0"/>
        </a:defRPr>
      </a:lvl8pPr>
      <a:lvl9pPr marL="2379980" algn="ctr" rtl="0" fontAlgn="base">
        <a:spcBef>
          <a:spcPct val="0"/>
        </a:spcBef>
        <a:spcAft>
          <a:spcPct val="0"/>
        </a:spcAft>
        <a:defRPr sz="5725">
          <a:solidFill>
            <a:schemeClr val="tx1"/>
          </a:solidFill>
          <a:latin typeface="Calibri" panose="020F0502020204030204" pitchFamily="34" charset="0"/>
        </a:defRPr>
      </a:lvl9pPr>
    </p:titleStyle>
    <p:bodyStyle>
      <a:lvl1pPr marL="444500" indent="-444500" algn="l" rtl="0" eaLnBrk="0" fontAlgn="base" hangingPunct="0">
        <a:spcBef>
          <a:spcPct val="20000"/>
        </a:spcBef>
        <a:spcAft>
          <a:spcPct val="0"/>
        </a:spcAft>
        <a:buFont typeface="Arial" pitchFamily="34" charset="0"/>
        <a:buChar char="•"/>
        <a:defRPr sz="4000" kern="1200">
          <a:solidFill>
            <a:schemeClr val="tx1"/>
          </a:solidFill>
          <a:latin typeface="+mn-lt"/>
          <a:ea typeface="MS PGothic" panose="020B0600070205080204" pitchFamily="34" charset="-128"/>
          <a:cs typeface="+mn-cs"/>
        </a:defRPr>
      </a:lvl1pPr>
      <a:lvl2pPr marL="965200" indent="-369888" algn="l" rtl="0" eaLnBrk="0" fontAlgn="base" hangingPunct="0">
        <a:spcBef>
          <a:spcPct val="20000"/>
        </a:spcBef>
        <a:spcAft>
          <a:spcPct val="0"/>
        </a:spcAft>
        <a:buFont typeface="Arial" pitchFamily="34" charset="0"/>
        <a:buChar char="–"/>
        <a:defRPr sz="3500" kern="1200">
          <a:solidFill>
            <a:schemeClr val="tx1"/>
          </a:solidFill>
          <a:latin typeface="+mn-lt"/>
          <a:ea typeface="MS PGothic" panose="020B0600070205080204" pitchFamily="34" charset="-128"/>
          <a:cs typeface="+mn-cs"/>
        </a:defRPr>
      </a:lvl2pPr>
      <a:lvl3pPr marL="1485900" indent="-295275" algn="l" rtl="0" eaLnBrk="0" fontAlgn="base" hangingPunct="0">
        <a:spcBef>
          <a:spcPct val="20000"/>
        </a:spcBef>
        <a:spcAft>
          <a:spcPct val="0"/>
        </a:spcAft>
        <a:buFont typeface="Arial" pitchFamily="34" charset="0"/>
        <a:buChar char="•"/>
        <a:defRPr sz="3000" kern="1200">
          <a:solidFill>
            <a:schemeClr val="tx1"/>
          </a:solidFill>
          <a:latin typeface="+mn-lt"/>
          <a:ea typeface="MS PGothic" panose="020B0600070205080204" pitchFamily="34" charset="-128"/>
          <a:cs typeface="+mn-cs"/>
        </a:defRPr>
      </a:lvl3pPr>
      <a:lvl4pPr marL="2081213" indent="-295275" algn="l" rtl="0" eaLnBrk="0" fontAlgn="base" hangingPunct="0">
        <a:spcBef>
          <a:spcPct val="20000"/>
        </a:spcBef>
        <a:spcAft>
          <a:spcPct val="0"/>
        </a:spcAft>
        <a:buFont typeface="Arial" pitchFamily="34" charset="0"/>
        <a:buChar char="–"/>
        <a:defRPr sz="2500" kern="1200">
          <a:solidFill>
            <a:schemeClr val="tx1"/>
          </a:solidFill>
          <a:latin typeface="+mn-lt"/>
          <a:ea typeface="MS PGothic" panose="020B0600070205080204" pitchFamily="34" charset="-128"/>
          <a:cs typeface="+mn-cs"/>
        </a:defRPr>
      </a:lvl4pPr>
      <a:lvl5pPr marL="2676525" indent="-295275" algn="l" rtl="0" eaLnBrk="0" fontAlgn="base" hangingPunct="0">
        <a:spcBef>
          <a:spcPct val="20000"/>
        </a:spcBef>
        <a:spcAft>
          <a:spcPct val="0"/>
        </a:spcAft>
        <a:buFont typeface="Arial" pitchFamily="34" charset="0"/>
        <a:buChar char="»"/>
        <a:defRPr sz="2500" kern="1200">
          <a:solidFill>
            <a:schemeClr val="tx1"/>
          </a:solidFill>
          <a:latin typeface="+mn-lt"/>
          <a:ea typeface="MS PGothic" panose="020B0600070205080204" pitchFamily="34" charset="-128"/>
          <a:cs typeface="+mn-cs"/>
        </a:defRPr>
      </a:lvl5pPr>
      <a:lvl6pPr marL="3272790" indent="-297815" algn="l" defTabSz="1189990" rtl="0" eaLnBrk="1" latinLnBrk="0" hangingPunct="1">
        <a:spcBef>
          <a:spcPct val="20000"/>
        </a:spcBef>
        <a:buFont typeface="Arial" panose="020B0604020202020204" pitchFamily="34" charset="0"/>
        <a:buChar char="•"/>
        <a:defRPr sz="2605" kern="1200">
          <a:solidFill>
            <a:schemeClr val="tx1"/>
          </a:solidFill>
          <a:latin typeface="+mn-lt"/>
          <a:ea typeface="+mn-ea"/>
          <a:cs typeface="+mn-cs"/>
        </a:defRPr>
      </a:lvl6pPr>
      <a:lvl7pPr marL="3867785" indent="-297815" algn="l" defTabSz="1189990" rtl="0" eaLnBrk="1" latinLnBrk="0" hangingPunct="1">
        <a:spcBef>
          <a:spcPct val="20000"/>
        </a:spcBef>
        <a:buFont typeface="Arial" panose="020B0604020202020204" pitchFamily="34" charset="0"/>
        <a:buChar char="•"/>
        <a:defRPr sz="2605" kern="1200">
          <a:solidFill>
            <a:schemeClr val="tx1"/>
          </a:solidFill>
          <a:latin typeface="+mn-lt"/>
          <a:ea typeface="+mn-ea"/>
          <a:cs typeface="+mn-cs"/>
        </a:defRPr>
      </a:lvl7pPr>
      <a:lvl8pPr marL="4462780" indent="-297815" algn="l" defTabSz="1189990" rtl="0" eaLnBrk="1" latinLnBrk="0" hangingPunct="1">
        <a:spcBef>
          <a:spcPct val="20000"/>
        </a:spcBef>
        <a:buFont typeface="Arial" panose="020B0604020202020204" pitchFamily="34" charset="0"/>
        <a:buChar char="•"/>
        <a:defRPr sz="2605" kern="1200">
          <a:solidFill>
            <a:schemeClr val="tx1"/>
          </a:solidFill>
          <a:latin typeface="+mn-lt"/>
          <a:ea typeface="+mn-ea"/>
          <a:cs typeface="+mn-cs"/>
        </a:defRPr>
      </a:lvl8pPr>
      <a:lvl9pPr marL="5058410" indent="-297815" algn="l" defTabSz="1189990" rtl="0" eaLnBrk="1" latinLnBrk="0" hangingPunct="1">
        <a:spcBef>
          <a:spcPct val="20000"/>
        </a:spcBef>
        <a:buFont typeface="Arial" panose="020B0604020202020204" pitchFamily="34" charset="0"/>
        <a:buChar char="•"/>
        <a:defRPr sz="2605" kern="1200">
          <a:solidFill>
            <a:schemeClr val="tx1"/>
          </a:solidFill>
          <a:latin typeface="+mn-lt"/>
          <a:ea typeface="+mn-ea"/>
          <a:cs typeface="+mn-cs"/>
        </a:defRPr>
      </a:lvl9pPr>
    </p:bodyStyle>
    <p:otherStyle>
      <a:defPPr>
        <a:defRPr lang="pt-BR"/>
      </a:defPPr>
      <a:lvl1pPr marL="0" algn="l" defTabSz="1189990" rtl="0" eaLnBrk="1" latinLnBrk="0" hangingPunct="1">
        <a:defRPr sz="2340" kern="1200">
          <a:solidFill>
            <a:schemeClr val="tx1"/>
          </a:solidFill>
          <a:latin typeface="+mn-lt"/>
          <a:ea typeface="+mn-ea"/>
          <a:cs typeface="+mn-cs"/>
        </a:defRPr>
      </a:lvl1pPr>
      <a:lvl2pPr marL="594995" algn="l" defTabSz="1189990" rtl="0" eaLnBrk="1" latinLnBrk="0" hangingPunct="1">
        <a:defRPr sz="2340" kern="1200">
          <a:solidFill>
            <a:schemeClr val="tx1"/>
          </a:solidFill>
          <a:latin typeface="+mn-lt"/>
          <a:ea typeface="+mn-ea"/>
          <a:cs typeface="+mn-cs"/>
        </a:defRPr>
      </a:lvl2pPr>
      <a:lvl3pPr marL="1189990" algn="l" defTabSz="1189990" rtl="0" eaLnBrk="1" latinLnBrk="0" hangingPunct="1">
        <a:defRPr sz="2340" kern="1200">
          <a:solidFill>
            <a:schemeClr val="tx1"/>
          </a:solidFill>
          <a:latin typeface="+mn-lt"/>
          <a:ea typeface="+mn-ea"/>
          <a:cs typeface="+mn-cs"/>
        </a:defRPr>
      </a:lvl3pPr>
      <a:lvl4pPr marL="1784985" algn="l" defTabSz="1189990" rtl="0" eaLnBrk="1" latinLnBrk="0" hangingPunct="1">
        <a:defRPr sz="2340" kern="1200">
          <a:solidFill>
            <a:schemeClr val="tx1"/>
          </a:solidFill>
          <a:latin typeface="+mn-lt"/>
          <a:ea typeface="+mn-ea"/>
          <a:cs typeface="+mn-cs"/>
        </a:defRPr>
      </a:lvl4pPr>
      <a:lvl5pPr marL="2379980" algn="l" defTabSz="1189990" rtl="0" eaLnBrk="1" latinLnBrk="0" hangingPunct="1">
        <a:defRPr sz="2340" kern="1200">
          <a:solidFill>
            <a:schemeClr val="tx1"/>
          </a:solidFill>
          <a:latin typeface="+mn-lt"/>
          <a:ea typeface="+mn-ea"/>
          <a:cs typeface="+mn-cs"/>
        </a:defRPr>
      </a:lvl5pPr>
      <a:lvl6pPr marL="2975610" algn="l" defTabSz="1189990" rtl="0" eaLnBrk="1" latinLnBrk="0" hangingPunct="1">
        <a:defRPr sz="2340" kern="1200">
          <a:solidFill>
            <a:schemeClr val="tx1"/>
          </a:solidFill>
          <a:latin typeface="+mn-lt"/>
          <a:ea typeface="+mn-ea"/>
          <a:cs typeface="+mn-cs"/>
        </a:defRPr>
      </a:lvl6pPr>
      <a:lvl7pPr marL="3570605" algn="l" defTabSz="1189990" rtl="0" eaLnBrk="1" latinLnBrk="0" hangingPunct="1">
        <a:defRPr sz="2340" kern="1200">
          <a:solidFill>
            <a:schemeClr val="tx1"/>
          </a:solidFill>
          <a:latin typeface="+mn-lt"/>
          <a:ea typeface="+mn-ea"/>
          <a:cs typeface="+mn-cs"/>
        </a:defRPr>
      </a:lvl7pPr>
      <a:lvl8pPr marL="4165600" algn="l" defTabSz="1189990" rtl="0" eaLnBrk="1" latinLnBrk="0" hangingPunct="1">
        <a:defRPr sz="2340" kern="1200">
          <a:solidFill>
            <a:schemeClr val="tx1"/>
          </a:solidFill>
          <a:latin typeface="+mn-lt"/>
          <a:ea typeface="+mn-ea"/>
          <a:cs typeface="+mn-cs"/>
        </a:defRPr>
      </a:lvl8pPr>
      <a:lvl9pPr marL="4760595" algn="l" defTabSz="1189990" rtl="0" eaLnBrk="1" latinLnBrk="0" hangingPunct="1">
        <a:defRPr sz="234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标题占位符 1"/>
          <p:cNvSpPr>
            <a:spLocks noGrp="1" noChangeArrowheads="1"/>
          </p:cNvSpPr>
          <p:nvPr>
            <p:ph type="title" idx="4294967295"/>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051" name="文本占位符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noProof="1">
                <a:solidFill>
                  <a:schemeClr val="tx1">
                    <a:tint val="75000"/>
                  </a:schemeClr>
                </a:solidFill>
              </a:defRPr>
            </a:lvl1pPr>
          </a:lstStyle>
          <a:p>
            <a:pPr>
              <a:defRPr/>
            </a:pPr>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noProof="1">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pPr>
              <a:defRPr/>
            </a:pPr>
            <a:fld id="{C6CE15DA-2730-4E89-AF84-CC449B180C7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timing>
    <p:tnLst>
      <p:par>
        <p:cTn id="1" dur="indefinite" restart="never" nodeType="tmRoot"/>
      </p:par>
    </p:tnLst>
  </p:timing>
  <p:hf hdr="0" ftr="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charset="0"/>
        </a:defRPr>
      </a:lvl2pPr>
      <a:lvl3pPr algn="l" defTabSz="685800" rtl="0" eaLnBrk="0" fontAlgn="base" hangingPunct="0">
        <a:lnSpc>
          <a:spcPct val="90000"/>
        </a:lnSpc>
        <a:spcBef>
          <a:spcPct val="0"/>
        </a:spcBef>
        <a:spcAft>
          <a:spcPct val="0"/>
        </a:spcAft>
        <a:defRPr sz="3300">
          <a:solidFill>
            <a:schemeClr val="tx1"/>
          </a:solidFill>
          <a:latin typeface="Calibri Light" charset="0"/>
        </a:defRPr>
      </a:lvl3pPr>
      <a:lvl4pPr algn="l" defTabSz="685800" rtl="0" eaLnBrk="0" fontAlgn="base" hangingPunct="0">
        <a:lnSpc>
          <a:spcPct val="90000"/>
        </a:lnSpc>
        <a:spcBef>
          <a:spcPct val="0"/>
        </a:spcBef>
        <a:spcAft>
          <a:spcPct val="0"/>
        </a:spcAft>
        <a:defRPr sz="3300">
          <a:solidFill>
            <a:schemeClr val="tx1"/>
          </a:solidFill>
          <a:latin typeface="Calibri Light" charset="0"/>
        </a:defRPr>
      </a:lvl4pPr>
      <a:lvl5pPr algn="l" defTabSz="685800" rtl="0" eaLnBrk="0" fontAlgn="base" hangingPunct="0">
        <a:lnSpc>
          <a:spcPct val="90000"/>
        </a:lnSpc>
        <a:spcBef>
          <a:spcPct val="0"/>
        </a:spcBef>
        <a:spcAft>
          <a:spcPct val="0"/>
        </a:spcAft>
        <a:defRPr sz="3300">
          <a:solidFill>
            <a:schemeClr val="tx1"/>
          </a:solidFill>
          <a:latin typeface="Calibri Light" charset="0"/>
        </a:defRPr>
      </a:lvl5pPr>
      <a:lvl6pPr marL="457200" algn="l" defTabSz="685800" rtl="0" fontAlgn="base">
        <a:lnSpc>
          <a:spcPct val="90000"/>
        </a:lnSpc>
        <a:spcBef>
          <a:spcPct val="0"/>
        </a:spcBef>
        <a:spcAft>
          <a:spcPct val="0"/>
        </a:spcAft>
        <a:defRPr sz="3300">
          <a:solidFill>
            <a:schemeClr val="tx1"/>
          </a:solidFill>
          <a:latin typeface="Calibri Light" charset="0"/>
        </a:defRPr>
      </a:lvl6pPr>
      <a:lvl7pPr marL="914400" algn="l" defTabSz="685800" rtl="0" fontAlgn="base">
        <a:lnSpc>
          <a:spcPct val="90000"/>
        </a:lnSpc>
        <a:spcBef>
          <a:spcPct val="0"/>
        </a:spcBef>
        <a:spcAft>
          <a:spcPct val="0"/>
        </a:spcAft>
        <a:defRPr sz="3300">
          <a:solidFill>
            <a:schemeClr val="tx1"/>
          </a:solidFill>
          <a:latin typeface="Calibri Light" charset="0"/>
        </a:defRPr>
      </a:lvl7pPr>
      <a:lvl8pPr marL="1371600" algn="l" defTabSz="685800" rtl="0" fontAlgn="base">
        <a:lnSpc>
          <a:spcPct val="90000"/>
        </a:lnSpc>
        <a:spcBef>
          <a:spcPct val="0"/>
        </a:spcBef>
        <a:spcAft>
          <a:spcPct val="0"/>
        </a:spcAft>
        <a:defRPr sz="3300">
          <a:solidFill>
            <a:schemeClr val="tx1"/>
          </a:solidFill>
          <a:latin typeface="Calibri Light" charset="0"/>
        </a:defRPr>
      </a:lvl8pPr>
      <a:lvl9pPr marL="1828800" algn="l" defTabSz="685800" rtl="0" fontAlgn="base">
        <a:lnSpc>
          <a:spcPct val="90000"/>
        </a:lnSpc>
        <a:spcBef>
          <a:spcPct val="0"/>
        </a:spcBef>
        <a:spcAft>
          <a:spcPct val="0"/>
        </a:spcAft>
        <a:defRPr sz="3300">
          <a:solidFill>
            <a:schemeClr val="tx1"/>
          </a:solidFill>
          <a:latin typeface="Calibri Light" charset="0"/>
        </a:defRPr>
      </a:lvl9pPr>
    </p:titleStyle>
    <p:bodyStyle>
      <a:lvl1pPr marL="171450" indent="-171450" algn="l" defTabSz="685800" rtl="0" eaLnBrk="0" fontAlgn="base" hangingPunct="0">
        <a:lnSpc>
          <a:spcPct val="90000"/>
        </a:lnSpc>
        <a:spcBef>
          <a:spcPts val="750"/>
        </a:spcBef>
        <a:spcAft>
          <a:spcPct val="0"/>
        </a:spcAft>
        <a:buFont typeface="Arial"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Lst>
  <p:transition>
    <p:fade/>
  </p:transition>
  <p:hf hdr="0" ftr="0"/>
  <p:txStyles>
    <p:titleStyle>
      <a:lvl1pPr algn="ctr" rtl="0" eaLnBrk="0" fontAlgn="base" hangingPunct="0">
        <a:spcBef>
          <a:spcPct val="0"/>
        </a:spcBef>
        <a:spcAft>
          <a:spcPct val="0"/>
        </a:spcAft>
        <a:defRPr sz="4300" kern="1200">
          <a:solidFill>
            <a:schemeClr val="tx1"/>
          </a:solidFill>
          <a:latin typeface="+mj-lt"/>
          <a:ea typeface="+mj-ea"/>
          <a:cs typeface="+mj-cs"/>
        </a:defRPr>
      </a:lvl1pPr>
      <a:lvl2pPr algn="ctr" rtl="0" eaLnBrk="0" fontAlgn="base" hangingPunct="0">
        <a:spcBef>
          <a:spcPct val="0"/>
        </a:spcBef>
        <a:spcAft>
          <a:spcPct val="0"/>
        </a:spcAft>
        <a:defRPr sz="4300">
          <a:solidFill>
            <a:schemeClr val="tx1"/>
          </a:solidFill>
          <a:latin typeface="Calibri" panose="020F0502020204030204" pitchFamily="34" charset="0"/>
        </a:defRPr>
      </a:lvl2pPr>
      <a:lvl3pPr algn="ctr" rtl="0" eaLnBrk="0" fontAlgn="base" hangingPunct="0">
        <a:spcBef>
          <a:spcPct val="0"/>
        </a:spcBef>
        <a:spcAft>
          <a:spcPct val="0"/>
        </a:spcAft>
        <a:defRPr sz="4300">
          <a:solidFill>
            <a:schemeClr val="tx1"/>
          </a:solidFill>
          <a:latin typeface="Calibri" panose="020F0502020204030204" pitchFamily="34" charset="0"/>
        </a:defRPr>
      </a:lvl3pPr>
      <a:lvl4pPr algn="ctr" rtl="0" eaLnBrk="0" fontAlgn="base" hangingPunct="0">
        <a:spcBef>
          <a:spcPct val="0"/>
        </a:spcBef>
        <a:spcAft>
          <a:spcPct val="0"/>
        </a:spcAft>
        <a:defRPr sz="4300">
          <a:solidFill>
            <a:schemeClr val="tx1"/>
          </a:solidFill>
          <a:latin typeface="Calibri" panose="020F0502020204030204" pitchFamily="34" charset="0"/>
        </a:defRPr>
      </a:lvl4pPr>
      <a:lvl5pPr algn="ctr" rtl="0" eaLnBrk="0" fontAlgn="base" hangingPunct="0">
        <a:spcBef>
          <a:spcPct val="0"/>
        </a:spcBef>
        <a:spcAft>
          <a:spcPct val="0"/>
        </a:spcAft>
        <a:defRPr sz="43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0965" algn="ctr" rtl="0" fontAlgn="base">
        <a:spcBef>
          <a:spcPct val="0"/>
        </a:spcBef>
        <a:spcAft>
          <a:spcPct val="0"/>
        </a:spcAft>
        <a:defRPr sz="4400">
          <a:solidFill>
            <a:schemeClr val="tx1"/>
          </a:solidFill>
          <a:latin typeface="Calibri" panose="020F0502020204030204" pitchFamily="34" charset="0"/>
        </a:defRPr>
      </a:lvl8pPr>
      <a:lvl9pPr marL="1828165" algn="ctr" rtl="0" fontAlgn="base">
        <a:spcBef>
          <a:spcPct val="0"/>
        </a:spcBef>
        <a:spcAft>
          <a:spcPct val="0"/>
        </a:spcAft>
        <a:defRPr sz="4400">
          <a:solidFill>
            <a:schemeClr val="tx1"/>
          </a:solidFill>
          <a:latin typeface="Calibri" panose="020F0502020204030204" pitchFamily="34" charset="0"/>
        </a:defRPr>
      </a:lvl9pPr>
    </p:titleStyle>
    <p:bodyStyle>
      <a:lvl1pPr marL="341313" indent="-341313" algn="l" rtl="0" eaLnBrk="0" fontAlgn="base" hangingPunct="0">
        <a:spcBef>
          <a:spcPct val="20000"/>
        </a:spcBef>
        <a:spcAft>
          <a:spcPct val="0"/>
        </a:spcAft>
        <a:buFont typeface="Arial" pitchFamily="34" charset="0"/>
        <a:buChar char="•"/>
        <a:defRPr sz="31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itchFamily="34" charset="0"/>
        <a:buChar char="–"/>
        <a:defRPr sz="27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itchFamily="34" charset="0"/>
        <a:buChar char="•"/>
        <a:defRPr sz="23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itchFamily="34" charset="0"/>
        <a:buChar char="–"/>
        <a:defRPr sz="19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itchFamily="34" charset="0"/>
        <a:buChar char="»"/>
        <a:defRPr sz="1900" kern="1200">
          <a:solidFill>
            <a:schemeClr val="tx1"/>
          </a:solidFill>
          <a:latin typeface="+mn-lt"/>
          <a:ea typeface="+mn-ea"/>
          <a:cs typeface="+mn-cs"/>
        </a:defRPr>
      </a:lvl5pPr>
      <a:lvl6pPr marL="25139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7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9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8165" algn="l" defTabSz="913765" rtl="0" eaLnBrk="1" latinLnBrk="0" hangingPunct="1">
        <a:defRPr sz="1800" kern="1200">
          <a:solidFill>
            <a:schemeClr val="tx1"/>
          </a:solidFill>
          <a:latin typeface="+mn-lt"/>
          <a:ea typeface="+mn-ea"/>
          <a:cs typeface="+mn-cs"/>
        </a:defRPr>
      </a:lvl5pPr>
      <a:lvl6pPr marL="2285365"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130" algn="l" defTabSz="913765" rtl="0" eaLnBrk="1" latinLnBrk="0" hangingPunct="1">
        <a:defRPr sz="1800" kern="1200">
          <a:solidFill>
            <a:schemeClr val="tx1"/>
          </a:solidFill>
          <a:latin typeface="+mn-lt"/>
          <a:ea typeface="+mn-ea"/>
          <a:cs typeface="+mn-cs"/>
        </a:defRPr>
      </a:lvl8pPr>
      <a:lvl9pPr marL="3656330" algn="l" defTabSz="9137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https://timgsa.baidu.com/timg?image&amp;quality=80&amp;size=b9999_10000&amp;sec=1511150663475&amp;di=e5a1b9e716c783fa00165589fd11cd30&amp;imgtype=0&amp;src=http%3A%2F%2Fimgsrc.baidu.com%2Fimage%2Fc0%253Dshijue1%252C0%252C0%252C294%252C40%2Fsign%3D5b8f15a1e1c4b7452099bf55a7957462%2F42a98226cffc1e17db581fb94090f603728de95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70" y="-22903"/>
            <a:ext cx="9116060" cy="4407334"/>
          </a:xfrm>
          <a:prstGeom prst="rect">
            <a:avLst/>
          </a:prstGeom>
          <a:noFill/>
          <a:extLst>
            <a:ext uri="{909E8E84-426E-40DD-AFC4-6F175D3DCCD1}">
              <a14:hiddenFill xmlns:a14="http://schemas.microsoft.com/office/drawing/2010/main">
                <a:solidFill>
                  <a:srgbClr val="FFFFFF"/>
                </a:solidFill>
              </a14:hiddenFill>
            </a:ext>
          </a:extLst>
        </p:spPr>
      </p:pic>
      <p:sp>
        <p:nvSpPr>
          <p:cNvPr id="7" name="矩形 6"/>
          <p:cNvSpPr/>
          <p:nvPr/>
        </p:nvSpPr>
        <p:spPr>
          <a:xfrm>
            <a:off x="-12700" y="-22077"/>
            <a:ext cx="9156700" cy="4121150"/>
          </a:xfrm>
          <a:prstGeom prst="rect">
            <a:avLst/>
          </a:prstGeom>
          <a:solidFill>
            <a:schemeClr val="tx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noProof="1">
              <a:sym typeface="+mn-ea"/>
            </a:endParaRPr>
          </a:p>
        </p:txBody>
      </p:sp>
      <p:sp>
        <p:nvSpPr>
          <p:cNvPr id="4" name="矩形 3"/>
          <p:cNvSpPr/>
          <p:nvPr/>
        </p:nvSpPr>
        <p:spPr>
          <a:xfrm>
            <a:off x="-6350" y="4105275"/>
            <a:ext cx="9156700" cy="275272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noProof="1">
              <a:sym typeface="+mn-ea"/>
            </a:endParaRPr>
          </a:p>
        </p:txBody>
      </p:sp>
      <p:sp>
        <p:nvSpPr>
          <p:cNvPr id="8" name="Subtítulo 5"/>
          <p:cNvSpPr txBox="1"/>
          <p:nvPr/>
        </p:nvSpPr>
        <p:spPr bwMode="auto">
          <a:xfrm>
            <a:off x="5478011" y="4712381"/>
            <a:ext cx="3672340" cy="907428"/>
          </a:xfrm>
          <a:prstGeom prst="rect">
            <a:avLst/>
          </a:prstGeom>
          <a:noFill/>
          <a:ln>
            <a:noFill/>
          </a:ln>
          <a:extLst/>
        </p:spPr>
        <p:txBody>
          <a:bodyPr wrap="square" anchor="ctr">
            <a:spAutoFit/>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0" hangingPunct="0">
              <a:lnSpc>
                <a:spcPct val="140000"/>
              </a:lnSpc>
              <a:defRPr/>
            </a:pPr>
            <a:r>
              <a:rPr lang="zh-CN" altLang="en-US" sz="2000" b="1" noProof="1" smtClean="0">
                <a:solidFill>
                  <a:schemeClr val="accent6">
                    <a:lumMod val="75000"/>
                  </a:schemeClr>
                </a:solidFill>
                <a:latin typeface="微软雅黑" panose="020B0503020204020204" charset="-122"/>
                <a:ea typeface="微软雅黑" panose="020B0503020204020204" charset="-122"/>
                <a:sym typeface="+mn-ea"/>
              </a:rPr>
              <a:t>国家税务总局慈溪市税务局                 </a:t>
            </a:r>
            <a:r>
              <a:rPr lang="zh-CN" altLang="en-US" sz="2000" b="1" noProof="1" smtClean="0">
                <a:solidFill>
                  <a:schemeClr val="accent6">
                    <a:lumMod val="75000"/>
                  </a:schemeClr>
                </a:solidFill>
                <a:latin typeface="微软雅黑" panose="020B0503020204020204" charset="-122"/>
                <a:ea typeface="微软雅黑" panose="020B0503020204020204" charset="-122"/>
                <a:sym typeface="+mn-ea"/>
              </a:rPr>
              <a:t>  税</a:t>
            </a:r>
            <a:r>
              <a:rPr lang="zh-CN" altLang="en-US" sz="2000" b="1" noProof="1" smtClean="0">
                <a:solidFill>
                  <a:schemeClr val="accent6">
                    <a:lumMod val="75000"/>
                  </a:schemeClr>
                </a:solidFill>
                <a:latin typeface="微软雅黑" panose="020B0503020204020204" charset="-122"/>
                <a:ea typeface="微软雅黑" panose="020B0503020204020204" charset="-122"/>
                <a:sym typeface="+mn-ea"/>
              </a:rPr>
              <a:t>政一科  罗 冲</a:t>
            </a:r>
            <a:endParaRPr lang="en-US" altLang="zh-CN" sz="2000" b="1" noProof="1" smtClean="0">
              <a:solidFill>
                <a:schemeClr val="accent6">
                  <a:lumMod val="75000"/>
                </a:schemeClr>
              </a:solidFill>
              <a:latin typeface="微软雅黑" panose="020B0503020204020204" charset="-122"/>
              <a:ea typeface="微软雅黑" panose="020B0503020204020204" charset="-122"/>
              <a:sym typeface="+mn-ea"/>
            </a:endParaRPr>
          </a:p>
        </p:txBody>
      </p:sp>
      <p:cxnSp>
        <p:nvCxnSpPr>
          <p:cNvPr id="9" name="直接连接符 8"/>
          <p:cNvCxnSpPr/>
          <p:nvPr/>
        </p:nvCxnSpPr>
        <p:spPr>
          <a:xfrm flipH="1">
            <a:off x="5762217" y="5665270"/>
            <a:ext cx="3103927" cy="217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6350" y="4105275"/>
            <a:ext cx="9156700" cy="762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noProof="1">
              <a:sym typeface="+mn-ea"/>
            </a:endParaRPr>
          </a:p>
        </p:txBody>
      </p:sp>
      <p:sp>
        <p:nvSpPr>
          <p:cNvPr id="21" name="Subtítulo 5"/>
          <p:cNvSpPr txBox="1">
            <a:spLocks noChangeArrowheads="1"/>
          </p:cNvSpPr>
          <p:nvPr/>
        </p:nvSpPr>
        <p:spPr bwMode="auto">
          <a:xfrm>
            <a:off x="6471752" y="5750605"/>
            <a:ext cx="168485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spcAft>
                <a:spcPct val="20000"/>
              </a:spcAft>
              <a:buClr>
                <a:srgbClr val="FF0000"/>
              </a:buClr>
            </a:pPr>
            <a:r>
              <a:rPr lang="en-US" altLang="zh-CN" sz="2000" noProof="1" smtClean="0">
                <a:solidFill>
                  <a:schemeClr val="bg1"/>
                </a:solidFill>
                <a:latin typeface="微软雅黑" pitchFamily="34" charset="-122"/>
                <a:ea typeface="微软雅黑" pitchFamily="34" charset="-122"/>
                <a:cs typeface="Arial" pitchFamily="34" charset="0"/>
                <a:sym typeface="+mn-ea"/>
              </a:rPr>
              <a:t>  2018</a:t>
            </a:r>
            <a:r>
              <a:rPr lang="zh-CN" altLang="en-US" sz="2000" noProof="1" smtClean="0">
                <a:solidFill>
                  <a:schemeClr val="bg1"/>
                </a:solidFill>
                <a:latin typeface="微软雅黑" pitchFamily="34" charset="-122"/>
                <a:ea typeface="微软雅黑" pitchFamily="34" charset="-122"/>
                <a:cs typeface="Arial" pitchFamily="34" charset="0"/>
                <a:sym typeface="+mn-ea"/>
              </a:rPr>
              <a:t>年</a:t>
            </a:r>
            <a:r>
              <a:rPr lang="en-US" altLang="zh-CN" noProof="1" smtClean="0">
                <a:solidFill>
                  <a:schemeClr val="bg1"/>
                </a:solidFill>
                <a:latin typeface="微软雅黑" pitchFamily="34" charset="-122"/>
                <a:ea typeface="微软雅黑" pitchFamily="34" charset="-122"/>
                <a:cs typeface="Arial" pitchFamily="34" charset="0"/>
                <a:sym typeface="+mn-ea"/>
              </a:rPr>
              <a:t>11</a:t>
            </a:r>
            <a:r>
              <a:rPr lang="zh-CN" altLang="en-US" noProof="1" smtClean="0">
                <a:solidFill>
                  <a:schemeClr val="bg1"/>
                </a:solidFill>
                <a:latin typeface="微软雅黑" pitchFamily="34" charset="-122"/>
                <a:ea typeface="微软雅黑" pitchFamily="34" charset="-122"/>
                <a:cs typeface="Arial" pitchFamily="34" charset="0"/>
                <a:sym typeface="+mn-ea"/>
              </a:rPr>
              <a:t>月</a:t>
            </a:r>
            <a:endParaRPr lang="zh-CN" altLang="en-US" noProof="1">
              <a:solidFill>
                <a:schemeClr val="bg1"/>
              </a:solidFill>
              <a:latin typeface="微软雅黑" pitchFamily="34" charset="-122"/>
              <a:ea typeface="微软雅黑" pitchFamily="34" charset="-122"/>
              <a:cs typeface="Arial" pitchFamily="34" charset="0"/>
              <a:sym typeface="+mn-ea"/>
            </a:endParaRPr>
          </a:p>
        </p:txBody>
      </p:sp>
      <p:sp>
        <p:nvSpPr>
          <p:cNvPr id="5" name="1 Título"/>
          <p:cNvSpPr txBox="1"/>
          <p:nvPr/>
        </p:nvSpPr>
        <p:spPr>
          <a:xfrm>
            <a:off x="408283" y="956345"/>
            <a:ext cx="8339932" cy="2365695"/>
          </a:xfrm>
          <a:prstGeom prst="rect">
            <a:avLst/>
          </a:prstGeom>
          <a:noFill/>
          <a:ln w="9525">
            <a:noFill/>
          </a:ln>
        </p:spPr>
        <p:txBody>
          <a:bodyPr anchor="ctr"/>
          <a:lstStyle/>
          <a:p>
            <a:pPr algn="ctr" eaLnBrk="0" hangingPunct="0">
              <a:lnSpc>
                <a:spcPct val="150000"/>
              </a:lnSpc>
              <a:defRPr/>
            </a:pPr>
            <a:r>
              <a:rPr lang="zh-CN" altLang="zh-CN" sz="3600" b="1" dirty="0">
                <a:solidFill>
                  <a:srgbClr val="FF0000"/>
                </a:solidFill>
                <a:latin typeface="微软雅黑" pitchFamily="34" charset="-122"/>
                <a:ea typeface="微软雅黑" pitchFamily="34" charset="-122"/>
              </a:rPr>
              <a:t>涉及社会团体和民办非</a:t>
            </a:r>
            <a:r>
              <a:rPr lang="zh-CN" altLang="zh-CN" sz="3600" b="1" dirty="0" smtClean="0">
                <a:solidFill>
                  <a:srgbClr val="FF0000"/>
                </a:solidFill>
                <a:latin typeface="微软雅黑" pitchFamily="34" charset="-122"/>
                <a:ea typeface="微软雅黑" pitchFamily="34" charset="-122"/>
              </a:rPr>
              <a:t>企业单位</a:t>
            </a:r>
            <a:endParaRPr lang="en-US" altLang="zh-CN" sz="3600" b="1" noProof="1" smtClean="0">
              <a:solidFill>
                <a:srgbClr val="FF0000"/>
              </a:solidFill>
              <a:effectLst>
                <a:outerShdw blurRad="50800" dist="38100" dir="2700000" algn="tl" rotWithShape="0">
                  <a:prstClr val="black">
                    <a:alpha val="40000"/>
                  </a:prstClr>
                </a:outerShdw>
              </a:effectLst>
              <a:latin typeface="微软雅黑" pitchFamily="34" charset="-122"/>
              <a:ea typeface="微软雅黑" pitchFamily="34" charset="-122"/>
              <a:sym typeface="宋体" panose="02010600030101010101" pitchFamily="2" charset="-122"/>
            </a:endParaRPr>
          </a:p>
          <a:p>
            <a:pPr algn="ctr" eaLnBrk="0" hangingPunct="0">
              <a:lnSpc>
                <a:spcPct val="150000"/>
              </a:lnSpc>
              <a:defRPr/>
            </a:pPr>
            <a:r>
              <a:rPr lang="zh-CN" altLang="en-US" sz="3600" b="1" noProof="1" smtClean="0">
                <a:solidFill>
                  <a:schemeClr val="bg1"/>
                </a:solidFill>
                <a:effectLst>
                  <a:outerShdw blurRad="50800" dist="38100" dir="2700000" algn="tl" rotWithShape="0">
                    <a:prstClr val="black">
                      <a:alpha val="40000"/>
                    </a:prstClr>
                  </a:outerShdw>
                </a:effectLst>
                <a:latin typeface="微软雅黑" panose="020B0503020204020204" charset="-122"/>
                <a:ea typeface="微软雅黑" panose="020B0503020204020204" charset="-122"/>
                <a:sym typeface="宋体" panose="02010600030101010101" pitchFamily="2" charset="-122"/>
              </a:rPr>
              <a:t>增值税、财产行为税</a:t>
            </a:r>
            <a:endParaRPr lang="en-US" altLang="zh-CN" sz="3600" b="1" noProof="1" smtClean="0">
              <a:solidFill>
                <a:schemeClr val="bg1"/>
              </a:solidFill>
              <a:effectLst>
                <a:outerShdw blurRad="50800" dist="38100" dir="2700000" algn="tl" rotWithShape="0">
                  <a:prstClr val="black">
                    <a:alpha val="40000"/>
                  </a:prstClr>
                </a:outerShdw>
              </a:effectLst>
              <a:latin typeface="微软雅黑" panose="020B0503020204020204" charset="-122"/>
              <a:ea typeface="微软雅黑" panose="020B0503020204020204" charset="-122"/>
              <a:sym typeface="宋体" panose="02010600030101010101" pitchFamily="2" charset="-122"/>
            </a:endParaRPr>
          </a:p>
          <a:p>
            <a:pPr algn="ctr" eaLnBrk="0" hangingPunct="0">
              <a:lnSpc>
                <a:spcPct val="150000"/>
              </a:lnSpc>
              <a:defRPr/>
            </a:pPr>
            <a:r>
              <a:rPr lang="zh-CN" altLang="en-US" sz="3600" b="1" noProof="1" smtClean="0">
                <a:solidFill>
                  <a:schemeClr val="bg1"/>
                </a:solidFill>
                <a:effectLst>
                  <a:outerShdw blurRad="50800" dist="38100" dir="2700000" algn="tl" rotWithShape="0">
                    <a:prstClr val="black">
                      <a:alpha val="40000"/>
                    </a:prstClr>
                  </a:outerShdw>
                </a:effectLst>
                <a:latin typeface="微软雅黑" panose="020B0503020204020204" charset="-122"/>
                <a:ea typeface="微软雅黑" panose="020B0503020204020204" charset="-122"/>
                <a:sym typeface="宋体" panose="02010600030101010101" pitchFamily="2" charset="-122"/>
              </a:rPr>
              <a:t>优惠政策介绍</a:t>
            </a:r>
            <a:endParaRPr lang="zh-CN" altLang="en-US" sz="3600" b="1" noProof="1">
              <a:solidFill>
                <a:schemeClr val="bg1"/>
              </a:solidFill>
              <a:effectLst>
                <a:outerShdw blurRad="50800" dist="38100" dir="2700000" algn="tl" rotWithShape="0">
                  <a:prstClr val="black">
                    <a:alpha val="40000"/>
                  </a:prstClr>
                </a:outerShdw>
              </a:effectLst>
              <a:latin typeface="微软雅黑" panose="020B0503020204020204" charset="-122"/>
              <a:ea typeface="微软雅黑" panose="020B0503020204020204" charset="-122"/>
              <a:sym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4763" y="0"/>
            <a:ext cx="9144000" cy="6858000"/>
          </a:xfrm>
          <a:prstGeom prst="rect">
            <a:avLst/>
          </a:prstGeom>
          <a:solidFill>
            <a:srgbClr val="B2BACA">
              <a:alpha val="52000"/>
            </a:srgb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dirty="0"/>
          </a:p>
        </p:txBody>
      </p:sp>
      <p:sp>
        <p:nvSpPr>
          <p:cNvPr id="2" name="矩形 1"/>
          <p:cNvSpPr/>
          <p:nvPr/>
        </p:nvSpPr>
        <p:spPr>
          <a:xfrm rot="2718682">
            <a:off x="5543279" y="2684967"/>
            <a:ext cx="892800" cy="894390"/>
          </a:xfrm>
          <a:prstGeom prst="rect">
            <a:avLst/>
          </a:prstGeom>
          <a:solidFill>
            <a:srgbClr val="D767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rot="2718682">
            <a:off x="4185957" y="2684966"/>
            <a:ext cx="892800" cy="894390"/>
          </a:xfrm>
          <a:prstGeom prst="rect">
            <a:avLst/>
          </a:prstGeom>
          <a:solidFill>
            <a:srgbClr val="1339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4" name="矩形 3"/>
          <p:cNvSpPr/>
          <p:nvPr/>
        </p:nvSpPr>
        <p:spPr>
          <a:xfrm rot="2718682">
            <a:off x="5614718" y="1256206"/>
            <a:ext cx="892800" cy="894390"/>
          </a:xfrm>
          <a:prstGeom prst="rect">
            <a:avLst/>
          </a:prstGeom>
          <a:solidFill>
            <a:srgbClr val="F0D2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rot="2718682">
            <a:off x="6264364" y="3405395"/>
            <a:ext cx="892800" cy="894390"/>
          </a:xfrm>
          <a:prstGeom prst="rect">
            <a:avLst/>
          </a:prstGeom>
          <a:solidFill>
            <a:srgbClr val="B7C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rot="2718682">
            <a:off x="6991730" y="2644820"/>
            <a:ext cx="892800" cy="894390"/>
          </a:xfrm>
          <a:prstGeom prst="rect">
            <a:avLst/>
          </a:prstGeom>
          <a:solidFill>
            <a:srgbClr val="4166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Picture 6" descr="hismelt 1"/>
          <p:cNvPicPr>
            <a:picLocks noChangeArrowheads="1"/>
          </p:cNvPicPr>
          <p:nvPr/>
        </p:nvPicPr>
        <p:blipFill>
          <a:blip r:embed="rId2" cstate="print"/>
          <a:srcRect/>
          <a:stretch>
            <a:fillRect/>
          </a:stretch>
        </p:blipFill>
        <p:spPr bwMode="auto">
          <a:xfrm rot="18960000">
            <a:off x="6299657" y="1961563"/>
            <a:ext cx="882000" cy="882000"/>
          </a:xfrm>
          <a:prstGeom prst="rect">
            <a:avLst/>
          </a:prstGeom>
          <a:noFill/>
          <a:ln w="12700">
            <a:solidFill>
              <a:schemeClr val="tx1"/>
            </a:solidFill>
            <a:miter lim="800000"/>
            <a:headEnd/>
            <a:tailEnd/>
          </a:ln>
        </p:spPr>
      </p:pic>
      <p:pic>
        <p:nvPicPr>
          <p:cNvPr id="8" name="图片 7" descr="liPPmqRmQsc9w.jpg"/>
          <p:cNvPicPr/>
          <p:nvPr/>
        </p:nvPicPr>
        <p:blipFill>
          <a:blip r:embed="rId3" cstate="print"/>
          <a:srcRect/>
          <a:stretch>
            <a:fillRect/>
          </a:stretch>
        </p:blipFill>
        <p:spPr bwMode="auto">
          <a:xfrm rot="2771437">
            <a:off x="6953956" y="4124053"/>
            <a:ext cx="882000" cy="882000"/>
          </a:xfrm>
          <a:prstGeom prst="rect">
            <a:avLst/>
          </a:prstGeom>
          <a:noFill/>
          <a:ln w="12700">
            <a:solidFill>
              <a:schemeClr val="tx1"/>
            </a:solidFill>
            <a:miter lim="800000"/>
            <a:headEnd/>
            <a:tailEnd/>
          </a:ln>
        </p:spPr>
      </p:pic>
      <p:pic>
        <p:nvPicPr>
          <p:cNvPr id="9" name="图片 21" descr="28bcf07f-9a26-494e-b49f-73985d15fa0c_std.jpg"/>
          <p:cNvPicPr/>
          <p:nvPr/>
        </p:nvPicPr>
        <p:blipFill>
          <a:blip r:embed="rId4" cstate="print"/>
          <a:srcRect/>
          <a:stretch>
            <a:fillRect/>
          </a:stretch>
        </p:blipFill>
        <p:spPr bwMode="auto">
          <a:xfrm rot="2637600">
            <a:off x="5556974" y="4098240"/>
            <a:ext cx="882000" cy="882000"/>
          </a:xfrm>
          <a:prstGeom prst="rect">
            <a:avLst/>
          </a:prstGeom>
          <a:noFill/>
          <a:ln w="12700">
            <a:solidFill>
              <a:schemeClr val="tx1"/>
            </a:solidFill>
            <a:miter lim="800000"/>
            <a:headEnd/>
            <a:tailEnd/>
          </a:ln>
        </p:spPr>
      </p:pic>
      <p:sp>
        <p:nvSpPr>
          <p:cNvPr id="19" name="Retângulo 44"/>
          <p:cNvSpPr/>
          <p:nvPr/>
        </p:nvSpPr>
        <p:spPr>
          <a:xfrm>
            <a:off x="51838" y="2936755"/>
            <a:ext cx="3585245" cy="23995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20" name="矩形 19"/>
          <p:cNvSpPr/>
          <p:nvPr/>
        </p:nvSpPr>
        <p:spPr>
          <a:xfrm>
            <a:off x="0" y="1588889"/>
            <a:ext cx="4987824" cy="1107996"/>
          </a:xfrm>
          <a:prstGeom prst="rect">
            <a:avLst/>
          </a:prstGeom>
        </p:spPr>
        <p:txBody>
          <a:bodyPr wrap="square">
            <a:spAutoFit/>
          </a:bodyPr>
          <a:lstStyle/>
          <a:p>
            <a:pPr lvl="0">
              <a:lnSpc>
                <a:spcPct val="110000"/>
              </a:lnSpc>
            </a:pPr>
            <a:r>
              <a:rPr lang="zh-CN" altLang="zh-CN" sz="4000" b="1" dirty="0">
                <a:latin typeface="微软雅黑" pitchFamily="34" charset="-122"/>
                <a:ea typeface="微软雅黑" pitchFamily="34" charset="-122"/>
              </a:rPr>
              <a:t>教育</a:t>
            </a:r>
            <a:r>
              <a:rPr lang="zh-CN" altLang="zh-CN" sz="4000" b="1" dirty="0" smtClean="0">
                <a:latin typeface="微软雅黑" pitchFamily="34" charset="-122"/>
                <a:ea typeface="微软雅黑" pitchFamily="34" charset="-122"/>
              </a:rPr>
              <a:t>类税</a:t>
            </a:r>
            <a:r>
              <a:rPr lang="zh-CN" altLang="zh-CN" sz="4000" b="1" dirty="0">
                <a:latin typeface="微软雅黑" pitchFamily="34" charset="-122"/>
                <a:ea typeface="微软雅黑" pitchFamily="34" charset="-122"/>
              </a:rPr>
              <a:t>费优惠</a:t>
            </a:r>
            <a:r>
              <a:rPr lang="zh-CN" altLang="zh-CN" sz="4000" b="1" dirty="0" smtClean="0">
                <a:latin typeface="微软雅黑" pitchFamily="34" charset="-122"/>
                <a:ea typeface="微软雅黑" pitchFamily="34" charset="-122"/>
              </a:rPr>
              <a:t>政策</a:t>
            </a:r>
            <a:r>
              <a:rPr lang="en-US" altLang="zh-CN" sz="4000" b="1" dirty="0" smtClean="0">
                <a:latin typeface="微软雅黑" pitchFamily="34" charset="-122"/>
                <a:ea typeface="微软雅黑" pitchFamily="34" charset="-122"/>
              </a:rPr>
              <a:t>  </a:t>
            </a:r>
            <a:r>
              <a:rPr lang="zh-CN" altLang="zh-CN" sz="2000" b="1" dirty="0" smtClean="0">
                <a:latin typeface="微软雅黑" pitchFamily="34" charset="-122"/>
                <a:ea typeface="微软雅黑" pitchFamily="34" charset="-122"/>
              </a:rPr>
              <a:t>（</a:t>
            </a:r>
            <a:r>
              <a:rPr lang="zh-CN" altLang="zh-CN" sz="2000" b="1" dirty="0">
                <a:latin typeface="微软雅黑" pitchFamily="34" charset="-122"/>
                <a:ea typeface="微软雅黑" pitchFamily="34" charset="-122"/>
              </a:rPr>
              <a:t>各类教育、培训机构）</a:t>
            </a:r>
            <a:endParaRPr lang="zh-CN" altLang="zh-CN" sz="2000" b="1" dirty="0">
              <a:solidFill>
                <a:schemeClr val="tx2">
                  <a:lumMod val="75000"/>
                </a:schemeClr>
              </a:solidFill>
              <a:latin typeface="微软雅黑" pitchFamily="34" charset="-122"/>
              <a:ea typeface="微软雅黑" pitchFamily="34" charset="-122"/>
              <a:sym typeface="宋体" pitchFamily="2" charset="-122"/>
            </a:endParaRPr>
          </a:p>
        </p:txBody>
      </p:sp>
      <p:sp>
        <p:nvSpPr>
          <p:cNvPr id="13" name="矩形 12"/>
          <p:cNvSpPr/>
          <p:nvPr/>
        </p:nvSpPr>
        <p:spPr>
          <a:xfrm>
            <a:off x="598669" y="3625747"/>
            <a:ext cx="6207600" cy="1717393"/>
          </a:xfrm>
          <a:prstGeom prst="rect">
            <a:avLst/>
          </a:prstGeom>
        </p:spPr>
        <p:txBody>
          <a:bodyPr wrap="square">
            <a:spAutoFit/>
          </a:bodyPr>
          <a:lstStyle/>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增值税</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城建税及附加</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房产税、城镇土地使用</a:t>
            </a:r>
            <a:r>
              <a:rPr lang="zh-CN" altLang="en-US" sz="2400" b="1" dirty="0" smtClean="0">
                <a:solidFill>
                  <a:schemeClr val="tx2">
                    <a:lumMod val="75000"/>
                  </a:schemeClr>
                </a:solidFill>
                <a:latin typeface="微软雅黑" pitchFamily="34" charset="-122"/>
                <a:ea typeface="微软雅黑" pitchFamily="34" charset="-122"/>
                <a:sym typeface="宋体" pitchFamily="2" charset="-122"/>
              </a:rPr>
              <a:t>税、印花税</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smtClean="0">
                <a:solidFill>
                  <a:schemeClr val="tx2">
                    <a:lumMod val="75000"/>
                  </a:schemeClr>
                </a:solidFill>
                <a:latin typeface="微软雅黑" pitchFamily="34" charset="-122"/>
                <a:ea typeface="微软雅黑" pitchFamily="34" charset="-122"/>
                <a:sym typeface="宋体" pitchFamily="2" charset="-122"/>
              </a:rPr>
              <a:t>契税、耕地占用税</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193278046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1468701" y="91812"/>
            <a:ext cx="49213" cy="1929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260225"/>
            <a:ext cx="9144000" cy="5170646"/>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smtClean="0"/>
              <a:t>下列</a:t>
            </a:r>
            <a:r>
              <a:rPr lang="zh-CN" altLang="zh-CN" sz="2000" dirty="0"/>
              <a:t>项目免征</a:t>
            </a:r>
            <a:r>
              <a:rPr lang="zh-CN" altLang="zh-CN" sz="2000" dirty="0" smtClean="0"/>
              <a:t>增值税</a:t>
            </a:r>
            <a:r>
              <a:rPr lang="zh-CN" altLang="en-US" sz="2000" dirty="0" smtClean="0"/>
              <a:t>：</a:t>
            </a:r>
            <a:endParaRPr lang="zh-CN" altLang="zh-CN" sz="2000" dirty="0"/>
          </a:p>
          <a:p>
            <a:r>
              <a:rPr lang="en-US" altLang="zh-CN" sz="2000" dirty="0" smtClean="0"/>
              <a:t>       </a:t>
            </a:r>
            <a:r>
              <a:rPr lang="zh-CN" altLang="zh-CN" sz="2000" dirty="0" smtClean="0">
                <a:solidFill>
                  <a:srgbClr val="FF0000"/>
                </a:solidFill>
              </a:rPr>
              <a:t>（</a:t>
            </a:r>
            <a:r>
              <a:rPr lang="zh-CN" altLang="zh-CN" sz="2000" dirty="0">
                <a:solidFill>
                  <a:srgbClr val="FF0000"/>
                </a:solidFill>
              </a:rPr>
              <a:t>一）托儿所、幼儿园提供的保育和教育服务。</a:t>
            </a:r>
          </a:p>
          <a:p>
            <a:r>
              <a:rPr lang="en-US" altLang="zh-CN" sz="2000" dirty="0" smtClean="0"/>
              <a:t>         </a:t>
            </a:r>
            <a:r>
              <a:rPr lang="zh-CN" altLang="zh-CN" sz="2000" dirty="0" smtClean="0"/>
              <a:t>托儿所</a:t>
            </a:r>
            <a:r>
              <a:rPr lang="zh-CN" altLang="zh-CN" sz="2000" dirty="0"/>
              <a:t>、幼儿园，是指经县级以上教育部门审批成立、取得办园许可证的实施</a:t>
            </a:r>
            <a:r>
              <a:rPr lang="en-US" altLang="zh-CN" sz="2000" dirty="0"/>
              <a:t>0-6</a:t>
            </a:r>
            <a:r>
              <a:rPr lang="zh-CN" altLang="zh-CN" sz="2000" dirty="0"/>
              <a:t>岁学前教育的机构，包括公办和民办的托儿所、幼儿园、学前班、幼儿班、保育院、幼儿院。</a:t>
            </a:r>
          </a:p>
          <a:p>
            <a:r>
              <a:rPr lang="en-US" altLang="zh-CN" sz="2000" dirty="0" smtClean="0"/>
              <a:t>         </a:t>
            </a:r>
            <a:r>
              <a:rPr lang="zh-CN" altLang="zh-CN" sz="2000" dirty="0" smtClean="0"/>
              <a:t>公办</a:t>
            </a:r>
            <a:r>
              <a:rPr lang="zh-CN" altLang="zh-CN" sz="2000" dirty="0"/>
              <a:t>托儿所、幼儿园免征增值税的收入是指，在省级财政部门和价格主管部门审核报省级人民政府批准的收费标准以内收取的教育费、保育费。</a:t>
            </a:r>
            <a:r>
              <a:rPr lang="en-US" altLang="zh-CN" sz="2000" dirty="0"/>
              <a:t/>
            </a:r>
            <a:br>
              <a:rPr lang="en-US" altLang="zh-CN" sz="2000" dirty="0"/>
            </a:br>
            <a:r>
              <a:rPr lang="zh-CN" altLang="zh-CN" sz="2000" dirty="0"/>
              <a:t>　　民办托儿所、幼儿园免征增值税的收入是指，在报经当地有关部门备案并公示的收费标准范围内收取的教育费、保育费。</a:t>
            </a:r>
            <a:r>
              <a:rPr lang="en-US" altLang="zh-CN" sz="2000" dirty="0"/>
              <a:t/>
            </a:r>
            <a:br>
              <a:rPr lang="en-US" altLang="zh-CN" sz="2000" dirty="0"/>
            </a:br>
            <a:r>
              <a:rPr lang="zh-CN" altLang="zh-CN" sz="2000" dirty="0"/>
              <a:t>　　超过规定收费标准的收费，以开办实验班、特色班和兴趣班等为由另外收取的费用以及与幼儿入园挂钩的赞助费、支教费等超过规定范围的收入，不属于免征增值税的收入</a:t>
            </a:r>
            <a:r>
              <a:rPr lang="zh-CN" altLang="zh-CN" sz="2000" dirty="0" smtClean="0"/>
              <a:t>。</a:t>
            </a:r>
            <a:endParaRPr lang="en-US" altLang="zh-CN" sz="2000" dirty="0" smtClean="0"/>
          </a:p>
          <a:p>
            <a:r>
              <a:rPr lang="en-US" altLang="zh-CN" sz="2000" dirty="0" smtClean="0"/>
              <a:t>       </a:t>
            </a:r>
            <a:r>
              <a:rPr lang="zh-CN" altLang="en-US" sz="2000" dirty="0" smtClean="0">
                <a:solidFill>
                  <a:srgbClr val="FF0000"/>
                </a:solidFill>
              </a:rPr>
              <a:t>（二）</a:t>
            </a:r>
            <a:r>
              <a:rPr lang="zh-CN" altLang="zh-CN" sz="2000" dirty="0" smtClean="0">
                <a:solidFill>
                  <a:srgbClr val="FF0000"/>
                </a:solidFill>
              </a:rPr>
              <a:t>从事</a:t>
            </a:r>
            <a:r>
              <a:rPr lang="zh-CN" altLang="zh-CN" sz="2000" dirty="0">
                <a:solidFill>
                  <a:srgbClr val="FF0000"/>
                </a:solidFill>
              </a:rPr>
              <a:t>学历教育的学校提供的教育服务。</a:t>
            </a:r>
          </a:p>
          <a:p>
            <a:r>
              <a:rPr lang="en-US" altLang="zh-CN" sz="2000" dirty="0" smtClean="0"/>
              <a:t>         1</a:t>
            </a:r>
            <a:r>
              <a:rPr lang="en-US" altLang="zh-CN" sz="2000" dirty="0"/>
              <a:t>.</a:t>
            </a:r>
            <a:r>
              <a:rPr lang="zh-CN" altLang="zh-CN" sz="2000" dirty="0"/>
              <a:t>学历教育，是指受教育者经过国家教育考试或者国家规定的其他入学方式，进入国家有关部门批准的学校或者其他教育机构学习，获得国家承认的学历证书的教育形式。具体包括</a:t>
            </a:r>
            <a:r>
              <a:rPr lang="zh-CN" altLang="zh-CN" sz="2000" dirty="0" smtClean="0"/>
              <a:t>：</a:t>
            </a:r>
            <a:endParaRPr lang="zh-CN" altLang="zh-CN" sz="2000" dirty="0"/>
          </a:p>
        </p:txBody>
      </p:sp>
      <p:sp>
        <p:nvSpPr>
          <p:cNvPr id="13" name="CaixaDeTexto 2"/>
          <p:cNvSpPr txBox="1">
            <a:spLocks noChangeArrowheads="1"/>
          </p:cNvSpPr>
          <p:nvPr/>
        </p:nvSpPr>
        <p:spPr bwMode="auto">
          <a:xfrm>
            <a:off x="534988" y="375341"/>
            <a:ext cx="3340326" cy="53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一、增值税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42596829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1468701" y="91812"/>
            <a:ext cx="49213" cy="1929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344115"/>
            <a:ext cx="9144000" cy="4708981"/>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r>
              <a:rPr lang="zh-CN" altLang="zh-CN" sz="2000" dirty="0"/>
              <a:t>（</a:t>
            </a:r>
            <a:r>
              <a:rPr lang="en-US" altLang="zh-CN" sz="2000" dirty="0"/>
              <a:t>1</a:t>
            </a:r>
            <a:r>
              <a:rPr lang="zh-CN" altLang="zh-CN" sz="2000" dirty="0"/>
              <a:t>）初等教育：普通小学、成人小学。</a:t>
            </a:r>
          </a:p>
          <a:p>
            <a:r>
              <a:rPr lang="zh-CN" altLang="zh-CN" sz="2000" dirty="0"/>
              <a:t>（</a:t>
            </a:r>
            <a:r>
              <a:rPr lang="en-US" altLang="zh-CN" sz="2000" dirty="0"/>
              <a:t>2</a:t>
            </a:r>
            <a:r>
              <a:rPr lang="zh-CN" altLang="zh-CN" sz="2000" dirty="0"/>
              <a:t>）初级中等教育：普通初中、职业初中、成人初中。</a:t>
            </a:r>
          </a:p>
          <a:p>
            <a:r>
              <a:rPr lang="zh-CN" altLang="zh-CN" sz="2000" dirty="0"/>
              <a:t>（</a:t>
            </a:r>
            <a:r>
              <a:rPr lang="en-US" altLang="zh-CN" sz="2000" dirty="0"/>
              <a:t>3</a:t>
            </a:r>
            <a:r>
              <a:rPr lang="zh-CN" altLang="zh-CN" sz="2000" dirty="0"/>
              <a:t>）高级中等教育：普通高中、成人高中和中等职业学校（包括普通中专、成人中专、职业高中、技工学校）。</a:t>
            </a:r>
          </a:p>
          <a:p>
            <a:r>
              <a:rPr lang="zh-CN" altLang="zh-CN" sz="2000" dirty="0"/>
              <a:t>（</a:t>
            </a:r>
            <a:r>
              <a:rPr lang="en-US" altLang="zh-CN" sz="2000" dirty="0"/>
              <a:t>4</a:t>
            </a:r>
            <a:r>
              <a:rPr lang="zh-CN" altLang="zh-CN" sz="2000" dirty="0"/>
              <a:t>）高等教育：普通本专科、成人本专科、网络本专科、研究生（博士、硕士）、高等教育自学考试、高等教育学历文凭考试。</a:t>
            </a:r>
          </a:p>
          <a:p>
            <a:r>
              <a:rPr lang="en-US" altLang="zh-CN" sz="2000" dirty="0"/>
              <a:t>         2.</a:t>
            </a:r>
            <a:r>
              <a:rPr lang="zh-CN" altLang="zh-CN" sz="2000" dirty="0"/>
              <a:t>从事学历教育的学校，是指：</a:t>
            </a:r>
          </a:p>
          <a:p>
            <a:r>
              <a:rPr lang="zh-CN" altLang="zh-CN" sz="2000" dirty="0"/>
              <a:t>（</a:t>
            </a:r>
            <a:r>
              <a:rPr lang="en-US" altLang="zh-CN" sz="2000" dirty="0"/>
              <a:t>1</a:t>
            </a:r>
            <a:r>
              <a:rPr lang="zh-CN" altLang="zh-CN" sz="2000" dirty="0"/>
              <a:t>）普通学校。</a:t>
            </a:r>
          </a:p>
          <a:p>
            <a:r>
              <a:rPr lang="zh-CN" altLang="zh-CN" sz="2000" dirty="0"/>
              <a:t>（</a:t>
            </a:r>
            <a:r>
              <a:rPr lang="en-US" altLang="zh-CN" sz="2000" dirty="0"/>
              <a:t>2</a:t>
            </a:r>
            <a:r>
              <a:rPr lang="zh-CN" altLang="zh-CN" sz="2000" dirty="0"/>
              <a:t>）经地</a:t>
            </a:r>
            <a:r>
              <a:rPr lang="en-US" altLang="zh-CN" sz="2000" dirty="0"/>
              <a:t>(</a:t>
            </a:r>
            <a:r>
              <a:rPr lang="zh-CN" altLang="zh-CN" sz="2000" dirty="0"/>
              <a:t>市</a:t>
            </a:r>
            <a:r>
              <a:rPr lang="en-US" altLang="zh-CN" sz="2000" dirty="0"/>
              <a:t>)</a:t>
            </a:r>
            <a:r>
              <a:rPr lang="zh-CN" altLang="zh-CN" sz="2000" dirty="0"/>
              <a:t>级以上人民政府或者同级政府的教育行政部门批准成立、国家承认其学员学历的各类学校。</a:t>
            </a:r>
          </a:p>
          <a:p>
            <a:r>
              <a:rPr lang="zh-CN" altLang="zh-CN" sz="2000" dirty="0"/>
              <a:t>（</a:t>
            </a:r>
            <a:r>
              <a:rPr lang="en-US" altLang="zh-CN" sz="2000" dirty="0"/>
              <a:t>3</a:t>
            </a:r>
            <a:r>
              <a:rPr lang="zh-CN" altLang="zh-CN" sz="2000" dirty="0"/>
              <a:t>）经省级及以上人力资源社会保障行政部门批准成立的技工学校、高级技工学校。</a:t>
            </a:r>
          </a:p>
          <a:p>
            <a:r>
              <a:rPr lang="zh-CN" altLang="zh-CN" sz="2000" dirty="0"/>
              <a:t>（</a:t>
            </a:r>
            <a:r>
              <a:rPr lang="en-US" altLang="zh-CN" sz="2000" dirty="0"/>
              <a:t>4</a:t>
            </a:r>
            <a:r>
              <a:rPr lang="zh-CN" altLang="zh-CN" sz="2000" dirty="0"/>
              <a:t>）经省级人民政府批准成立的技师学院。</a:t>
            </a:r>
          </a:p>
          <a:p>
            <a:r>
              <a:rPr lang="en-US" altLang="zh-CN" sz="2000" dirty="0" smtClean="0"/>
              <a:t>         </a:t>
            </a:r>
            <a:r>
              <a:rPr lang="zh-CN" altLang="zh-CN" sz="2000" dirty="0" smtClean="0"/>
              <a:t>上述</a:t>
            </a:r>
            <a:r>
              <a:rPr lang="zh-CN" altLang="zh-CN" sz="2000" dirty="0"/>
              <a:t>学校均包括符合规定的从事学历教育的民办学校，但不包括职业培训机构等国家不承认学历的教育机构</a:t>
            </a:r>
            <a:r>
              <a:rPr lang="zh-CN" altLang="zh-CN" sz="2000" dirty="0" smtClean="0"/>
              <a:t>。</a:t>
            </a:r>
            <a:endParaRPr lang="zh-CN" altLang="zh-CN" sz="2000" dirty="0"/>
          </a:p>
        </p:txBody>
      </p:sp>
      <p:sp>
        <p:nvSpPr>
          <p:cNvPr id="13" name="CaixaDeTexto 2"/>
          <p:cNvSpPr txBox="1">
            <a:spLocks noChangeArrowheads="1"/>
          </p:cNvSpPr>
          <p:nvPr/>
        </p:nvSpPr>
        <p:spPr bwMode="auto">
          <a:xfrm>
            <a:off x="534988" y="375341"/>
            <a:ext cx="3340326" cy="53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一、增值税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216612761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1468701" y="91812"/>
            <a:ext cx="49213" cy="1929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360893"/>
            <a:ext cx="9144000" cy="3265509"/>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r>
              <a:rPr lang="en-US" altLang="zh-CN" dirty="0" smtClean="0"/>
              <a:t>         </a:t>
            </a:r>
            <a:r>
              <a:rPr lang="en-US" altLang="zh-CN" sz="2000" dirty="0" smtClean="0"/>
              <a:t>3</a:t>
            </a:r>
            <a:r>
              <a:rPr lang="en-US" altLang="zh-CN" sz="2000" dirty="0"/>
              <a:t>.</a:t>
            </a:r>
            <a:r>
              <a:rPr lang="zh-CN" altLang="zh-CN" sz="2000" dirty="0"/>
              <a:t>提供教育服务免征增值税的收入，是指对列入规定招生计划的在籍学生提供学历教育服务取得的收入，具体包括：经有关部门审核批准并按规定标准收取的学费、住宿费、课本费、作业本费、考试报名费收入，以及学校食堂提供餐饮服务取得的伙食费收入。除此之外的收入，包括学校以各种名义收取的赞助费、择校费等，不属于免征增值税的范围。</a:t>
            </a:r>
          </a:p>
          <a:p>
            <a:r>
              <a:rPr lang="en-US" altLang="zh-CN" sz="2000" dirty="0"/>
              <a:t>         </a:t>
            </a:r>
            <a:r>
              <a:rPr lang="zh-CN" altLang="zh-CN" sz="2000" dirty="0"/>
              <a:t>学校食堂是指依照《学校食堂与学生集体用餐卫生管理规定》（教育部令第</a:t>
            </a:r>
            <a:r>
              <a:rPr lang="en-US" altLang="zh-CN" sz="2000" dirty="0"/>
              <a:t>14</a:t>
            </a:r>
            <a:r>
              <a:rPr lang="zh-CN" altLang="zh-CN" sz="2000" dirty="0"/>
              <a:t>号）管理的学校食堂</a:t>
            </a:r>
            <a:r>
              <a:rPr lang="zh-CN" altLang="zh-CN" sz="2000" dirty="0" smtClean="0"/>
              <a:t>。</a:t>
            </a:r>
            <a:endParaRPr lang="en-US" altLang="zh-CN" sz="2000" dirty="0" smtClean="0"/>
          </a:p>
          <a:p>
            <a:endParaRPr lang="en-US" altLang="zh-CN" sz="2000" dirty="0" smtClean="0">
              <a:solidFill>
                <a:srgbClr val="FF0000"/>
              </a:solidFill>
            </a:endParaRPr>
          </a:p>
          <a:p>
            <a:pPr marL="342900" indent="-342900">
              <a:lnSpc>
                <a:spcPct val="150000"/>
              </a:lnSpc>
              <a:buClr>
                <a:srgbClr val="FFFF00"/>
              </a:buClr>
              <a:buFont typeface="Wingdings" pitchFamily="2" charset="2"/>
              <a:buChar char="n"/>
            </a:pPr>
            <a:r>
              <a:rPr lang="zh-CN" altLang="en-US" sz="2000" dirty="0" smtClean="0">
                <a:solidFill>
                  <a:srgbClr val="FF0000"/>
                </a:solidFill>
              </a:rPr>
              <a:t>（</a:t>
            </a:r>
            <a:r>
              <a:rPr lang="zh-CN" altLang="en-US" sz="2000" dirty="0">
                <a:solidFill>
                  <a:srgbClr val="FF0000"/>
                </a:solidFill>
              </a:rPr>
              <a:t>三）</a:t>
            </a:r>
            <a:r>
              <a:rPr lang="zh-CN" altLang="zh-CN" sz="2000" dirty="0">
                <a:solidFill>
                  <a:srgbClr val="FF0000"/>
                </a:solidFill>
              </a:rPr>
              <a:t>学生勤工俭学提供的服务。</a:t>
            </a:r>
            <a:endParaRPr lang="en-US" altLang="zh-CN" sz="2000" dirty="0">
              <a:solidFill>
                <a:srgbClr val="FF0000"/>
              </a:solidFill>
            </a:endParaRPr>
          </a:p>
          <a:p>
            <a:pPr>
              <a:lnSpc>
                <a:spcPct val="90000"/>
              </a:lnSpc>
            </a:pPr>
            <a:endParaRPr lang="zh-CN" altLang="en-US" dirty="0"/>
          </a:p>
        </p:txBody>
      </p:sp>
      <p:sp>
        <p:nvSpPr>
          <p:cNvPr id="13" name="CaixaDeTexto 2"/>
          <p:cNvSpPr txBox="1">
            <a:spLocks noChangeArrowheads="1"/>
          </p:cNvSpPr>
          <p:nvPr/>
        </p:nvSpPr>
        <p:spPr bwMode="auto">
          <a:xfrm>
            <a:off x="534988" y="375341"/>
            <a:ext cx="3340326" cy="53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一、增值税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11545731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1468701" y="91812"/>
            <a:ext cx="49213" cy="1929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402837"/>
            <a:ext cx="9144000" cy="2554545"/>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en-US" sz="2000" dirty="0" smtClean="0">
                <a:solidFill>
                  <a:srgbClr val="FF0000"/>
                </a:solidFill>
              </a:rPr>
              <a:t>（四）</a:t>
            </a:r>
            <a:r>
              <a:rPr lang="zh-CN" altLang="zh-CN" sz="2000" dirty="0" smtClean="0">
                <a:solidFill>
                  <a:srgbClr val="FF0000"/>
                </a:solidFill>
              </a:rPr>
              <a:t>政府</a:t>
            </a:r>
            <a:r>
              <a:rPr lang="zh-CN" altLang="zh-CN" sz="2000" dirty="0">
                <a:solidFill>
                  <a:srgbClr val="FF0000"/>
                </a:solidFill>
              </a:rPr>
              <a:t>举办的从事学历教育的高等、中等和初等学校（不含下属单位），举办进修班、培训班取得的全部归该学校所有的收入。</a:t>
            </a:r>
          </a:p>
          <a:p>
            <a:r>
              <a:rPr lang="en-US" altLang="zh-CN" sz="2000" dirty="0" smtClean="0"/>
              <a:t>      </a:t>
            </a:r>
            <a:r>
              <a:rPr lang="zh-CN" altLang="zh-CN" sz="2000" dirty="0" smtClean="0"/>
              <a:t>全部</a:t>
            </a:r>
            <a:r>
              <a:rPr lang="zh-CN" altLang="zh-CN" sz="2000" dirty="0"/>
              <a:t>归该学校所有，是指举办进修班、培训班取得的全部收入进入该学校统一账户，并纳入预算全额上缴财政专户管理，同时由该学校对有关票据进行统一管理和开具。</a:t>
            </a:r>
          </a:p>
          <a:p>
            <a:r>
              <a:rPr lang="en-US" altLang="zh-CN" sz="2000" dirty="0" smtClean="0"/>
              <a:t>      </a:t>
            </a:r>
            <a:r>
              <a:rPr lang="zh-CN" altLang="zh-CN" sz="2000" dirty="0" smtClean="0"/>
              <a:t>举办</a:t>
            </a:r>
            <a:r>
              <a:rPr lang="zh-CN" altLang="zh-CN" sz="2000" dirty="0"/>
              <a:t>进修班、培训班取得的收入进入该学校下属部门自行开设账户的，不予免征增值税。</a:t>
            </a:r>
            <a:endParaRPr lang="zh-CN" altLang="en-US" sz="2000" dirty="0"/>
          </a:p>
        </p:txBody>
      </p:sp>
      <p:sp>
        <p:nvSpPr>
          <p:cNvPr id="13" name="CaixaDeTexto 2"/>
          <p:cNvSpPr txBox="1">
            <a:spLocks noChangeArrowheads="1"/>
          </p:cNvSpPr>
          <p:nvPr/>
        </p:nvSpPr>
        <p:spPr bwMode="auto">
          <a:xfrm>
            <a:off x="534988" y="375341"/>
            <a:ext cx="3340326" cy="53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一、增值税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216612761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1468701" y="91812"/>
            <a:ext cx="49213" cy="1929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2400657"/>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en-US" sz="2000" dirty="0" smtClean="0">
                <a:solidFill>
                  <a:srgbClr val="FF0000"/>
                </a:solidFill>
              </a:rPr>
              <a:t>（五）</a:t>
            </a:r>
            <a:r>
              <a:rPr lang="zh-CN" altLang="zh-CN" sz="2000" dirty="0" smtClean="0">
                <a:solidFill>
                  <a:schemeClr val="bg1"/>
                </a:solidFill>
              </a:rPr>
              <a:t>政府</a:t>
            </a:r>
            <a:r>
              <a:rPr lang="zh-CN" altLang="zh-CN" sz="2000" dirty="0">
                <a:solidFill>
                  <a:schemeClr val="bg1"/>
                </a:solidFill>
              </a:rPr>
              <a:t>举办的职业学校</a:t>
            </a:r>
            <a:r>
              <a:rPr lang="zh-CN" altLang="zh-CN" sz="2000" dirty="0"/>
              <a:t>设立的主要为在校学生提供实习场所、并由学校出资自办、由学校负责经营管理、经营收入归学校所有的企业，从事《销售服务、无形资产或者不动产注释》中“现代服务”（不含融资租赁服务、广告服务和其他现代服务）、“生活服务”（不含文化体育服务、其他生活服务和桑拿、氧吧）业务活动取得的收入。</a:t>
            </a:r>
            <a:endParaRPr lang="zh-CN" altLang="en-US" sz="2000" dirty="0"/>
          </a:p>
        </p:txBody>
      </p:sp>
      <p:sp>
        <p:nvSpPr>
          <p:cNvPr id="13" name="CaixaDeTexto 2"/>
          <p:cNvSpPr txBox="1">
            <a:spLocks noChangeArrowheads="1"/>
          </p:cNvSpPr>
          <p:nvPr/>
        </p:nvSpPr>
        <p:spPr bwMode="auto">
          <a:xfrm>
            <a:off x="534988" y="375341"/>
            <a:ext cx="3340326" cy="53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一、增值税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573995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3730094" y="-2169582"/>
            <a:ext cx="98426" cy="6501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1015663"/>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a:t>根据</a:t>
            </a:r>
            <a:r>
              <a:rPr lang="zh-CN" altLang="en-US" sz="2000" dirty="0"/>
              <a:t>增值税</a:t>
            </a:r>
            <a:r>
              <a:rPr lang="zh-CN" altLang="zh-CN" sz="2000" dirty="0"/>
              <a:t>的优惠政策连带享受。如果单位取得的收入</a:t>
            </a:r>
            <a:r>
              <a:rPr lang="zh-CN" altLang="en-US" sz="2000" dirty="0"/>
              <a:t>免</a:t>
            </a:r>
            <a:r>
              <a:rPr lang="zh-CN" altLang="zh-CN" sz="2000" dirty="0"/>
              <a:t>征增值税，对应的附加税费不征。</a:t>
            </a:r>
            <a:endParaRPr lang="en-US" altLang="zh-CN" sz="2000" dirty="0"/>
          </a:p>
        </p:txBody>
      </p:sp>
      <p:sp>
        <p:nvSpPr>
          <p:cNvPr id="13" name="CaixaDeTexto 2"/>
          <p:cNvSpPr txBox="1">
            <a:spLocks noChangeArrowheads="1"/>
          </p:cNvSpPr>
          <p:nvPr/>
        </p:nvSpPr>
        <p:spPr bwMode="auto">
          <a:xfrm>
            <a:off x="534987" y="358831"/>
            <a:ext cx="7023493"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二、</a:t>
            </a:r>
            <a:r>
              <a:rPr lang="zh-CN" altLang="en-US" sz="2800" b="1" dirty="0">
                <a:solidFill>
                  <a:schemeClr val="bg1">
                    <a:lumMod val="50000"/>
                  </a:schemeClr>
                </a:solidFill>
                <a:latin typeface="微软雅黑" pitchFamily="34" charset="-122"/>
                <a:ea typeface="微软雅黑" pitchFamily="34" charset="-122"/>
                <a:sym typeface="宋体" pitchFamily="2" charset="-122"/>
              </a:rPr>
              <a:t>城建</a:t>
            </a: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税、教育费附加、地方教育附加</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32622371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3562312" y="-2001801"/>
            <a:ext cx="98427" cy="6165777"/>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2400657"/>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smtClean="0"/>
              <a:t>根据《财政部</a:t>
            </a:r>
            <a:r>
              <a:rPr lang="en-US" altLang="zh-CN" sz="2000" dirty="0" smtClean="0"/>
              <a:t> </a:t>
            </a:r>
            <a:r>
              <a:rPr lang="zh-CN" altLang="zh-CN" sz="2000" dirty="0" smtClean="0"/>
              <a:t>国家税务总局关于教育税收政策的通知》</a:t>
            </a:r>
            <a:r>
              <a:rPr lang="zh-CN" altLang="zh-CN" sz="2000" dirty="0"/>
              <a:t>（财税</a:t>
            </a:r>
            <a:r>
              <a:rPr lang="en-US" altLang="zh-CN" sz="2000" dirty="0"/>
              <a:t>[2004]39</a:t>
            </a:r>
            <a:r>
              <a:rPr lang="zh-CN" altLang="zh-CN" sz="2000" dirty="0" smtClean="0"/>
              <a:t>号）</a:t>
            </a:r>
            <a:r>
              <a:rPr lang="zh-CN" altLang="zh-CN" sz="2000" dirty="0"/>
              <a:t>第二条规定， 对国家拨付事业经费和企业办的各类学校、托儿所、幼儿园自用的房产、土地，免征房产税、城镇土地使用税；对财产所有人将财产赠给学校所立的书据，免征印花税</a:t>
            </a:r>
            <a:r>
              <a:rPr lang="zh-CN" altLang="zh-CN" sz="2000" dirty="0" smtClean="0"/>
              <a:t>。</a:t>
            </a:r>
            <a:endParaRPr lang="en-US" altLang="zh-CN" sz="2000" dirty="0" smtClean="0"/>
          </a:p>
          <a:p>
            <a:pPr>
              <a:lnSpc>
                <a:spcPct val="150000"/>
              </a:lnSpc>
              <a:buClr>
                <a:srgbClr val="FFFF00"/>
              </a:buClr>
            </a:pPr>
            <a:r>
              <a:rPr lang="en-US" altLang="zh-CN" sz="2000" dirty="0" smtClean="0"/>
              <a:t>      </a:t>
            </a:r>
            <a:r>
              <a:rPr lang="zh-CN" altLang="zh-CN" sz="2000" dirty="0" smtClean="0">
                <a:solidFill>
                  <a:srgbClr val="FF0000"/>
                </a:solidFill>
              </a:rPr>
              <a:t>特别</a:t>
            </a:r>
            <a:r>
              <a:rPr lang="zh-CN" altLang="zh-CN" sz="2000" dirty="0">
                <a:solidFill>
                  <a:srgbClr val="FF0000"/>
                </a:solidFill>
              </a:rPr>
              <a:t>提醒</a:t>
            </a:r>
            <a:r>
              <a:rPr lang="zh-CN" altLang="zh-CN" sz="2000" dirty="0" smtClean="0">
                <a:solidFill>
                  <a:srgbClr val="FF0000"/>
                </a:solidFill>
              </a:rPr>
              <a:t>：</a:t>
            </a:r>
            <a:r>
              <a:rPr lang="zh-CN" altLang="zh-CN" sz="2000" dirty="0" smtClean="0"/>
              <a:t>非</a:t>
            </a:r>
            <a:r>
              <a:rPr lang="zh-CN" altLang="zh-CN" sz="2000" dirty="0"/>
              <a:t>学历教育、学前教育性质的各类培训机构不</a:t>
            </a:r>
            <a:r>
              <a:rPr lang="zh-CN" altLang="zh-CN" sz="2000" dirty="0" smtClean="0"/>
              <a:t>享受</a:t>
            </a:r>
            <a:r>
              <a:rPr lang="zh-CN" altLang="en-US" sz="2000" dirty="0"/>
              <a:t>该</a:t>
            </a:r>
            <a:r>
              <a:rPr lang="zh-CN" altLang="zh-CN" sz="2000" dirty="0" smtClean="0"/>
              <a:t>政策</a:t>
            </a:r>
            <a:r>
              <a:rPr lang="zh-CN" altLang="zh-CN" sz="2000" dirty="0"/>
              <a:t>。</a:t>
            </a:r>
            <a:endParaRPr lang="en-US" altLang="zh-CN" sz="2000" dirty="0" smtClean="0"/>
          </a:p>
        </p:txBody>
      </p:sp>
      <p:sp>
        <p:nvSpPr>
          <p:cNvPr id="13" name="CaixaDeTexto 2"/>
          <p:cNvSpPr txBox="1">
            <a:spLocks noChangeArrowheads="1"/>
          </p:cNvSpPr>
          <p:nvPr/>
        </p:nvSpPr>
        <p:spPr bwMode="auto">
          <a:xfrm>
            <a:off x="534986" y="358831"/>
            <a:ext cx="6645989"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三、房产税、城镇土地使用税、印花税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16703582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2324937" y="-764425"/>
            <a:ext cx="98428" cy="3691024"/>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3877985"/>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smtClean="0"/>
              <a:t>（一）根据《财政部</a:t>
            </a:r>
            <a:r>
              <a:rPr lang="en-US" altLang="zh-CN" sz="2000" dirty="0" smtClean="0"/>
              <a:t> </a:t>
            </a:r>
            <a:r>
              <a:rPr lang="zh-CN" altLang="zh-CN" sz="2000" dirty="0" smtClean="0"/>
              <a:t>国家税务总局关于教育税收政策的通知》</a:t>
            </a:r>
            <a:r>
              <a:rPr lang="zh-CN" altLang="zh-CN" sz="2000" dirty="0"/>
              <a:t>（财税</a:t>
            </a:r>
            <a:r>
              <a:rPr lang="en-US" altLang="zh-CN" sz="2000" dirty="0"/>
              <a:t>[2004]39</a:t>
            </a:r>
            <a:r>
              <a:rPr lang="zh-CN" altLang="zh-CN" sz="2000" dirty="0" smtClean="0"/>
              <a:t>号）</a:t>
            </a:r>
            <a:r>
              <a:rPr lang="zh-CN" altLang="zh-CN" sz="2000" dirty="0"/>
              <a:t>第三条第</a:t>
            </a:r>
            <a:r>
              <a:rPr lang="en-US" altLang="zh-CN" sz="2000" dirty="0"/>
              <a:t>1</a:t>
            </a:r>
            <a:r>
              <a:rPr lang="zh-CN" altLang="zh-CN" sz="2000" dirty="0"/>
              <a:t>款规定，对学校、幼儿园经批准征用的耕地，免征耕地占用税。享受免税的学校用地的具体范围是：全日制大、中、小学校（包括部门、企业办的学校）的教学用房、实验室、操场、图书馆、办公室及师生员工食堂宿舍用地。学校从事非农业生产经营占用的耕地，不予免税。职工夜校、学习班、培训中心、函授学校等不在免税之列，</a:t>
            </a:r>
            <a:r>
              <a:rPr lang="zh-CN" altLang="zh-CN" sz="2000" dirty="0">
                <a:solidFill>
                  <a:srgbClr val="FF0000"/>
                </a:solidFill>
              </a:rPr>
              <a:t>即非学历、学前教育性质的各类培训机构。</a:t>
            </a:r>
          </a:p>
          <a:p>
            <a:pPr eaLnBrk="1" hangingPunct="1">
              <a:lnSpc>
                <a:spcPct val="150000"/>
              </a:lnSpc>
              <a:buFont typeface="Wingdings" pitchFamily="2" charset="2"/>
              <a:buNone/>
            </a:pPr>
            <a:r>
              <a:rPr lang="zh-CN" altLang="en-US" sz="2400" dirty="0" smtClean="0">
                <a:solidFill>
                  <a:srgbClr val="FFFF00"/>
                </a:solidFill>
              </a:rPr>
              <a:t>         </a:t>
            </a:r>
          </a:p>
        </p:txBody>
      </p:sp>
      <p:sp>
        <p:nvSpPr>
          <p:cNvPr id="13" name="CaixaDeTexto 2"/>
          <p:cNvSpPr txBox="1">
            <a:spLocks noChangeArrowheads="1"/>
          </p:cNvSpPr>
          <p:nvPr/>
        </p:nvSpPr>
        <p:spPr bwMode="auto">
          <a:xfrm>
            <a:off x="534987" y="358831"/>
            <a:ext cx="6025203"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四、契税、耕地占用税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18197258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2320742" y="-760231"/>
            <a:ext cx="98428" cy="3682635"/>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3785652"/>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smtClean="0"/>
              <a:t>（</a:t>
            </a:r>
            <a:r>
              <a:rPr lang="zh-CN" altLang="zh-CN" sz="2000" dirty="0"/>
              <a:t>二）第三条第</a:t>
            </a:r>
            <a:r>
              <a:rPr lang="en-US" altLang="zh-CN" sz="2000" dirty="0"/>
              <a:t>2</a:t>
            </a:r>
            <a:r>
              <a:rPr lang="zh-CN" altLang="zh-CN" sz="2000" dirty="0"/>
              <a:t>款规定，国家机关、事业单位、社会团体、军事单位承受土地房屋权属用于教学、科研的，免征契税。用于教学的，是指教室（教学楼）以及其他直接用于教学的土地、房屋。用于科研的，是指科学实验的场所以及其他直接用于科研的土地、房屋。对县级以上人民政府教育行政主管部门或劳动行政主管部门审批并颁发办学许可证，由企业事业组织、社会团体及其他社会和公民个人利用非国家财政性教育经费面向社会举办的学校及教育机构，其承受的土地、房屋权属用于教学的，免征契税</a:t>
            </a:r>
            <a:r>
              <a:rPr lang="zh-CN" altLang="zh-CN" sz="2000" dirty="0" smtClean="0"/>
              <a:t>。</a:t>
            </a:r>
            <a:endParaRPr lang="en-US" altLang="zh-CN" sz="2000" dirty="0" smtClean="0"/>
          </a:p>
          <a:p>
            <a:pPr>
              <a:lnSpc>
                <a:spcPct val="150000"/>
              </a:lnSpc>
              <a:buClr>
                <a:srgbClr val="FFFF00"/>
              </a:buClr>
            </a:pPr>
            <a:r>
              <a:rPr lang="en-US" altLang="zh-CN" sz="2000" dirty="0" smtClean="0">
                <a:solidFill>
                  <a:srgbClr val="FF0000"/>
                </a:solidFill>
              </a:rPr>
              <a:t>      </a:t>
            </a:r>
            <a:r>
              <a:rPr lang="zh-CN" altLang="zh-CN" sz="2000" dirty="0" smtClean="0">
                <a:solidFill>
                  <a:srgbClr val="FF0000"/>
                </a:solidFill>
              </a:rPr>
              <a:t>特别</a:t>
            </a:r>
            <a:r>
              <a:rPr lang="zh-CN" altLang="zh-CN" sz="2000" dirty="0">
                <a:solidFill>
                  <a:srgbClr val="FF0000"/>
                </a:solidFill>
              </a:rPr>
              <a:t>提醒：</a:t>
            </a:r>
            <a:r>
              <a:rPr lang="zh-CN" altLang="zh-CN" sz="2000" dirty="0" smtClean="0">
                <a:solidFill>
                  <a:srgbClr val="FF0000"/>
                </a:solidFill>
              </a:rPr>
              <a:t>这里</a:t>
            </a:r>
            <a:r>
              <a:rPr lang="zh-CN" altLang="zh-CN" sz="2000" dirty="0">
                <a:solidFill>
                  <a:srgbClr val="FF0000"/>
                </a:solidFill>
              </a:rPr>
              <a:t>同样不包括非学历、学前教育性质的各类培训机构。</a:t>
            </a:r>
            <a:r>
              <a:rPr lang="zh-CN" altLang="en-US" sz="2000" dirty="0" smtClean="0">
                <a:solidFill>
                  <a:srgbClr val="FF0000"/>
                </a:solidFill>
              </a:rPr>
              <a:t>         </a:t>
            </a:r>
          </a:p>
        </p:txBody>
      </p:sp>
      <p:sp>
        <p:nvSpPr>
          <p:cNvPr id="13" name="CaixaDeTexto 2"/>
          <p:cNvSpPr txBox="1">
            <a:spLocks noChangeArrowheads="1"/>
          </p:cNvSpPr>
          <p:nvPr/>
        </p:nvSpPr>
        <p:spPr bwMode="auto">
          <a:xfrm>
            <a:off x="534987" y="358831"/>
            <a:ext cx="6025203"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四、契税、耕地占用税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41372792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图片 42" descr="微信图片_20170704102204"/>
          <p:cNvPicPr>
            <a:picLocks noChangeAspect="1"/>
          </p:cNvPicPr>
          <p:nvPr/>
        </p:nvPicPr>
        <p:blipFill>
          <a:blip r:embed="rId3" cstate="print">
            <a:extLst>
              <a:ext uri="{28A0092B-C50C-407E-A947-70E740481C1C}">
                <a14:useLocalDpi xmlns:a14="http://schemas.microsoft.com/office/drawing/2010/main" val="0"/>
              </a:ext>
            </a:extLst>
          </a:blip>
          <a:srcRect b="5095"/>
          <a:stretch>
            <a:fillRect/>
          </a:stretch>
        </p:blipFill>
        <p:spPr bwMode="auto">
          <a:xfrm>
            <a:off x="-12700" y="-7938"/>
            <a:ext cx="9153525" cy="3473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Conexão reta 9"/>
          <p:cNvCxnSpPr/>
          <p:nvPr/>
        </p:nvCxnSpPr>
        <p:spPr>
          <a:xfrm>
            <a:off x="4127193" y="4116615"/>
            <a:ext cx="0" cy="1017588"/>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151" name="矩形 5122"/>
          <p:cNvSpPr/>
          <p:nvPr/>
        </p:nvSpPr>
        <p:spPr>
          <a:xfrm>
            <a:off x="-12700" y="-7938"/>
            <a:ext cx="9153525" cy="3473451"/>
          </a:xfrm>
          <a:prstGeom prst="rect">
            <a:avLst/>
          </a:prstGeom>
          <a:solidFill>
            <a:schemeClr val="tx1">
              <a:lumMod val="65000"/>
              <a:lumOff val="35000"/>
              <a:alpha val="45000"/>
            </a:schemeClr>
          </a:solidFill>
          <a:ln w="9525">
            <a:noFill/>
          </a:ln>
        </p:spPr>
        <p:txBody>
          <a:bodyPr/>
          <a:lstStyle/>
          <a:p>
            <a:pPr eaLnBrk="0" hangingPunct="0">
              <a:defRPr/>
            </a:pPr>
            <a:endParaRPr lang="zh-CN" altLang="en-US" dirty="0">
              <a:ea typeface="宋体" panose="02010600030101010101" pitchFamily="2" charset="-122"/>
            </a:endParaRPr>
          </a:p>
        </p:txBody>
      </p:sp>
      <p:sp>
        <p:nvSpPr>
          <p:cNvPr id="5128" name="直接连接符 5148"/>
          <p:cNvSpPr>
            <a:spLocks noChangeShapeType="1"/>
          </p:cNvSpPr>
          <p:nvPr/>
        </p:nvSpPr>
        <p:spPr bwMode="auto">
          <a:xfrm>
            <a:off x="754063" y="1174750"/>
            <a:ext cx="3400425" cy="0"/>
          </a:xfrm>
          <a:prstGeom prst="line">
            <a:avLst/>
          </a:prstGeom>
          <a:noFill/>
          <a:ln w="6350">
            <a:solidFill>
              <a:schemeClr val="bg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130" name="直接连接符 5151"/>
          <p:cNvSpPr>
            <a:spLocks noChangeShapeType="1"/>
          </p:cNvSpPr>
          <p:nvPr/>
        </p:nvSpPr>
        <p:spPr bwMode="auto">
          <a:xfrm>
            <a:off x="726768" y="1956890"/>
            <a:ext cx="3400425" cy="0"/>
          </a:xfrm>
          <a:prstGeom prst="line">
            <a:avLst/>
          </a:prstGeom>
          <a:noFill/>
          <a:ln w="6350">
            <a:solidFill>
              <a:schemeClr val="bg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5131" name="组合 15"/>
          <p:cNvGrpSpPr>
            <a:grpSpLocks/>
          </p:cNvGrpSpPr>
          <p:nvPr/>
        </p:nvGrpSpPr>
        <p:grpSpPr bwMode="auto">
          <a:xfrm>
            <a:off x="700088" y="1298575"/>
            <a:ext cx="3454400" cy="522288"/>
            <a:chOff x="902" y="3582"/>
            <a:chExt cx="3657" cy="553"/>
          </a:xfrm>
        </p:grpSpPr>
        <p:sp>
          <p:nvSpPr>
            <p:cNvPr id="5153" name="文本框 5149"/>
            <p:cNvSpPr txBox="1">
              <a:spLocks noChangeArrowheads="1"/>
            </p:cNvSpPr>
            <p:nvPr/>
          </p:nvSpPr>
          <p:spPr bwMode="auto">
            <a:xfrm>
              <a:off x="902" y="3582"/>
              <a:ext cx="2495" cy="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r>
                <a:rPr lang="en-US" altLang="zh-CN" sz="2800" b="1">
                  <a:solidFill>
                    <a:schemeClr val="bg1"/>
                  </a:solidFill>
                  <a:ea typeface="宋体" pitchFamily="2" charset="-122"/>
                </a:rPr>
                <a:t>CONTENTS</a:t>
              </a:r>
            </a:p>
          </p:txBody>
        </p:sp>
        <p:sp>
          <p:nvSpPr>
            <p:cNvPr id="5154" name="TextBox 5"/>
            <p:cNvSpPr txBox="1">
              <a:spLocks noChangeArrowheads="1"/>
            </p:cNvSpPr>
            <p:nvPr/>
          </p:nvSpPr>
          <p:spPr bwMode="auto">
            <a:xfrm>
              <a:off x="3472" y="3582"/>
              <a:ext cx="1087" cy="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zh-CN" altLang="en-US" sz="2800">
                  <a:solidFill>
                    <a:schemeClr val="bg1"/>
                  </a:solidFill>
                  <a:latin typeface="微软雅黑" pitchFamily="34" charset="-122"/>
                  <a:ea typeface="微软雅黑" pitchFamily="34" charset="-122"/>
                </a:rPr>
                <a:t>目录</a:t>
              </a:r>
            </a:p>
          </p:txBody>
        </p:sp>
        <p:cxnSp>
          <p:nvCxnSpPr>
            <p:cNvPr id="42" name="直接连接符 41"/>
            <p:cNvCxnSpPr/>
            <p:nvPr/>
          </p:nvCxnSpPr>
          <p:spPr>
            <a:xfrm>
              <a:off x="3398" y="3668"/>
              <a:ext cx="0" cy="382"/>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132" name="组合 7"/>
          <p:cNvGrpSpPr>
            <a:grpSpLocks/>
          </p:cNvGrpSpPr>
          <p:nvPr/>
        </p:nvGrpSpPr>
        <p:grpSpPr bwMode="auto">
          <a:xfrm>
            <a:off x="997595" y="3753872"/>
            <a:ext cx="585709" cy="581025"/>
            <a:chOff x="1025" y="6786"/>
            <a:chExt cx="922" cy="916"/>
          </a:xfrm>
        </p:grpSpPr>
        <p:sp>
          <p:nvSpPr>
            <p:cNvPr id="5151" name="椭圆 5125"/>
            <p:cNvSpPr>
              <a:spLocks noChangeArrowheads="1"/>
            </p:cNvSpPr>
            <p:nvPr/>
          </p:nvSpPr>
          <p:spPr bwMode="auto">
            <a:xfrm>
              <a:off x="1032" y="6786"/>
              <a:ext cx="915" cy="916"/>
            </a:xfrm>
            <a:prstGeom prst="ellipse">
              <a:avLst/>
            </a:prstGeom>
            <a:solidFill>
              <a:srgbClr val="404040"/>
            </a:solidFill>
            <a:ln w="19050">
              <a:solidFill>
                <a:srgbClr val="3399FF"/>
              </a:solidFill>
              <a:round/>
              <a:headEnd/>
              <a:tailEnd/>
            </a:ln>
          </p:spPr>
          <p:txBody>
            <a:bodyPr/>
            <a:lstStyle/>
            <a:p>
              <a:endParaRPr lang="zh-CN" altLang="en-US">
                <a:cs typeface="Arial" pitchFamily="34" charset="0"/>
              </a:endParaRPr>
            </a:p>
          </p:txBody>
        </p:sp>
        <p:sp>
          <p:nvSpPr>
            <p:cNvPr id="5152" name="文本框 5143"/>
            <p:cNvSpPr txBox="1">
              <a:spLocks noChangeArrowheads="1"/>
            </p:cNvSpPr>
            <p:nvPr/>
          </p:nvSpPr>
          <p:spPr bwMode="auto">
            <a:xfrm>
              <a:off x="1025" y="6882"/>
              <a:ext cx="775" cy="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dirty="0" smtClean="0">
                  <a:solidFill>
                    <a:schemeClr val="bg1"/>
                  </a:solidFill>
                  <a:latin typeface="Arial Black" pitchFamily="34" charset="0"/>
                  <a:ea typeface="宋体" pitchFamily="2" charset="-122"/>
                </a:rPr>
                <a:t> 1</a:t>
              </a:r>
              <a:endParaRPr lang="en-US" altLang="zh-CN" sz="2400" dirty="0">
                <a:solidFill>
                  <a:schemeClr val="bg1"/>
                </a:solidFill>
                <a:latin typeface="Arial Black" pitchFamily="34" charset="0"/>
                <a:ea typeface="宋体" pitchFamily="2" charset="-122"/>
              </a:endParaRPr>
            </a:p>
          </p:txBody>
        </p:sp>
      </p:grpSp>
      <p:sp>
        <p:nvSpPr>
          <p:cNvPr id="5136" name="文本框 5143"/>
          <p:cNvSpPr txBox="1">
            <a:spLocks noChangeArrowheads="1"/>
          </p:cNvSpPr>
          <p:nvPr/>
        </p:nvSpPr>
        <p:spPr bwMode="auto">
          <a:xfrm>
            <a:off x="538769" y="5700620"/>
            <a:ext cx="5889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dirty="0">
                <a:solidFill>
                  <a:schemeClr val="bg1"/>
                </a:solidFill>
                <a:latin typeface="Arial Black" pitchFamily="34" charset="0"/>
                <a:ea typeface="宋体" pitchFamily="2" charset="-122"/>
              </a:rPr>
              <a:t>03</a:t>
            </a:r>
          </a:p>
        </p:txBody>
      </p:sp>
      <p:sp>
        <p:nvSpPr>
          <p:cNvPr id="41" name="Retângulo 23"/>
          <p:cNvSpPr/>
          <p:nvPr/>
        </p:nvSpPr>
        <p:spPr>
          <a:xfrm rot="16200000">
            <a:off x="1408753" y="1233962"/>
            <a:ext cx="90488" cy="1427162"/>
          </a:xfrm>
          <a:prstGeom prst="rect">
            <a:avLst/>
          </a:prstGeom>
          <a:solidFill>
            <a:srgbClr val="E4AF6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29" name="椭圆 5125"/>
          <p:cNvSpPr>
            <a:spLocks noChangeArrowheads="1"/>
          </p:cNvSpPr>
          <p:nvPr/>
        </p:nvSpPr>
        <p:spPr bwMode="auto">
          <a:xfrm>
            <a:off x="995054" y="5761513"/>
            <a:ext cx="581025" cy="581025"/>
          </a:xfrm>
          <a:prstGeom prst="ellipse">
            <a:avLst/>
          </a:prstGeom>
          <a:solidFill>
            <a:srgbClr val="404040"/>
          </a:solidFill>
          <a:ln w="19050">
            <a:solidFill>
              <a:srgbClr val="3399FF"/>
            </a:solidFill>
            <a:round/>
            <a:headEnd/>
            <a:tailEnd/>
          </a:ln>
        </p:spPr>
        <p:txBody>
          <a:bodyPr/>
          <a:lstStyle/>
          <a:p>
            <a:endParaRPr lang="zh-CN" altLang="en-US" sz="2400" dirty="0">
              <a:solidFill>
                <a:schemeClr val="bg1"/>
              </a:solidFill>
              <a:latin typeface="Arial Black" pitchFamily="34" charset="0"/>
              <a:ea typeface="宋体" pitchFamily="2" charset="-122"/>
            </a:endParaRPr>
          </a:p>
        </p:txBody>
      </p:sp>
      <p:cxnSp>
        <p:nvCxnSpPr>
          <p:cNvPr id="30" name="Conexão reta 20"/>
          <p:cNvCxnSpPr/>
          <p:nvPr/>
        </p:nvCxnSpPr>
        <p:spPr>
          <a:xfrm>
            <a:off x="4127193" y="5415602"/>
            <a:ext cx="0" cy="1017588"/>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26" name="组合 7"/>
          <p:cNvGrpSpPr>
            <a:grpSpLocks/>
          </p:cNvGrpSpPr>
          <p:nvPr/>
        </p:nvGrpSpPr>
        <p:grpSpPr bwMode="auto">
          <a:xfrm>
            <a:off x="995054" y="4803380"/>
            <a:ext cx="595238" cy="581025"/>
            <a:chOff x="1025" y="6786"/>
            <a:chExt cx="937" cy="916"/>
          </a:xfrm>
        </p:grpSpPr>
        <p:sp>
          <p:nvSpPr>
            <p:cNvPr id="27" name="椭圆 5125"/>
            <p:cNvSpPr>
              <a:spLocks noChangeArrowheads="1"/>
            </p:cNvSpPr>
            <p:nvPr/>
          </p:nvSpPr>
          <p:spPr bwMode="auto">
            <a:xfrm>
              <a:off x="1032" y="6786"/>
              <a:ext cx="915" cy="916"/>
            </a:xfrm>
            <a:prstGeom prst="ellipse">
              <a:avLst/>
            </a:prstGeom>
            <a:solidFill>
              <a:srgbClr val="404040"/>
            </a:solidFill>
            <a:ln w="19050">
              <a:solidFill>
                <a:srgbClr val="3399FF"/>
              </a:solidFill>
              <a:round/>
              <a:headEnd/>
              <a:tailEnd/>
            </a:ln>
          </p:spPr>
          <p:txBody>
            <a:bodyPr/>
            <a:lstStyle/>
            <a:p>
              <a:endParaRPr lang="zh-CN" altLang="en-US">
                <a:cs typeface="Arial" pitchFamily="34" charset="0"/>
              </a:endParaRPr>
            </a:p>
          </p:txBody>
        </p:sp>
        <p:sp>
          <p:nvSpPr>
            <p:cNvPr id="31" name="文本框 5143"/>
            <p:cNvSpPr txBox="1">
              <a:spLocks noChangeArrowheads="1"/>
            </p:cNvSpPr>
            <p:nvPr/>
          </p:nvSpPr>
          <p:spPr bwMode="auto">
            <a:xfrm>
              <a:off x="1025" y="6882"/>
              <a:ext cx="937" cy="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dirty="0" smtClean="0">
                  <a:solidFill>
                    <a:schemeClr val="bg1"/>
                  </a:solidFill>
                  <a:latin typeface="Arial Black" pitchFamily="34" charset="0"/>
                  <a:ea typeface="宋体" pitchFamily="2" charset="-122"/>
                </a:rPr>
                <a:t> 2 </a:t>
              </a:r>
              <a:endParaRPr lang="en-US" altLang="zh-CN" sz="2400" dirty="0">
                <a:solidFill>
                  <a:schemeClr val="bg1"/>
                </a:solidFill>
                <a:latin typeface="Arial Black" pitchFamily="34" charset="0"/>
                <a:ea typeface="宋体" pitchFamily="2" charset="-122"/>
              </a:endParaRPr>
            </a:p>
          </p:txBody>
        </p:sp>
      </p:grpSp>
      <p:grpSp>
        <p:nvGrpSpPr>
          <p:cNvPr id="32" name="组合 7"/>
          <p:cNvGrpSpPr>
            <a:grpSpLocks/>
          </p:cNvGrpSpPr>
          <p:nvPr/>
        </p:nvGrpSpPr>
        <p:grpSpPr bwMode="auto">
          <a:xfrm>
            <a:off x="4656374" y="4803379"/>
            <a:ext cx="595238" cy="581025"/>
            <a:chOff x="1025" y="6786"/>
            <a:chExt cx="937" cy="916"/>
          </a:xfrm>
        </p:grpSpPr>
        <p:sp>
          <p:nvSpPr>
            <p:cNvPr id="33" name="椭圆 5125"/>
            <p:cNvSpPr>
              <a:spLocks noChangeArrowheads="1"/>
            </p:cNvSpPr>
            <p:nvPr/>
          </p:nvSpPr>
          <p:spPr bwMode="auto">
            <a:xfrm>
              <a:off x="1032" y="6786"/>
              <a:ext cx="915" cy="916"/>
            </a:xfrm>
            <a:prstGeom prst="ellipse">
              <a:avLst/>
            </a:prstGeom>
            <a:solidFill>
              <a:srgbClr val="404040"/>
            </a:solidFill>
            <a:ln w="19050">
              <a:solidFill>
                <a:srgbClr val="3399FF"/>
              </a:solidFill>
              <a:round/>
              <a:headEnd/>
              <a:tailEnd/>
            </a:ln>
          </p:spPr>
          <p:txBody>
            <a:bodyPr/>
            <a:lstStyle/>
            <a:p>
              <a:endParaRPr lang="zh-CN" altLang="en-US">
                <a:cs typeface="Arial" pitchFamily="34" charset="0"/>
              </a:endParaRPr>
            </a:p>
          </p:txBody>
        </p:sp>
        <p:sp>
          <p:nvSpPr>
            <p:cNvPr id="34" name="文本框 5143"/>
            <p:cNvSpPr txBox="1">
              <a:spLocks noChangeArrowheads="1"/>
            </p:cNvSpPr>
            <p:nvPr/>
          </p:nvSpPr>
          <p:spPr bwMode="auto">
            <a:xfrm>
              <a:off x="1025" y="6882"/>
              <a:ext cx="937" cy="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dirty="0" smtClean="0">
                  <a:solidFill>
                    <a:schemeClr val="bg1"/>
                  </a:solidFill>
                  <a:latin typeface="Arial Black" pitchFamily="34" charset="0"/>
                  <a:ea typeface="宋体" pitchFamily="2" charset="-122"/>
                </a:rPr>
                <a:t> 5 </a:t>
              </a:r>
              <a:endParaRPr lang="en-US" altLang="zh-CN" sz="2400" dirty="0">
                <a:solidFill>
                  <a:schemeClr val="bg1"/>
                </a:solidFill>
                <a:latin typeface="Arial Black" pitchFamily="34" charset="0"/>
                <a:ea typeface="宋体" pitchFamily="2" charset="-122"/>
              </a:endParaRPr>
            </a:p>
          </p:txBody>
        </p:sp>
      </p:grpSp>
      <p:grpSp>
        <p:nvGrpSpPr>
          <p:cNvPr id="35" name="组合 7"/>
          <p:cNvGrpSpPr>
            <a:grpSpLocks/>
          </p:cNvGrpSpPr>
          <p:nvPr/>
        </p:nvGrpSpPr>
        <p:grpSpPr bwMode="auto">
          <a:xfrm>
            <a:off x="4656374" y="3803247"/>
            <a:ext cx="585709" cy="581025"/>
            <a:chOff x="1025" y="6786"/>
            <a:chExt cx="922" cy="916"/>
          </a:xfrm>
        </p:grpSpPr>
        <p:sp>
          <p:nvSpPr>
            <p:cNvPr id="36" name="椭圆 5125"/>
            <p:cNvSpPr>
              <a:spLocks noChangeArrowheads="1"/>
            </p:cNvSpPr>
            <p:nvPr/>
          </p:nvSpPr>
          <p:spPr bwMode="auto">
            <a:xfrm>
              <a:off x="1032" y="6786"/>
              <a:ext cx="915" cy="916"/>
            </a:xfrm>
            <a:prstGeom prst="ellipse">
              <a:avLst/>
            </a:prstGeom>
            <a:solidFill>
              <a:srgbClr val="404040"/>
            </a:solidFill>
            <a:ln w="19050">
              <a:solidFill>
                <a:srgbClr val="3399FF"/>
              </a:solidFill>
              <a:round/>
              <a:headEnd/>
              <a:tailEnd/>
            </a:ln>
          </p:spPr>
          <p:txBody>
            <a:bodyPr/>
            <a:lstStyle/>
            <a:p>
              <a:endParaRPr lang="zh-CN" altLang="en-US">
                <a:cs typeface="Arial" pitchFamily="34" charset="0"/>
              </a:endParaRPr>
            </a:p>
          </p:txBody>
        </p:sp>
        <p:sp>
          <p:nvSpPr>
            <p:cNvPr id="37" name="文本框 5143"/>
            <p:cNvSpPr txBox="1">
              <a:spLocks noChangeArrowheads="1"/>
            </p:cNvSpPr>
            <p:nvPr/>
          </p:nvSpPr>
          <p:spPr bwMode="auto">
            <a:xfrm>
              <a:off x="1025" y="6882"/>
              <a:ext cx="775" cy="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dirty="0" smtClean="0">
                  <a:solidFill>
                    <a:schemeClr val="bg1"/>
                  </a:solidFill>
                  <a:latin typeface="Arial Black" pitchFamily="34" charset="0"/>
                  <a:ea typeface="宋体" pitchFamily="2" charset="-122"/>
                </a:rPr>
                <a:t> 4</a:t>
              </a:r>
              <a:endParaRPr lang="en-US" altLang="zh-CN" sz="2400" dirty="0">
                <a:solidFill>
                  <a:schemeClr val="bg1"/>
                </a:solidFill>
                <a:latin typeface="Arial Black" pitchFamily="34" charset="0"/>
                <a:ea typeface="宋体" pitchFamily="2" charset="-122"/>
              </a:endParaRPr>
            </a:p>
          </p:txBody>
        </p:sp>
      </p:grpSp>
      <p:sp>
        <p:nvSpPr>
          <p:cNvPr id="2" name="TextBox 1"/>
          <p:cNvSpPr txBox="1"/>
          <p:nvPr/>
        </p:nvSpPr>
        <p:spPr>
          <a:xfrm>
            <a:off x="1694576" y="3814765"/>
            <a:ext cx="1853967" cy="369332"/>
          </a:xfrm>
          <a:prstGeom prst="rect">
            <a:avLst/>
          </a:prstGeom>
          <a:noFill/>
        </p:spPr>
        <p:txBody>
          <a:bodyPr wrap="square" rtlCol="0">
            <a:spAutoFit/>
          </a:bodyPr>
          <a:lstStyle/>
          <a:p>
            <a:r>
              <a:rPr lang="zh-CN" altLang="en-US" b="1" dirty="0" smtClean="0">
                <a:latin typeface="微软雅黑" pitchFamily="34" charset="-122"/>
                <a:ea typeface="微软雅黑" pitchFamily="34" charset="-122"/>
              </a:rPr>
              <a:t>社会团体</a:t>
            </a:r>
            <a:endParaRPr lang="zh-CN" altLang="en-US" b="1" dirty="0">
              <a:latin typeface="微软雅黑" pitchFamily="34" charset="-122"/>
              <a:ea typeface="微软雅黑" pitchFamily="34" charset="-122"/>
            </a:endParaRPr>
          </a:p>
        </p:txBody>
      </p:sp>
      <p:sp>
        <p:nvSpPr>
          <p:cNvPr id="38" name="TextBox 37"/>
          <p:cNvSpPr txBox="1"/>
          <p:nvPr/>
        </p:nvSpPr>
        <p:spPr>
          <a:xfrm>
            <a:off x="1715548" y="4910494"/>
            <a:ext cx="1853967" cy="369332"/>
          </a:xfrm>
          <a:prstGeom prst="rect">
            <a:avLst/>
          </a:prstGeom>
          <a:noFill/>
        </p:spPr>
        <p:txBody>
          <a:bodyPr wrap="square" rtlCol="0">
            <a:spAutoFit/>
          </a:bodyPr>
          <a:lstStyle/>
          <a:p>
            <a:r>
              <a:rPr lang="zh-CN" altLang="en-US" b="1" dirty="0">
                <a:latin typeface="微软雅黑" pitchFamily="34" charset="-122"/>
                <a:ea typeface="微软雅黑" pitchFamily="34" charset="-122"/>
              </a:rPr>
              <a:t>教育类</a:t>
            </a:r>
          </a:p>
        </p:txBody>
      </p:sp>
      <p:sp>
        <p:nvSpPr>
          <p:cNvPr id="4" name="TextBox 3"/>
          <p:cNvSpPr txBox="1"/>
          <p:nvPr/>
        </p:nvSpPr>
        <p:spPr>
          <a:xfrm>
            <a:off x="1111578" y="5821192"/>
            <a:ext cx="362190" cy="461665"/>
          </a:xfrm>
          <a:prstGeom prst="rect">
            <a:avLst/>
          </a:prstGeom>
          <a:noFill/>
        </p:spPr>
        <p:txBody>
          <a:bodyPr wrap="square" rtlCol="0">
            <a:spAutoFit/>
          </a:bodyPr>
          <a:lstStyle/>
          <a:p>
            <a:r>
              <a:rPr lang="en-US" altLang="zh-CN" sz="2400" dirty="0">
                <a:solidFill>
                  <a:schemeClr val="bg1"/>
                </a:solidFill>
                <a:latin typeface="Arial Black" pitchFamily="34" charset="0"/>
                <a:ea typeface="宋体" pitchFamily="2" charset="-122"/>
              </a:rPr>
              <a:t>3</a:t>
            </a:r>
            <a:endParaRPr lang="zh-CN" altLang="en-US" sz="2400" dirty="0">
              <a:solidFill>
                <a:schemeClr val="bg1"/>
              </a:solidFill>
              <a:latin typeface="Arial Black" pitchFamily="34" charset="0"/>
              <a:ea typeface="宋体" pitchFamily="2" charset="-122"/>
            </a:endParaRPr>
          </a:p>
        </p:txBody>
      </p:sp>
      <p:sp>
        <p:nvSpPr>
          <p:cNvPr id="6" name="TextBox 5"/>
          <p:cNvSpPr txBox="1"/>
          <p:nvPr/>
        </p:nvSpPr>
        <p:spPr>
          <a:xfrm>
            <a:off x="1694576" y="5895979"/>
            <a:ext cx="1417739" cy="369332"/>
          </a:xfrm>
          <a:prstGeom prst="rect">
            <a:avLst/>
          </a:prstGeom>
          <a:noFill/>
        </p:spPr>
        <p:txBody>
          <a:bodyPr wrap="square" rtlCol="0">
            <a:spAutoFit/>
          </a:bodyPr>
          <a:lstStyle/>
          <a:p>
            <a:r>
              <a:rPr lang="zh-CN" altLang="en-US" b="1" dirty="0">
                <a:latin typeface="微软雅黑" pitchFamily="34" charset="-122"/>
                <a:ea typeface="微软雅黑" pitchFamily="34" charset="-122"/>
              </a:rPr>
              <a:t>医疗卫生类</a:t>
            </a:r>
          </a:p>
        </p:txBody>
      </p:sp>
      <p:sp>
        <p:nvSpPr>
          <p:cNvPr id="7" name="TextBox 6"/>
          <p:cNvSpPr txBox="1"/>
          <p:nvPr/>
        </p:nvSpPr>
        <p:spPr>
          <a:xfrm>
            <a:off x="5578679" y="3864140"/>
            <a:ext cx="2030136" cy="369332"/>
          </a:xfrm>
          <a:prstGeom prst="rect">
            <a:avLst/>
          </a:prstGeom>
          <a:noFill/>
        </p:spPr>
        <p:txBody>
          <a:bodyPr wrap="square" rtlCol="0">
            <a:spAutoFit/>
          </a:bodyPr>
          <a:lstStyle/>
          <a:p>
            <a:r>
              <a:rPr lang="zh-CN" altLang="en-US" b="1" dirty="0">
                <a:latin typeface="微软雅黑" pitchFamily="34" charset="-122"/>
                <a:ea typeface="微软雅黑" pitchFamily="34" charset="-122"/>
              </a:rPr>
              <a:t>文化艺术类</a:t>
            </a:r>
          </a:p>
        </p:txBody>
      </p:sp>
      <p:grpSp>
        <p:nvGrpSpPr>
          <p:cNvPr id="43" name="组合 7"/>
          <p:cNvGrpSpPr>
            <a:grpSpLocks/>
          </p:cNvGrpSpPr>
          <p:nvPr/>
        </p:nvGrpSpPr>
        <p:grpSpPr bwMode="auto">
          <a:xfrm>
            <a:off x="4661138" y="5821191"/>
            <a:ext cx="585709" cy="581025"/>
            <a:chOff x="1025" y="6786"/>
            <a:chExt cx="922" cy="916"/>
          </a:xfrm>
        </p:grpSpPr>
        <p:sp>
          <p:nvSpPr>
            <p:cNvPr id="44" name="椭圆 5125"/>
            <p:cNvSpPr>
              <a:spLocks noChangeArrowheads="1"/>
            </p:cNvSpPr>
            <p:nvPr/>
          </p:nvSpPr>
          <p:spPr bwMode="auto">
            <a:xfrm>
              <a:off x="1032" y="6786"/>
              <a:ext cx="915" cy="916"/>
            </a:xfrm>
            <a:prstGeom prst="ellipse">
              <a:avLst/>
            </a:prstGeom>
            <a:solidFill>
              <a:srgbClr val="404040"/>
            </a:solidFill>
            <a:ln w="19050">
              <a:solidFill>
                <a:srgbClr val="3399FF"/>
              </a:solidFill>
              <a:round/>
              <a:headEnd/>
              <a:tailEnd/>
            </a:ln>
          </p:spPr>
          <p:txBody>
            <a:bodyPr/>
            <a:lstStyle/>
            <a:p>
              <a:endParaRPr lang="zh-CN" altLang="en-US">
                <a:cs typeface="Arial" pitchFamily="34" charset="0"/>
              </a:endParaRPr>
            </a:p>
          </p:txBody>
        </p:sp>
        <p:sp>
          <p:nvSpPr>
            <p:cNvPr id="45" name="文本框 5143"/>
            <p:cNvSpPr txBox="1">
              <a:spLocks noChangeArrowheads="1"/>
            </p:cNvSpPr>
            <p:nvPr/>
          </p:nvSpPr>
          <p:spPr bwMode="auto">
            <a:xfrm>
              <a:off x="1025" y="6882"/>
              <a:ext cx="775" cy="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dirty="0" smtClean="0">
                  <a:solidFill>
                    <a:schemeClr val="bg1"/>
                  </a:solidFill>
                  <a:latin typeface="Arial Black" pitchFamily="34" charset="0"/>
                  <a:ea typeface="宋体" pitchFamily="2" charset="-122"/>
                </a:rPr>
                <a:t> 6</a:t>
              </a:r>
              <a:endParaRPr lang="en-US" altLang="zh-CN" sz="2400" dirty="0">
                <a:solidFill>
                  <a:schemeClr val="bg1"/>
                </a:solidFill>
                <a:latin typeface="Arial Black" pitchFamily="34" charset="0"/>
                <a:ea typeface="宋体" pitchFamily="2" charset="-122"/>
              </a:endParaRPr>
            </a:p>
          </p:txBody>
        </p:sp>
      </p:grpSp>
      <p:sp>
        <p:nvSpPr>
          <p:cNvPr id="8" name="TextBox 7"/>
          <p:cNvSpPr txBox="1"/>
          <p:nvPr/>
        </p:nvSpPr>
        <p:spPr>
          <a:xfrm>
            <a:off x="5491656" y="4864272"/>
            <a:ext cx="1546707" cy="369332"/>
          </a:xfrm>
          <a:prstGeom prst="rect">
            <a:avLst/>
          </a:prstGeom>
          <a:noFill/>
        </p:spPr>
        <p:txBody>
          <a:bodyPr wrap="square" rtlCol="0">
            <a:spAutoFit/>
          </a:bodyPr>
          <a:lstStyle/>
          <a:p>
            <a:r>
              <a:rPr lang="zh-CN" altLang="en-US" dirty="0" smtClean="0"/>
              <a:t> </a:t>
            </a:r>
            <a:r>
              <a:rPr lang="zh-CN" altLang="en-US" b="1" dirty="0">
                <a:latin typeface="微软雅黑" pitchFamily="34" charset="-122"/>
                <a:ea typeface="微软雅黑" pitchFamily="34" charset="-122"/>
              </a:rPr>
              <a:t>科技类</a:t>
            </a:r>
          </a:p>
        </p:txBody>
      </p:sp>
      <p:sp>
        <p:nvSpPr>
          <p:cNvPr id="9" name="TextBox 8"/>
          <p:cNvSpPr txBox="1"/>
          <p:nvPr/>
        </p:nvSpPr>
        <p:spPr>
          <a:xfrm>
            <a:off x="5578679" y="5940964"/>
            <a:ext cx="1711354" cy="369332"/>
          </a:xfrm>
          <a:prstGeom prst="rect">
            <a:avLst/>
          </a:prstGeom>
          <a:noFill/>
        </p:spPr>
        <p:txBody>
          <a:bodyPr wrap="square" rtlCol="0">
            <a:spAutoFit/>
          </a:bodyPr>
          <a:lstStyle/>
          <a:p>
            <a:r>
              <a:rPr lang="zh-CN" altLang="en-US" b="1" dirty="0">
                <a:latin typeface="微软雅黑" pitchFamily="34" charset="-122"/>
                <a:ea typeface="微软雅黑" pitchFamily="34" charset="-122"/>
              </a:rPr>
              <a:t>民政及其他类</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4763" y="0"/>
            <a:ext cx="9144000" cy="6858000"/>
          </a:xfrm>
          <a:prstGeom prst="rect">
            <a:avLst/>
          </a:prstGeom>
          <a:solidFill>
            <a:srgbClr val="B2BACA">
              <a:alpha val="52000"/>
            </a:srgb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dirty="0"/>
          </a:p>
        </p:txBody>
      </p:sp>
      <p:sp>
        <p:nvSpPr>
          <p:cNvPr id="2" name="矩形 1"/>
          <p:cNvSpPr/>
          <p:nvPr/>
        </p:nvSpPr>
        <p:spPr>
          <a:xfrm rot="2718682">
            <a:off x="5543279" y="2684967"/>
            <a:ext cx="892800" cy="894390"/>
          </a:xfrm>
          <a:prstGeom prst="rect">
            <a:avLst/>
          </a:prstGeom>
          <a:solidFill>
            <a:srgbClr val="D767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rot="2718682">
            <a:off x="4185957" y="2684966"/>
            <a:ext cx="892800" cy="894390"/>
          </a:xfrm>
          <a:prstGeom prst="rect">
            <a:avLst/>
          </a:prstGeom>
          <a:solidFill>
            <a:srgbClr val="1339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4" name="矩形 3"/>
          <p:cNvSpPr/>
          <p:nvPr/>
        </p:nvSpPr>
        <p:spPr>
          <a:xfrm rot="2718682">
            <a:off x="5614718" y="1256206"/>
            <a:ext cx="892800" cy="894390"/>
          </a:xfrm>
          <a:prstGeom prst="rect">
            <a:avLst/>
          </a:prstGeom>
          <a:solidFill>
            <a:srgbClr val="F0D2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rot="2718682">
            <a:off x="6264364" y="3405395"/>
            <a:ext cx="892800" cy="894390"/>
          </a:xfrm>
          <a:prstGeom prst="rect">
            <a:avLst/>
          </a:prstGeom>
          <a:solidFill>
            <a:srgbClr val="B7C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rot="2718682">
            <a:off x="6991730" y="2644820"/>
            <a:ext cx="892800" cy="894390"/>
          </a:xfrm>
          <a:prstGeom prst="rect">
            <a:avLst/>
          </a:prstGeom>
          <a:solidFill>
            <a:srgbClr val="4166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Picture 6" descr="hismelt 1"/>
          <p:cNvPicPr>
            <a:picLocks noChangeArrowheads="1"/>
          </p:cNvPicPr>
          <p:nvPr/>
        </p:nvPicPr>
        <p:blipFill>
          <a:blip r:embed="rId2" cstate="print"/>
          <a:srcRect/>
          <a:stretch>
            <a:fillRect/>
          </a:stretch>
        </p:blipFill>
        <p:spPr bwMode="auto">
          <a:xfrm rot="18960000">
            <a:off x="6299657" y="1961563"/>
            <a:ext cx="882000" cy="882000"/>
          </a:xfrm>
          <a:prstGeom prst="rect">
            <a:avLst/>
          </a:prstGeom>
          <a:noFill/>
          <a:ln w="12700">
            <a:solidFill>
              <a:schemeClr val="tx1"/>
            </a:solidFill>
            <a:miter lim="800000"/>
            <a:headEnd/>
            <a:tailEnd/>
          </a:ln>
        </p:spPr>
      </p:pic>
      <p:pic>
        <p:nvPicPr>
          <p:cNvPr id="8" name="图片 7" descr="liPPmqRmQsc9w.jpg"/>
          <p:cNvPicPr/>
          <p:nvPr/>
        </p:nvPicPr>
        <p:blipFill>
          <a:blip r:embed="rId3" cstate="print"/>
          <a:srcRect/>
          <a:stretch>
            <a:fillRect/>
          </a:stretch>
        </p:blipFill>
        <p:spPr bwMode="auto">
          <a:xfrm rot="2771437">
            <a:off x="6953956" y="4124053"/>
            <a:ext cx="882000" cy="882000"/>
          </a:xfrm>
          <a:prstGeom prst="rect">
            <a:avLst/>
          </a:prstGeom>
          <a:noFill/>
          <a:ln w="12700">
            <a:solidFill>
              <a:schemeClr val="tx1"/>
            </a:solidFill>
            <a:miter lim="800000"/>
            <a:headEnd/>
            <a:tailEnd/>
          </a:ln>
        </p:spPr>
      </p:pic>
      <p:pic>
        <p:nvPicPr>
          <p:cNvPr id="9" name="图片 21" descr="28bcf07f-9a26-494e-b49f-73985d15fa0c_std.jpg"/>
          <p:cNvPicPr/>
          <p:nvPr/>
        </p:nvPicPr>
        <p:blipFill>
          <a:blip r:embed="rId4" cstate="print"/>
          <a:srcRect/>
          <a:stretch>
            <a:fillRect/>
          </a:stretch>
        </p:blipFill>
        <p:spPr bwMode="auto">
          <a:xfrm rot="2637600">
            <a:off x="5556974" y="4098240"/>
            <a:ext cx="882000" cy="882000"/>
          </a:xfrm>
          <a:prstGeom prst="rect">
            <a:avLst/>
          </a:prstGeom>
          <a:noFill/>
          <a:ln w="12700">
            <a:solidFill>
              <a:schemeClr val="tx1"/>
            </a:solidFill>
            <a:miter lim="800000"/>
            <a:headEnd/>
            <a:tailEnd/>
          </a:ln>
        </p:spPr>
      </p:pic>
      <p:sp>
        <p:nvSpPr>
          <p:cNvPr id="19" name="Retângulo 44"/>
          <p:cNvSpPr/>
          <p:nvPr/>
        </p:nvSpPr>
        <p:spPr>
          <a:xfrm>
            <a:off x="51838" y="2936755"/>
            <a:ext cx="3585245" cy="23995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20" name="矩形 19"/>
          <p:cNvSpPr/>
          <p:nvPr/>
        </p:nvSpPr>
        <p:spPr>
          <a:xfrm>
            <a:off x="-4763" y="1823781"/>
            <a:ext cx="5827236" cy="769441"/>
          </a:xfrm>
          <a:prstGeom prst="rect">
            <a:avLst/>
          </a:prstGeom>
        </p:spPr>
        <p:txBody>
          <a:bodyPr wrap="none">
            <a:spAutoFit/>
          </a:bodyPr>
          <a:lstStyle/>
          <a:p>
            <a:pPr lvl="0">
              <a:lnSpc>
                <a:spcPct val="110000"/>
              </a:lnSpc>
            </a:pPr>
            <a:r>
              <a:rPr lang="zh-CN" altLang="zh-CN" sz="4000" b="1" dirty="0">
                <a:latin typeface="微软雅黑" pitchFamily="34" charset="-122"/>
                <a:ea typeface="微软雅黑" pitchFamily="34" charset="-122"/>
              </a:rPr>
              <a:t>医疗卫生</a:t>
            </a:r>
            <a:r>
              <a:rPr lang="zh-CN" altLang="zh-CN" sz="4000" b="1" dirty="0" smtClean="0">
                <a:latin typeface="微软雅黑" pitchFamily="34" charset="-122"/>
                <a:ea typeface="微软雅黑" pitchFamily="34" charset="-122"/>
              </a:rPr>
              <a:t>类税</a:t>
            </a:r>
            <a:r>
              <a:rPr lang="zh-CN" altLang="zh-CN" sz="4000" b="1" dirty="0">
                <a:latin typeface="微软雅黑" pitchFamily="34" charset="-122"/>
                <a:ea typeface="微软雅黑" pitchFamily="34" charset="-122"/>
              </a:rPr>
              <a:t>费优惠政策</a:t>
            </a:r>
            <a:endParaRPr lang="zh-CN" altLang="zh-CN" sz="4000" b="1" dirty="0">
              <a:solidFill>
                <a:schemeClr val="tx2">
                  <a:lumMod val="75000"/>
                </a:schemeClr>
              </a:solidFill>
              <a:latin typeface="微软雅黑" pitchFamily="34" charset="-122"/>
              <a:ea typeface="微软雅黑" pitchFamily="34" charset="-122"/>
              <a:sym typeface="宋体" pitchFamily="2" charset="-122"/>
            </a:endParaRPr>
          </a:p>
        </p:txBody>
      </p:sp>
      <p:sp>
        <p:nvSpPr>
          <p:cNvPr id="13" name="矩形 12"/>
          <p:cNvSpPr/>
          <p:nvPr/>
        </p:nvSpPr>
        <p:spPr>
          <a:xfrm>
            <a:off x="598669" y="3625747"/>
            <a:ext cx="6207600" cy="1689052"/>
          </a:xfrm>
          <a:prstGeom prst="rect">
            <a:avLst/>
          </a:prstGeom>
        </p:spPr>
        <p:txBody>
          <a:bodyPr wrap="square">
            <a:spAutoFit/>
          </a:bodyPr>
          <a:lstStyle/>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增值税</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城建税及附加</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房产税、城镇土地使用税</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smtClean="0">
                <a:solidFill>
                  <a:schemeClr val="tx2">
                    <a:lumMod val="75000"/>
                  </a:schemeClr>
                </a:solidFill>
                <a:latin typeface="微软雅黑" pitchFamily="34" charset="-122"/>
                <a:ea typeface="微软雅黑" pitchFamily="34" charset="-122"/>
                <a:sym typeface="宋体" pitchFamily="2" charset="-122"/>
              </a:rPr>
              <a:t>契税、耕地占用税</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976251864"/>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1468701" y="91812"/>
            <a:ext cx="49213" cy="1929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4034951"/>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a:solidFill>
                  <a:srgbClr val="FF0000"/>
                </a:solidFill>
              </a:rPr>
              <a:t>医疗机构提供的医疗</a:t>
            </a:r>
            <a:r>
              <a:rPr lang="zh-CN" altLang="zh-CN" sz="2000" dirty="0" smtClean="0">
                <a:solidFill>
                  <a:srgbClr val="FF0000"/>
                </a:solidFill>
              </a:rPr>
              <a:t>服务</a:t>
            </a:r>
            <a:r>
              <a:rPr lang="zh-CN" altLang="en-US" sz="2000" dirty="0" smtClean="0">
                <a:solidFill>
                  <a:srgbClr val="FF0000"/>
                </a:solidFill>
              </a:rPr>
              <a:t>，免征增值税。</a:t>
            </a:r>
            <a:endParaRPr lang="en-US" altLang="zh-CN" sz="2000" dirty="0" smtClean="0">
              <a:solidFill>
                <a:srgbClr val="FF0000"/>
              </a:solidFill>
            </a:endParaRPr>
          </a:p>
          <a:p>
            <a:pPr>
              <a:lnSpc>
                <a:spcPct val="150000"/>
              </a:lnSpc>
              <a:buClr>
                <a:srgbClr val="FFFF00"/>
              </a:buClr>
            </a:pPr>
            <a:r>
              <a:rPr lang="en-US" altLang="zh-CN" sz="2000" dirty="0"/>
              <a:t> </a:t>
            </a:r>
            <a:r>
              <a:rPr lang="en-US" altLang="zh-CN" sz="2000" dirty="0" smtClean="0"/>
              <a:t>      </a:t>
            </a:r>
            <a:r>
              <a:rPr lang="zh-CN" altLang="zh-CN" sz="2000" dirty="0" smtClean="0">
                <a:solidFill>
                  <a:srgbClr val="FF0000"/>
                </a:solidFill>
              </a:rPr>
              <a:t>医疗</a:t>
            </a:r>
            <a:r>
              <a:rPr lang="zh-CN" altLang="zh-CN" sz="2000" dirty="0">
                <a:solidFill>
                  <a:srgbClr val="FF0000"/>
                </a:solidFill>
              </a:rPr>
              <a:t>机构</a:t>
            </a:r>
            <a:r>
              <a:rPr lang="zh-CN" altLang="zh-CN" sz="2000" dirty="0"/>
              <a:t>，是指依据国务院《医疗机构管理条例》（国务院令第</a:t>
            </a:r>
            <a:r>
              <a:rPr lang="en-US" altLang="zh-CN" sz="2000" dirty="0"/>
              <a:t>149</a:t>
            </a:r>
            <a:r>
              <a:rPr lang="zh-CN" altLang="zh-CN" sz="2000" dirty="0"/>
              <a:t>号）及卫生部《医疗机构管理条例实施细则》（卫生部令第</a:t>
            </a:r>
            <a:r>
              <a:rPr lang="en-US" altLang="zh-CN" sz="2000" dirty="0"/>
              <a:t>35</a:t>
            </a:r>
            <a:r>
              <a:rPr lang="zh-CN" altLang="zh-CN" sz="2000" dirty="0"/>
              <a:t>号）的规定，经登记取得《医疗机构执业许可证》的机构，以及军队、武警部队各级各类医疗机构。具体包括</a:t>
            </a:r>
            <a:r>
              <a:rPr lang="en-US" altLang="zh-CN" sz="2000" dirty="0"/>
              <a:t>:</a:t>
            </a:r>
            <a:r>
              <a:rPr lang="zh-CN" altLang="zh-CN" sz="2000" dirty="0"/>
              <a:t>各级各类医院、门诊部</a:t>
            </a:r>
            <a:r>
              <a:rPr lang="en-US" altLang="zh-CN" sz="2000" dirty="0"/>
              <a:t>(</a:t>
            </a:r>
            <a:r>
              <a:rPr lang="zh-CN" altLang="zh-CN" sz="2000" dirty="0"/>
              <a:t>所</a:t>
            </a:r>
            <a:r>
              <a:rPr lang="en-US" altLang="zh-CN" sz="2000" dirty="0"/>
              <a:t>)</a:t>
            </a:r>
            <a:r>
              <a:rPr lang="zh-CN" altLang="zh-CN" sz="2000" dirty="0"/>
              <a:t>、社区卫生服务中心</a:t>
            </a:r>
            <a:r>
              <a:rPr lang="en-US" altLang="zh-CN" sz="2000" dirty="0"/>
              <a:t>(</a:t>
            </a:r>
            <a:r>
              <a:rPr lang="zh-CN" altLang="zh-CN" sz="2000" dirty="0"/>
              <a:t>站</a:t>
            </a:r>
            <a:r>
              <a:rPr lang="en-US" altLang="zh-CN" sz="2000" dirty="0"/>
              <a:t>)</a:t>
            </a:r>
            <a:r>
              <a:rPr lang="zh-CN" altLang="zh-CN" sz="2000" dirty="0"/>
              <a:t>、急救中心</a:t>
            </a:r>
            <a:r>
              <a:rPr lang="en-US" altLang="zh-CN" sz="2000" dirty="0"/>
              <a:t>(</a:t>
            </a:r>
            <a:r>
              <a:rPr lang="zh-CN" altLang="zh-CN" sz="2000" dirty="0"/>
              <a:t>站</a:t>
            </a:r>
            <a:r>
              <a:rPr lang="en-US" altLang="zh-CN" sz="2000" dirty="0"/>
              <a:t>)</a:t>
            </a:r>
            <a:r>
              <a:rPr lang="zh-CN" altLang="zh-CN" sz="2000" dirty="0"/>
              <a:t>、城乡卫生院、护理院</a:t>
            </a:r>
            <a:r>
              <a:rPr lang="en-US" altLang="zh-CN" sz="2000" dirty="0"/>
              <a:t>(</a:t>
            </a:r>
            <a:r>
              <a:rPr lang="zh-CN" altLang="zh-CN" sz="2000" dirty="0"/>
              <a:t>所</a:t>
            </a:r>
            <a:r>
              <a:rPr lang="en-US" altLang="zh-CN" sz="2000" dirty="0"/>
              <a:t>)</a:t>
            </a:r>
            <a:r>
              <a:rPr lang="zh-CN" altLang="zh-CN" sz="2000" dirty="0"/>
              <a:t>、疗养院、临床检验中心，各级政府及有关部门举办的卫生防疫站</a:t>
            </a:r>
            <a:r>
              <a:rPr lang="en-US" altLang="zh-CN" sz="2000" dirty="0"/>
              <a:t>(</a:t>
            </a:r>
            <a:r>
              <a:rPr lang="zh-CN" altLang="zh-CN" sz="2000" dirty="0"/>
              <a:t>疾病控制中心</a:t>
            </a:r>
            <a:r>
              <a:rPr lang="en-US" altLang="zh-CN" sz="2000" dirty="0"/>
              <a:t>)</a:t>
            </a:r>
            <a:r>
              <a:rPr lang="zh-CN" altLang="zh-CN" sz="2000" dirty="0"/>
              <a:t>、各种专科疾病防治站</a:t>
            </a:r>
            <a:r>
              <a:rPr lang="en-US" altLang="zh-CN" sz="2000" dirty="0"/>
              <a:t>(</a:t>
            </a:r>
            <a:r>
              <a:rPr lang="zh-CN" altLang="zh-CN" sz="2000" dirty="0"/>
              <a:t>所</a:t>
            </a:r>
            <a:r>
              <a:rPr lang="en-US" altLang="zh-CN" sz="2000" dirty="0"/>
              <a:t>)</a:t>
            </a:r>
            <a:r>
              <a:rPr lang="zh-CN" altLang="zh-CN" sz="2000" dirty="0"/>
              <a:t>，各级政府举办的妇幼保健所</a:t>
            </a:r>
            <a:r>
              <a:rPr lang="en-US" altLang="zh-CN" sz="2000" dirty="0"/>
              <a:t>(</a:t>
            </a:r>
            <a:r>
              <a:rPr lang="zh-CN" altLang="zh-CN" sz="2000" dirty="0"/>
              <a:t>站</a:t>
            </a:r>
            <a:r>
              <a:rPr lang="en-US" altLang="zh-CN" sz="2000" dirty="0"/>
              <a:t>)</a:t>
            </a:r>
            <a:r>
              <a:rPr lang="zh-CN" altLang="zh-CN" sz="2000" dirty="0"/>
              <a:t>、母婴保健机构、儿童保健机构，各级政府举办的血站</a:t>
            </a:r>
            <a:r>
              <a:rPr lang="en-US" altLang="zh-CN" sz="2000" dirty="0"/>
              <a:t>(</a:t>
            </a:r>
            <a:r>
              <a:rPr lang="zh-CN" altLang="zh-CN" sz="2000" dirty="0"/>
              <a:t>血液中心</a:t>
            </a:r>
            <a:r>
              <a:rPr lang="en-US" altLang="zh-CN" sz="2000" dirty="0"/>
              <a:t>)</a:t>
            </a:r>
            <a:r>
              <a:rPr lang="zh-CN" altLang="zh-CN" sz="2000" dirty="0"/>
              <a:t>等医疗机构。</a:t>
            </a:r>
          </a:p>
          <a:p>
            <a:pPr>
              <a:lnSpc>
                <a:spcPct val="90000"/>
              </a:lnSpc>
            </a:pPr>
            <a:endParaRPr lang="zh-CN" altLang="en-US" dirty="0"/>
          </a:p>
        </p:txBody>
      </p:sp>
      <p:sp>
        <p:nvSpPr>
          <p:cNvPr id="13" name="CaixaDeTexto 2"/>
          <p:cNvSpPr txBox="1">
            <a:spLocks noChangeArrowheads="1"/>
          </p:cNvSpPr>
          <p:nvPr/>
        </p:nvSpPr>
        <p:spPr bwMode="auto">
          <a:xfrm>
            <a:off x="534988" y="375341"/>
            <a:ext cx="3340326" cy="53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一、增值税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37664323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1468701" y="91812"/>
            <a:ext cx="49213" cy="1929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1938992"/>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lnSpc>
                <a:spcPct val="150000"/>
              </a:lnSpc>
              <a:buClr>
                <a:srgbClr val="FFFF00"/>
              </a:buClr>
            </a:pPr>
            <a:r>
              <a:rPr lang="en-US" altLang="zh-CN" sz="2000" dirty="0" smtClean="0"/>
              <a:t>        </a:t>
            </a:r>
            <a:r>
              <a:rPr lang="zh-CN" altLang="zh-CN" sz="2000" dirty="0" smtClean="0">
                <a:solidFill>
                  <a:srgbClr val="FF0000"/>
                </a:solidFill>
              </a:rPr>
              <a:t>医疗</a:t>
            </a:r>
            <a:r>
              <a:rPr lang="zh-CN" altLang="zh-CN" sz="2000" dirty="0">
                <a:solidFill>
                  <a:srgbClr val="FF0000"/>
                </a:solidFill>
              </a:rPr>
              <a:t>服务</a:t>
            </a:r>
            <a:r>
              <a:rPr lang="zh-CN" altLang="zh-CN" sz="2000" dirty="0"/>
              <a:t>，是指医疗机构按照不高于地（市）级以上价格主管部门会同同级卫生主管部门及其他相关部门制定的医疗服务指导价格（包括政府指导价和按照规定由供需双方协商确定的价格等）为就医者提供《全国医疗服务价格项目规范》所列的各项服务，以及医疗机构向社会提供卫生防疫、卫生检疫的服务。</a:t>
            </a:r>
            <a:endParaRPr lang="zh-CN" altLang="en-US" sz="2000" dirty="0"/>
          </a:p>
        </p:txBody>
      </p:sp>
      <p:sp>
        <p:nvSpPr>
          <p:cNvPr id="13" name="CaixaDeTexto 2"/>
          <p:cNvSpPr txBox="1">
            <a:spLocks noChangeArrowheads="1"/>
          </p:cNvSpPr>
          <p:nvPr/>
        </p:nvSpPr>
        <p:spPr bwMode="auto">
          <a:xfrm>
            <a:off x="534988" y="375341"/>
            <a:ext cx="3340326" cy="53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一、增值税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357519498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3730094" y="-2169582"/>
            <a:ext cx="98426" cy="6501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962956"/>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smtClean="0"/>
              <a:t>根据</a:t>
            </a:r>
            <a:r>
              <a:rPr lang="zh-CN" altLang="en-US" sz="2000" dirty="0"/>
              <a:t>增值税</a:t>
            </a:r>
            <a:r>
              <a:rPr lang="zh-CN" altLang="zh-CN" sz="2000" dirty="0"/>
              <a:t>的优惠政策连带享受。如果单位取得的收入</a:t>
            </a:r>
            <a:r>
              <a:rPr lang="zh-CN" altLang="en-US" sz="2000" dirty="0"/>
              <a:t>免</a:t>
            </a:r>
            <a:r>
              <a:rPr lang="zh-CN" altLang="zh-CN" sz="2000" dirty="0"/>
              <a:t>征增值税，对应的附加税费不征</a:t>
            </a:r>
            <a:r>
              <a:rPr lang="zh-CN" altLang="zh-CN" sz="2000" dirty="0" smtClean="0"/>
              <a:t>。</a:t>
            </a:r>
            <a:endParaRPr lang="en-US" altLang="zh-CN" sz="2000" dirty="0"/>
          </a:p>
        </p:txBody>
      </p:sp>
      <p:sp>
        <p:nvSpPr>
          <p:cNvPr id="13" name="CaixaDeTexto 2"/>
          <p:cNvSpPr txBox="1">
            <a:spLocks noChangeArrowheads="1"/>
          </p:cNvSpPr>
          <p:nvPr/>
        </p:nvSpPr>
        <p:spPr bwMode="auto">
          <a:xfrm>
            <a:off x="534987" y="358831"/>
            <a:ext cx="7023493"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二、</a:t>
            </a:r>
            <a:r>
              <a:rPr lang="zh-CN" altLang="en-US" sz="2800" b="1" dirty="0">
                <a:solidFill>
                  <a:schemeClr val="bg1">
                    <a:lumMod val="50000"/>
                  </a:schemeClr>
                </a:solidFill>
                <a:latin typeface="微软雅黑" pitchFamily="34" charset="-122"/>
                <a:ea typeface="微软雅黑" pitchFamily="34" charset="-122"/>
                <a:sym typeface="宋体" pitchFamily="2" charset="-122"/>
              </a:rPr>
              <a:t>城建</a:t>
            </a: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税、教育费附加、地方教育附加</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145667469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2836667" y="-1276154"/>
            <a:ext cx="98426" cy="4714484"/>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4708981"/>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buClr>
                <a:srgbClr val="FFFF00"/>
              </a:buClr>
              <a:buFont typeface="Wingdings" pitchFamily="2" charset="2"/>
              <a:buChar char="n"/>
            </a:pPr>
            <a:r>
              <a:rPr lang="zh-CN" altLang="en-US" sz="2000" dirty="0" smtClean="0"/>
              <a:t>对</a:t>
            </a:r>
            <a:r>
              <a:rPr lang="zh-CN" altLang="en-US" sz="2000" dirty="0"/>
              <a:t>非营利性医疗机构自用的房产、土地、车船，免征房产税、城镇土地使用税和车船使用税</a:t>
            </a:r>
            <a:r>
              <a:rPr lang="zh-CN" altLang="en-US" sz="2000" dirty="0" smtClean="0"/>
              <a:t>。</a:t>
            </a:r>
            <a:endParaRPr lang="en-US" altLang="zh-CN" sz="2000" dirty="0" smtClean="0"/>
          </a:p>
          <a:p>
            <a:pPr>
              <a:buClr>
                <a:srgbClr val="FFFF00"/>
              </a:buClr>
              <a:buFont typeface="Wingdings" pitchFamily="2" charset="2"/>
              <a:buChar char="n"/>
            </a:pPr>
            <a:r>
              <a:rPr lang="zh-CN" altLang="zh-CN" sz="2000" dirty="0" smtClean="0"/>
              <a:t>对</a:t>
            </a:r>
            <a:r>
              <a:rPr lang="zh-CN" altLang="zh-CN" sz="2000" dirty="0"/>
              <a:t>营利性医疗机构自用的房产、土地、</a:t>
            </a:r>
            <a:r>
              <a:rPr lang="zh-CN" altLang="zh-CN" sz="2000" dirty="0" smtClean="0"/>
              <a:t>车船</a:t>
            </a:r>
            <a:r>
              <a:rPr lang="zh-CN" altLang="en-US" sz="2000" dirty="0" smtClean="0"/>
              <a:t>，</a:t>
            </a:r>
            <a:r>
              <a:rPr lang="zh-CN" altLang="zh-CN" sz="2000" dirty="0" smtClean="0"/>
              <a:t>免征</a:t>
            </a:r>
            <a:r>
              <a:rPr lang="zh-CN" altLang="zh-CN" sz="2000" dirty="0"/>
              <a:t>房产税、城镇土地使用税和车船使用税</a:t>
            </a:r>
            <a:r>
              <a:rPr lang="zh-CN" altLang="zh-CN" sz="2000" dirty="0">
                <a:solidFill>
                  <a:srgbClr val="FF0000"/>
                </a:solidFill>
              </a:rPr>
              <a:t>三年</a:t>
            </a:r>
            <a:r>
              <a:rPr lang="zh-CN" altLang="zh-CN" sz="2000" dirty="0"/>
              <a:t>，</a:t>
            </a:r>
            <a:r>
              <a:rPr lang="en-US" altLang="zh-CN" sz="2000" dirty="0"/>
              <a:t>3</a:t>
            </a:r>
            <a:r>
              <a:rPr lang="zh-CN" altLang="zh-CN" sz="2000" dirty="0"/>
              <a:t>年免税期满后恢复</a:t>
            </a:r>
            <a:r>
              <a:rPr lang="zh-CN" altLang="zh-CN" sz="2000" dirty="0" smtClean="0"/>
              <a:t>征税</a:t>
            </a:r>
            <a:r>
              <a:rPr lang="zh-CN" altLang="en-US" sz="2000" dirty="0" smtClean="0"/>
              <a:t>。</a:t>
            </a:r>
            <a:endParaRPr lang="en-US" altLang="zh-CN" sz="2000" dirty="0" smtClean="0"/>
          </a:p>
          <a:p>
            <a:pPr>
              <a:buClr>
                <a:srgbClr val="FFFF00"/>
              </a:buClr>
              <a:buFont typeface="Wingdings" pitchFamily="2" charset="2"/>
              <a:buChar char="n"/>
            </a:pPr>
            <a:r>
              <a:rPr lang="zh-CN" altLang="en-US" sz="2000" dirty="0"/>
              <a:t>对疾病控制机构和妇幼保健机构等卫生机构自用的房产、土地、车船，免征房产税、城镇土地使用税和车船使用税</a:t>
            </a:r>
            <a:r>
              <a:rPr lang="zh-CN" altLang="en-US" sz="2000" dirty="0" smtClean="0"/>
              <a:t>。</a:t>
            </a:r>
            <a:endParaRPr lang="en-US" altLang="zh-CN" sz="2000" dirty="0" smtClean="0"/>
          </a:p>
          <a:p>
            <a:pPr>
              <a:buClr>
                <a:srgbClr val="FFFF00"/>
              </a:buClr>
            </a:pPr>
            <a:r>
              <a:rPr lang="en-US" altLang="zh-CN" sz="2000" dirty="0" smtClean="0">
                <a:solidFill>
                  <a:srgbClr val="FF0000"/>
                </a:solidFill>
              </a:rPr>
              <a:t>         </a:t>
            </a:r>
            <a:r>
              <a:rPr lang="zh-CN" altLang="zh-CN" sz="2000" dirty="0" smtClean="0">
                <a:solidFill>
                  <a:srgbClr val="FF0000"/>
                </a:solidFill>
              </a:rPr>
              <a:t>特别</a:t>
            </a:r>
            <a:r>
              <a:rPr lang="zh-CN" altLang="zh-CN" sz="2000" dirty="0">
                <a:solidFill>
                  <a:srgbClr val="FF0000"/>
                </a:solidFill>
              </a:rPr>
              <a:t>提醒：</a:t>
            </a:r>
            <a:r>
              <a:rPr lang="zh-CN" altLang="en-US" sz="2000" dirty="0" smtClean="0"/>
              <a:t>医疗</a:t>
            </a:r>
            <a:r>
              <a:rPr lang="zh-CN" altLang="en-US" sz="2000" dirty="0"/>
              <a:t>机构需要书面向卫生行政主管部门申明其性质，按</a:t>
            </a:r>
            <a:r>
              <a:rPr lang="en-US" altLang="zh-CN" sz="2000" dirty="0"/>
              <a:t>《</a:t>
            </a:r>
            <a:r>
              <a:rPr lang="zh-CN" altLang="en-US" sz="2000" dirty="0"/>
              <a:t>医疗机构管理条例</a:t>
            </a:r>
            <a:r>
              <a:rPr lang="en-US" altLang="zh-CN" sz="2000" dirty="0"/>
              <a:t>》</a:t>
            </a:r>
            <a:r>
              <a:rPr lang="zh-CN" altLang="en-US" sz="2000" dirty="0"/>
              <a:t>进行设置审批和登记注册，并由接受其登记注册的卫生行政部门核定，在执业登记中注明“非营利性医疗机构”和“营利性医疗机构”。</a:t>
            </a:r>
          </a:p>
          <a:p>
            <a:pPr>
              <a:buClr>
                <a:srgbClr val="FFFF00"/>
              </a:buClr>
            </a:pPr>
            <a:r>
              <a:rPr lang="zh-CN" altLang="en-US" sz="2000" dirty="0" smtClean="0"/>
              <a:t>        上述</a:t>
            </a:r>
            <a:r>
              <a:rPr lang="zh-CN" altLang="en-US" sz="2000" dirty="0"/>
              <a:t>医疗机构具体包括：各级各类医院、门诊部（所）、社区卫生服务中心（站）、急救中心（站）、城乡卫生院、护理院（所）、疗养院、临床检验中心等。上述疾病控制、妇幼保健等卫生机构具体包括：各级政府及有关部门举办的卫生防疫站（疾病控制中心）、各种专科疾病防治站（所），各级政府举办的妇幼保健所（站）、母婴保健机构、儿童保健机构等，各级政府举办的血站（血液中心）</a:t>
            </a:r>
            <a:r>
              <a:rPr lang="zh-CN" altLang="en-US" sz="2000" dirty="0" smtClean="0"/>
              <a:t>。</a:t>
            </a:r>
            <a:endParaRPr lang="zh-CN" altLang="en-US" sz="2000" dirty="0"/>
          </a:p>
        </p:txBody>
      </p:sp>
      <p:sp>
        <p:nvSpPr>
          <p:cNvPr id="13" name="CaixaDeTexto 2"/>
          <p:cNvSpPr txBox="1">
            <a:spLocks noChangeArrowheads="1"/>
          </p:cNvSpPr>
          <p:nvPr/>
        </p:nvSpPr>
        <p:spPr bwMode="auto">
          <a:xfrm>
            <a:off x="534987" y="358831"/>
            <a:ext cx="5060469"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三、房产税、城镇土地使用税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13168283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2308160" y="-747648"/>
            <a:ext cx="98426" cy="3657471"/>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2400657"/>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smtClean="0"/>
              <a:t>根据</a:t>
            </a:r>
            <a:r>
              <a:rPr lang="zh-CN" altLang="zh-CN" sz="2000" dirty="0"/>
              <a:t>《中华人民共和国契税暂行条例》第六条规定：“有下列情形之一的，减征或者免征契税：（一）国家机关、事业单位、社会团体、军事单位承受土地、房屋用于办公、教学、医疗、科研和军事设施的，免征；</a:t>
            </a:r>
            <a:r>
              <a:rPr lang="en-US" altLang="zh-CN" sz="2000" dirty="0"/>
              <a:t> …</a:t>
            </a:r>
            <a:r>
              <a:rPr lang="zh-CN" altLang="zh-CN" sz="2000" dirty="0" smtClean="0"/>
              <a:t>”</a:t>
            </a:r>
            <a:endParaRPr lang="en-US" altLang="zh-CN" sz="2000" dirty="0" smtClean="0"/>
          </a:p>
          <a:p>
            <a:pPr marL="342900" indent="-342900">
              <a:lnSpc>
                <a:spcPct val="150000"/>
              </a:lnSpc>
              <a:buClr>
                <a:srgbClr val="FFFF00"/>
              </a:buClr>
              <a:buFont typeface="Wingdings" pitchFamily="2" charset="2"/>
              <a:buChar char="n"/>
            </a:pPr>
            <a:r>
              <a:rPr lang="zh-CN" altLang="zh-CN" sz="2000" dirty="0"/>
              <a:t>根据《中华人民共和国耕地占用税暂行条例》第八条规定，下列情形免征耕地占用税：“</a:t>
            </a:r>
            <a:r>
              <a:rPr lang="en-US" altLang="zh-CN" sz="2000" dirty="0"/>
              <a:t>…...</a:t>
            </a:r>
            <a:r>
              <a:rPr lang="zh-CN" altLang="zh-CN" sz="2000" dirty="0"/>
              <a:t>（二）学校、幼儿园、养老院、医院占用耕地。</a:t>
            </a:r>
            <a:r>
              <a:rPr lang="en-US" altLang="zh-CN" sz="2000" dirty="0" smtClean="0"/>
              <a:t>”</a:t>
            </a:r>
            <a:endParaRPr lang="en-US" altLang="zh-CN" sz="2000" dirty="0">
              <a:solidFill>
                <a:srgbClr val="FFFF00"/>
              </a:solidFill>
            </a:endParaRPr>
          </a:p>
        </p:txBody>
      </p:sp>
      <p:sp>
        <p:nvSpPr>
          <p:cNvPr id="13" name="CaixaDeTexto 2"/>
          <p:cNvSpPr txBox="1">
            <a:spLocks noChangeArrowheads="1"/>
          </p:cNvSpPr>
          <p:nvPr/>
        </p:nvSpPr>
        <p:spPr bwMode="auto">
          <a:xfrm>
            <a:off x="534988" y="358831"/>
            <a:ext cx="3886010"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四、契税、耕地占用税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376753968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4763" y="0"/>
            <a:ext cx="9144000" cy="6858000"/>
          </a:xfrm>
          <a:prstGeom prst="rect">
            <a:avLst/>
          </a:prstGeom>
          <a:solidFill>
            <a:srgbClr val="B2BACA">
              <a:alpha val="52000"/>
            </a:srgb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dirty="0"/>
          </a:p>
        </p:txBody>
      </p:sp>
      <p:sp>
        <p:nvSpPr>
          <p:cNvPr id="2" name="矩形 1"/>
          <p:cNvSpPr/>
          <p:nvPr/>
        </p:nvSpPr>
        <p:spPr>
          <a:xfrm rot="2718682">
            <a:off x="5543279" y="2684967"/>
            <a:ext cx="892800" cy="894390"/>
          </a:xfrm>
          <a:prstGeom prst="rect">
            <a:avLst/>
          </a:prstGeom>
          <a:solidFill>
            <a:srgbClr val="D767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rot="2718682">
            <a:off x="4185957" y="2684966"/>
            <a:ext cx="892800" cy="894390"/>
          </a:xfrm>
          <a:prstGeom prst="rect">
            <a:avLst/>
          </a:prstGeom>
          <a:solidFill>
            <a:srgbClr val="1339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4" name="矩形 3"/>
          <p:cNvSpPr/>
          <p:nvPr/>
        </p:nvSpPr>
        <p:spPr>
          <a:xfrm rot="2718682">
            <a:off x="5614718" y="1256206"/>
            <a:ext cx="892800" cy="894390"/>
          </a:xfrm>
          <a:prstGeom prst="rect">
            <a:avLst/>
          </a:prstGeom>
          <a:solidFill>
            <a:srgbClr val="F0D2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rot="2718682">
            <a:off x="6264364" y="3405395"/>
            <a:ext cx="892800" cy="894390"/>
          </a:xfrm>
          <a:prstGeom prst="rect">
            <a:avLst/>
          </a:prstGeom>
          <a:solidFill>
            <a:srgbClr val="B7C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rot="2718682">
            <a:off x="6991730" y="2644820"/>
            <a:ext cx="892800" cy="894390"/>
          </a:xfrm>
          <a:prstGeom prst="rect">
            <a:avLst/>
          </a:prstGeom>
          <a:solidFill>
            <a:srgbClr val="4166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Picture 6" descr="hismelt 1"/>
          <p:cNvPicPr>
            <a:picLocks noChangeArrowheads="1"/>
          </p:cNvPicPr>
          <p:nvPr/>
        </p:nvPicPr>
        <p:blipFill>
          <a:blip r:embed="rId2" cstate="print"/>
          <a:srcRect/>
          <a:stretch>
            <a:fillRect/>
          </a:stretch>
        </p:blipFill>
        <p:spPr bwMode="auto">
          <a:xfrm rot="18960000">
            <a:off x="6299657" y="1961563"/>
            <a:ext cx="882000" cy="882000"/>
          </a:xfrm>
          <a:prstGeom prst="rect">
            <a:avLst/>
          </a:prstGeom>
          <a:noFill/>
          <a:ln w="12700">
            <a:solidFill>
              <a:schemeClr val="tx1"/>
            </a:solidFill>
            <a:miter lim="800000"/>
            <a:headEnd/>
            <a:tailEnd/>
          </a:ln>
        </p:spPr>
      </p:pic>
      <p:pic>
        <p:nvPicPr>
          <p:cNvPr id="8" name="图片 7" descr="liPPmqRmQsc9w.jpg"/>
          <p:cNvPicPr/>
          <p:nvPr/>
        </p:nvPicPr>
        <p:blipFill>
          <a:blip r:embed="rId3" cstate="print"/>
          <a:srcRect/>
          <a:stretch>
            <a:fillRect/>
          </a:stretch>
        </p:blipFill>
        <p:spPr bwMode="auto">
          <a:xfrm rot="2771437">
            <a:off x="6953956" y="4124053"/>
            <a:ext cx="882000" cy="882000"/>
          </a:xfrm>
          <a:prstGeom prst="rect">
            <a:avLst/>
          </a:prstGeom>
          <a:noFill/>
          <a:ln w="12700">
            <a:solidFill>
              <a:schemeClr val="tx1"/>
            </a:solidFill>
            <a:miter lim="800000"/>
            <a:headEnd/>
            <a:tailEnd/>
          </a:ln>
        </p:spPr>
      </p:pic>
      <p:pic>
        <p:nvPicPr>
          <p:cNvPr id="9" name="图片 21" descr="28bcf07f-9a26-494e-b49f-73985d15fa0c_std.jpg"/>
          <p:cNvPicPr/>
          <p:nvPr/>
        </p:nvPicPr>
        <p:blipFill>
          <a:blip r:embed="rId4" cstate="print"/>
          <a:srcRect/>
          <a:stretch>
            <a:fillRect/>
          </a:stretch>
        </p:blipFill>
        <p:spPr bwMode="auto">
          <a:xfrm rot="2637600">
            <a:off x="5556974" y="4098240"/>
            <a:ext cx="882000" cy="882000"/>
          </a:xfrm>
          <a:prstGeom prst="rect">
            <a:avLst/>
          </a:prstGeom>
          <a:noFill/>
          <a:ln w="12700">
            <a:solidFill>
              <a:schemeClr val="tx1"/>
            </a:solidFill>
            <a:miter lim="800000"/>
            <a:headEnd/>
            <a:tailEnd/>
          </a:ln>
        </p:spPr>
      </p:pic>
      <p:sp>
        <p:nvSpPr>
          <p:cNvPr id="19" name="Retângulo 44"/>
          <p:cNvSpPr/>
          <p:nvPr/>
        </p:nvSpPr>
        <p:spPr>
          <a:xfrm>
            <a:off x="51838" y="2936755"/>
            <a:ext cx="3585245" cy="23995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20" name="矩形 19"/>
          <p:cNvSpPr/>
          <p:nvPr/>
        </p:nvSpPr>
        <p:spPr>
          <a:xfrm>
            <a:off x="51838" y="1271333"/>
            <a:ext cx="4729887" cy="1581972"/>
          </a:xfrm>
          <a:prstGeom prst="rect">
            <a:avLst/>
          </a:prstGeom>
        </p:spPr>
        <p:txBody>
          <a:bodyPr wrap="square">
            <a:spAutoFit/>
          </a:bodyPr>
          <a:lstStyle/>
          <a:p>
            <a:pPr lvl="0">
              <a:lnSpc>
                <a:spcPct val="110000"/>
              </a:lnSpc>
            </a:pPr>
            <a:r>
              <a:rPr lang="zh-CN" altLang="zh-CN" sz="2800" b="1" dirty="0">
                <a:latin typeface="微软雅黑" pitchFamily="34" charset="-122"/>
                <a:ea typeface="微软雅黑" pitchFamily="34" charset="-122"/>
              </a:rPr>
              <a:t>文化艺术类</a:t>
            </a:r>
            <a:r>
              <a:rPr lang="zh-CN" altLang="zh-CN" sz="2800" b="1" dirty="0" smtClean="0">
                <a:latin typeface="微软雅黑" pitchFamily="34" charset="-122"/>
                <a:ea typeface="微软雅黑" pitchFamily="34" charset="-122"/>
              </a:rPr>
              <a:t>税</a:t>
            </a:r>
            <a:r>
              <a:rPr lang="zh-CN" altLang="zh-CN" sz="2800" b="1" dirty="0">
                <a:latin typeface="微软雅黑" pitchFamily="34" charset="-122"/>
                <a:ea typeface="微软雅黑" pitchFamily="34" charset="-122"/>
              </a:rPr>
              <a:t>费优惠</a:t>
            </a:r>
            <a:r>
              <a:rPr lang="zh-CN" altLang="zh-CN" sz="2800" b="1" dirty="0" smtClean="0">
                <a:latin typeface="微软雅黑" pitchFamily="34" charset="-122"/>
                <a:ea typeface="微软雅黑" pitchFamily="34" charset="-122"/>
              </a:rPr>
              <a:t>政策</a:t>
            </a:r>
            <a:endParaRPr lang="en-US" altLang="zh-CN" sz="2800" b="1" dirty="0" smtClean="0">
              <a:latin typeface="微软雅黑" pitchFamily="34" charset="-122"/>
              <a:ea typeface="微软雅黑" pitchFamily="34" charset="-122"/>
            </a:endParaRPr>
          </a:p>
          <a:p>
            <a:pPr lvl="0">
              <a:lnSpc>
                <a:spcPct val="110000"/>
              </a:lnSpc>
            </a:pPr>
            <a:r>
              <a:rPr lang="zh-CN" altLang="zh-CN" sz="2000" b="1" dirty="0">
                <a:latin typeface="微软雅黑" pitchFamily="34" charset="-122"/>
                <a:ea typeface="微软雅黑" pitchFamily="34" charset="-122"/>
              </a:rPr>
              <a:t>（各类文艺艺术团、书画院、民间博物馆、文化艺术培训中心、民间专业技艺研究所）</a:t>
            </a:r>
            <a:endParaRPr lang="zh-CN" altLang="zh-CN" sz="2000" b="1" dirty="0">
              <a:solidFill>
                <a:schemeClr val="tx2">
                  <a:lumMod val="75000"/>
                </a:schemeClr>
              </a:solidFill>
              <a:latin typeface="微软雅黑" pitchFamily="34" charset="-122"/>
              <a:ea typeface="微软雅黑" pitchFamily="34" charset="-122"/>
              <a:sym typeface="宋体" pitchFamily="2" charset="-122"/>
            </a:endParaRPr>
          </a:p>
        </p:txBody>
      </p:sp>
      <p:sp>
        <p:nvSpPr>
          <p:cNvPr id="13" name="矩形 12"/>
          <p:cNvSpPr/>
          <p:nvPr/>
        </p:nvSpPr>
        <p:spPr>
          <a:xfrm>
            <a:off x="598669" y="3625747"/>
            <a:ext cx="6207600" cy="1689052"/>
          </a:xfrm>
          <a:prstGeom prst="rect">
            <a:avLst/>
          </a:prstGeom>
        </p:spPr>
        <p:txBody>
          <a:bodyPr wrap="square">
            <a:spAutoFit/>
          </a:bodyPr>
          <a:lstStyle/>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增值税</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城建税及附加</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房产税、城镇土地使用税</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契税、耕地占用税</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718782003"/>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1468701" y="91812"/>
            <a:ext cx="49213" cy="1929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4708981"/>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a:t>下列项目免征</a:t>
            </a:r>
            <a:r>
              <a:rPr lang="zh-CN" altLang="zh-CN" sz="2000" dirty="0" smtClean="0"/>
              <a:t>增值税</a:t>
            </a:r>
            <a:r>
              <a:rPr lang="zh-CN" altLang="en-US" sz="2000" dirty="0" smtClean="0"/>
              <a:t>：</a:t>
            </a:r>
            <a:endParaRPr lang="en-US" altLang="zh-CN" sz="2000" dirty="0" smtClean="0"/>
          </a:p>
          <a:p>
            <a:pPr>
              <a:lnSpc>
                <a:spcPct val="150000"/>
              </a:lnSpc>
              <a:buClr>
                <a:srgbClr val="FFFF00"/>
              </a:buClr>
            </a:pPr>
            <a:r>
              <a:rPr lang="en-US" altLang="zh-CN" sz="2000" dirty="0" smtClean="0"/>
              <a:t>         </a:t>
            </a:r>
            <a:r>
              <a:rPr lang="zh-CN" altLang="en-US" sz="2000" dirty="0" smtClean="0"/>
              <a:t>（一）</a:t>
            </a:r>
            <a:r>
              <a:rPr lang="zh-CN" altLang="zh-CN" sz="2000" dirty="0" smtClean="0"/>
              <a:t>纪念馆</a:t>
            </a:r>
            <a:r>
              <a:rPr lang="zh-CN" altLang="zh-CN" sz="2000" dirty="0"/>
              <a:t>、博物馆、文化馆、文物保护单位管理机构、美术馆、展览馆、书画院、图书馆在自己的场所提供文化体育服务取得的第一道门票收入</a:t>
            </a:r>
            <a:r>
              <a:rPr lang="zh-CN" altLang="zh-CN" sz="2000" dirty="0" smtClean="0"/>
              <a:t>。</a:t>
            </a:r>
            <a:endParaRPr lang="en-US" altLang="zh-CN" sz="2000" dirty="0" smtClean="0"/>
          </a:p>
          <a:p>
            <a:pPr>
              <a:lnSpc>
                <a:spcPct val="150000"/>
              </a:lnSpc>
              <a:buClr>
                <a:srgbClr val="FFFF00"/>
              </a:buClr>
            </a:pPr>
            <a:r>
              <a:rPr lang="zh-CN" altLang="en-US" sz="2000" dirty="0" smtClean="0"/>
              <a:t>         （二）对</a:t>
            </a:r>
            <a:r>
              <a:rPr lang="zh-CN" altLang="en-US" sz="2000" dirty="0"/>
              <a:t>科普单位的门票收入，以及县级及以上党政部门和科协开展科普活动的门票收入免征增值税</a:t>
            </a:r>
            <a:r>
              <a:rPr lang="zh-CN" altLang="en-US" sz="2000" dirty="0" smtClean="0"/>
              <a:t>。</a:t>
            </a:r>
            <a:endParaRPr lang="en-US" altLang="zh-CN" sz="2000" dirty="0" smtClean="0"/>
          </a:p>
          <a:p>
            <a:pPr>
              <a:lnSpc>
                <a:spcPct val="150000"/>
              </a:lnSpc>
              <a:buClr>
                <a:srgbClr val="FFFF00"/>
              </a:buClr>
            </a:pPr>
            <a:r>
              <a:rPr lang="zh-CN" altLang="en-US" sz="2000" dirty="0" smtClean="0"/>
              <a:t>        “</a:t>
            </a:r>
            <a:r>
              <a:rPr lang="zh-CN" altLang="en-US" sz="2000" dirty="0" smtClean="0">
                <a:solidFill>
                  <a:srgbClr val="FF0000"/>
                </a:solidFill>
              </a:rPr>
              <a:t>科普单位</a:t>
            </a:r>
            <a:r>
              <a:rPr lang="zh-CN" altLang="en-US" sz="2000" dirty="0" smtClean="0"/>
              <a:t>”</a:t>
            </a:r>
            <a:r>
              <a:rPr lang="zh-CN" altLang="en-US" sz="2000" dirty="0"/>
              <a:t>，是指科技馆、自然博物馆，对公众开放的天文馆（站、台）、气象台（站）、地震台（站），以及高等院校、科研机构对公众开放的科普基地</a:t>
            </a:r>
            <a:r>
              <a:rPr lang="zh-CN" altLang="en-US" sz="2000" dirty="0" smtClean="0"/>
              <a:t>。</a:t>
            </a:r>
            <a:endParaRPr lang="en-US" altLang="zh-CN" sz="2000" dirty="0" smtClean="0"/>
          </a:p>
          <a:p>
            <a:pPr>
              <a:lnSpc>
                <a:spcPct val="150000"/>
              </a:lnSpc>
              <a:buClr>
                <a:srgbClr val="FFFF00"/>
              </a:buClr>
            </a:pPr>
            <a:r>
              <a:rPr lang="zh-CN" altLang="en-US" sz="2000" dirty="0" smtClean="0"/>
              <a:t>        “</a:t>
            </a:r>
            <a:r>
              <a:rPr lang="zh-CN" altLang="en-US" sz="2000" dirty="0" smtClean="0">
                <a:solidFill>
                  <a:srgbClr val="FF0000"/>
                </a:solidFill>
              </a:rPr>
              <a:t>科普活动</a:t>
            </a:r>
            <a:r>
              <a:rPr lang="zh-CN" altLang="en-US" sz="2000" dirty="0" smtClean="0"/>
              <a:t>”</a:t>
            </a:r>
            <a:r>
              <a:rPr lang="zh-CN" altLang="en-US" sz="2000" dirty="0"/>
              <a:t>，是指利用各种传媒以浅显的、让公众易于理解、接受和参与的方式，向普通大众介绍自然科学和社会科学知识，推广科学技术的应用，倡导科学方法，传播科学思想，弘扬科学精神的活动。</a:t>
            </a:r>
          </a:p>
        </p:txBody>
      </p:sp>
      <p:sp>
        <p:nvSpPr>
          <p:cNvPr id="13" name="CaixaDeTexto 2"/>
          <p:cNvSpPr txBox="1">
            <a:spLocks noChangeArrowheads="1"/>
          </p:cNvSpPr>
          <p:nvPr/>
        </p:nvSpPr>
        <p:spPr bwMode="auto">
          <a:xfrm>
            <a:off x="534988" y="375341"/>
            <a:ext cx="3340326" cy="53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一、增值税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201104772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3730094" y="-2169582"/>
            <a:ext cx="98426" cy="6501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1754326"/>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endParaRPr lang="en-US" altLang="zh-CN" sz="2000" dirty="0" smtClean="0"/>
          </a:p>
          <a:p>
            <a:pPr marL="342900" indent="-342900">
              <a:lnSpc>
                <a:spcPct val="150000"/>
              </a:lnSpc>
              <a:buClr>
                <a:srgbClr val="FFFF00"/>
              </a:buClr>
              <a:buFont typeface="Wingdings" pitchFamily="2" charset="2"/>
              <a:buChar char="n"/>
            </a:pPr>
            <a:r>
              <a:rPr lang="zh-CN" altLang="zh-CN" sz="2000" dirty="0" smtClean="0"/>
              <a:t>根据</a:t>
            </a:r>
            <a:r>
              <a:rPr lang="zh-CN" altLang="en-US" sz="2000" dirty="0"/>
              <a:t>增值税</a:t>
            </a:r>
            <a:r>
              <a:rPr lang="zh-CN" altLang="zh-CN" sz="2000" dirty="0"/>
              <a:t>的优惠政策连带享受。如果单位取得的收入</a:t>
            </a:r>
            <a:r>
              <a:rPr lang="zh-CN" altLang="en-US" sz="2000" dirty="0"/>
              <a:t>免</a:t>
            </a:r>
            <a:r>
              <a:rPr lang="zh-CN" altLang="zh-CN" sz="2000" dirty="0"/>
              <a:t>征增值税，对应的附加税费不征。</a:t>
            </a:r>
            <a:endParaRPr lang="en-US" altLang="zh-CN" sz="2000" dirty="0"/>
          </a:p>
          <a:p>
            <a:pPr eaLnBrk="1" hangingPunct="1">
              <a:buFont typeface="Wingdings" pitchFamily="2" charset="2"/>
              <a:buNone/>
              <a:defRPr/>
            </a:pPr>
            <a:endParaRPr lang="zh-CN" altLang="en-US" dirty="0"/>
          </a:p>
        </p:txBody>
      </p:sp>
      <p:sp>
        <p:nvSpPr>
          <p:cNvPr id="13" name="CaixaDeTexto 2"/>
          <p:cNvSpPr txBox="1">
            <a:spLocks noChangeArrowheads="1"/>
          </p:cNvSpPr>
          <p:nvPr/>
        </p:nvSpPr>
        <p:spPr bwMode="auto">
          <a:xfrm>
            <a:off x="534987" y="358831"/>
            <a:ext cx="7023493"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二、</a:t>
            </a:r>
            <a:r>
              <a:rPr lang="zh-CN" altLang="en-US" sz="2800" b="1" dirty="0">
                <a:solidFill>
                  <a:schemeClr val="bg1">
                    <a:lumMod val="50000"/>
                  </a:schemeClr>
                </a:solidFill>
                <a:latin typeface="微软雅黑" pitchFamily="34" charset="-122"/>
                <a:ea typeface="微软雅黑" pitchFamily="34" charset="-122"/>
                <a:sym typeface="宋体" pitchFamily="2" charset="-122"/>
              </a:rPr>
              <a:t>城建</a:t>
            </a: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税、教育费附加、地方教育附加</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193148220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2836667" y="-1276154"/>
            <a:ext cx="98426" cy="4714484"/>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3785652"/>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en-US" sz="2000" dirty="0" smtClean="0"/>
              <a:t>由</a:t>
            </a:r>
            <a:r>
              <a:rPr lang="zh-CN" altLang="en-US" sz="2000" dirty="0"/>
              <a:t>财政部门拨付事业经费的经营性文化事业单位转制为企业，对其自用房产免征房产税</a:t>
            </a:r>
            <a:r>
              <a:rPr lang="zh-CN" altLang="en-US" sz="2000" dirty="0" smtClean="0"/>
              <a:t>。</a:t>
            </a:r>
            <a:endParaRPr lang="en-US" altLang="zh-CN" sz="2000" dirty="0" smtClean="0"/>
          </a:p>
          <a:p>
            <a:pPr marL="342900" indent="-342900">
              <a:lnSpc>
                <a:spcPct val="150000"/>
              </a:lnSpc>
              <a:buClr>
                <a:srgbClr val="FFFF00"/>
              </a:buClr>
              <a:buFont typeface="Wingdings" pitchFamily="2" charset="2"/>
              <a:buChar char="n"/>
            </a:pPr>
            <a:r>
              <a:rPr lang="zh-CN" altLang="zh-CN" sz="2000" dirty="0"/>
              <a:t>《中华人民共和国房产税暂行条例》第五条规定“下列房产免纳房产税：一、国家机关、</a:t>
            </a:r>
            <a:r>
              <a:rPr lang="zh-CN" altLang="zh-CN" sz="2000" dirty="0">
                <a:solidFill>
                  <a:srgbClr val="FF0000"/>
                </a:solidFill>
              </a:rPr>
              <a:t>人民团体</a:t>
            </a:r>
            <a:r>
              <a:rPr lang="zh-CN" altLang="zh-CN" sz="2000" dirty="0"/>
              <a:t>、军队自用的房产；</a:t>
            </a:r>
            <a:r>
              <a:rPr lang="en-US" altLang="zh-CN" sz="2000" dirty="0"/>
              <a:t>……</a:t>
            </a:r>
            <a:r>
              <a:rPr lang="zh-CN" altLang="zh-CN" sz="2000" dirty="0"/>
              <a:t>”；《中华人民共和国城镇土地使用税暂行条例》第六条规定“下列土地免缴土地使用税：一、国家机关、</a:t>
            </a:r>
            <a:r>
              <a:rPr lang="zh-CN" altLang="zh-CN" sz="2000" dirty="0">
                <a:solidFill>
                  <a:srgbClr val="FF0000"/>
                </a:solidFill>
              </a:rPr>
              <a:t>人民团体</a:t>
            </a:r>
            <a:r>
              <a:rPr lang="zh-CN" altLang="zh-CN" sz="2000" dirty="0"/>
              <a:t>、军队自用的房产；</a:t>
            </a:r>
            <a:r>
              <a:rPr lang="en-US" altLang="zh-CN" sz="2000" dirty="0"/>
              <a:t>……</a:t>
            </a:r>
            <a:r>
              <a:rPr lang="zh-CN" altLang="zh-CN" sz="2000" dirty="0"/>
              <a:t>”</a:t>
            </a:r>
            <a:r>
              <a:rPr lang="en-US" altLang="zh-CN" sz="2000" dirty="0"/>
              <a:t>      </a:t>
            </a:r>
            <a:r>
              <a:rPr lang="zh-CN" altLang="zh-CN" sz="2000" dirty="0" smtClean="0"/>
              <a:t>上面</a:t>
            </a:r>
            <a:r>
              <a:rPr lang="zh-CN" altLang="zh-CN" sz="2000" dirty="0"/>
              <a:t>已经解释过，这里的人民团体是指国务院授权的政府设立或登记备案并由国家拨付行政事业费的各种社会团体。文化艺术类民办非企业单位基本不符合此条件</a:t>
            </a:r>
            <a:r>
              <a:rPr lang="zh-CN" altLang="zh-CN" sz="2000" dirty="0" smtClean="0"/>
              <a:t>，</a:t>
            </a:r>
            <a:r>
              <a:rPr lang="zh-CN" altLang="en-US" sz="2000" dirty="0" smtClean="0"/>
              <a:t>应</a:t>
            </a:r>
            <a:r>
              <a:rPr lang="zh-CN" altLang="zh-CN" sz="2000" dirty="0" smtClean="0"/>
              <a:t>照章</a:t>
            </a:r>
            <a:r>
              <a:rPr lang="zh-CN" altLang="zh-CN" sz="2000" dirty="0"/>
              <a:t>纳税</a:t>
            </a:r>
            <a:r>
              <a:rPr lang="zh-CN" altLang="zh-CN" sz="2000" dirty="0" smtClean="0"/>
              <a:t>。</a:t>
            </a:r>
            <a:endParaRPr lang="zh-CN" altLang="en-US" sz="2000" dirty="0"/>
          </a:p>
        </p:txBody>
      </p:sp>
      <p:sp>
        <p:nvSpPr>
          <p:cNvPr id="13" name="CaixaDeTexto 2"/>
          <p:cNvSpPr txBox="1">
            <a:spLocks noChangeArrowheads="1"/>
          </p:cNvSpPr>
          <p:nvPr/>
        </p:nvSpPr>
        <p:spPr bwMode="auto">
          <a:xfrm>
            <a:off x="534987" y="358831"/>
            <a:ext cx="5060469"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三、房产税、城镇土地使用税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269223154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4763" y="0"/>
            <a:ext cx="9144000" cy="6858000"/>
          </a:xfrm>
          <a:prstGeom prst="rect">
            <a:avLst/>
          </a:prstGeom>
          <a:solidFill>
            <a:srgbClr val="B2BACA">
              <a:alpha val="52000"/>
            </a:srgb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dirty="0"/>
          </a:p>
        </p:txBody>
      </p:sp>
      <p:sp>
        <p:nvSpPr>
          <p:cNvPr id="2" name="矩形 1"/>
          <p:cNvSpPr/>
          <p:nvPr/>
        </p:nvSpPr>
        <p:spPr>
          <a:xfrm rot="2718682">
            <a:off x="5543279" y="2684967"/>
            <a:ext cx="892800" cy="894390"/>
          </a:xfrm>
          <a:prstGeom prst="rect">
            <a:avLst/>
          </a:prstGeom>
          <a:solidFill>
            <a:srgbClr val="D767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rot="2718682">
            <a:off x="4185957" y="2684966"/>
            <a:ext cx="892800" cy="894390"/>
          </a:xfrm>
          <a:prstGeom prst="rect">
            <a:avLst/>
          </a:prstGeom>
          <a:solidFill>
            <a:srgbClr val="1339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4" name="矩形 3"/>
          <p:cNvSpPr/>
          <p:nvPr/>
        </p:nvSpPr>
        <p:spPr>
          <a:xfrm rot="2718682">
            <a:off x="5614718" y="1256206"/>
            <a:ext cx="892800" cy="894390"/>
          </a:xfrm>
          <a:prstGeom prst="rect">
            <a:avLst/>
          </a:prstGeom>
          <a:solidFill>
            <a:srgbClr val="F0D2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rot="2718682">
            <a:off x="6264364" y="3405395"/>
            <a:ext cx="892800" cy="894390"/>
          </a:xfrm>
          <a:prstGeom prst="rect">
            <a:avLst/>
          </a:prstGeom>
          <a:solidFill>
            <a:srgbClr val="B7C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rot="2718682">
            <a:off x="6991730" y="2644820"/>
            <a:ext cx="892800" cy="894390"/>
          </a:xfrm>
          <a:prstGeom prst="rect">
            <a:avLst/>
          </a:prstGeom>
          <a:solidFill>
            <a:srgbClr val="4166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Picture 6" descr="hismelt 1"/>
          <p:cNvPicPr>
            <a:picLocks noChangeArrowheads="1"/>
          </p:cNvPicPr>
          <p:nvPr/>
        </p:nvPicPr>
        <p:blipFill>
          <a:blip r:embed="rId2" cstate="print"/>
          <a:srcRect/>
          <a:stretch>
            <a:fillRect/>
          </a:stretch>
        </p:blipFill>
        <p:spPr bwMode="auto">
          <a:xfrm rot="18960000">
            <a:off x="6299657" y="1961563"/>
            <a:ext cx="882000" cy="882000"/>
          </a:xfrm>
          <a:prstGeom prst="rect">
            <a:avLst/>
          </a:prstGeom>
          <a:noFill/>
          <a:ln w="12700">
            <a:solidFill>
              <a:schemeClr val="tx1"/>
            </a:solidFill>
            <a:miter lim="800000"/>
            <a:headEnd/>
            <a:tailEnd/>
          </a:ln>
        </p:spPr>
      </p:pic>
      <p:pic>
        <p:nvPicPr>
          <p:cNvPr id="8" name="图片 7" descr="liPPmqRmQsc9w.jpg"/>
          <p:cNvPicPr/>
          <p:nvPr/>
        </p:nvPicPr>
        <p:blipFill>
          <a:blip r:embed="rId3" cstate="print"/>
          <a:srcRect/>
          <a:stretch>
            <a:fillRect/>
          </a:stretch>
        </p:blipFill>
        <p:spPr bwMode="auto">
          <a:xfrm rot="2771437">
            <a:off x="6953956" y="4124053"/>
            <a:ext cx="882000" cy="882000"/>
          </a:xfrm>
          <a:prstGeom prst="rect">
            <a:avLst/>
          </a:prstGeom>
          <a:noFill/>
          <a:ln w="12700">
            <a:solidFill>
              <a:schemeClr val="tx1"/>
            </a:solidFill>
            <a:miter lim="800000"/>
            <a:headEnd/>
            <a:tailEnd/>
          </a:ln>
        </p:spPr>
      </p:pic>
      <p:pic>
        <p:nvPicPr>
          <p:cNvPr id="9" name="图片 21" descr="28bcf07f-9a26-494e-b49f-73985d15fa0c_std.jpg"/>
          <p:cNvPicPr/>
          <p:nvPr/>
        </p:nvPicPr>
        <p:blipFill>
          <a:blip r:embed="rId4" cstate="print"/>
          <a:srcRect/>
          <a:stretch>
            <a:fillRect/>
          </a:stretch>
        </p:blipFill>
        <p:spPr bwMode="auto">
          <a:xfrm rot="2637600">
            <a:off x="5556974" y="4098240"/>
            <a:ext cx="882000" cy="882000"/>
          </a:xfrm>
          <a:prstGeom prst="rect">
            <a:avLst/>
          </a:prstGeom>
          <a:noFill/>
          <a:ln w="12700">
            <a:solidFill>
              <a:schemeClr val="tx1"/>
            </a:solidFill>
            <a:miter lim="800000"/>
            <a:headEnd/>
            <a:tailEnd/>
          </a:ln>
        </p:spPr>
      </p:pic>
      <p:sp>
        <p:nvSpPr>
          <p:cNvPr id="19" name="Retângulo 44"/>
          <p:cNvSpPr/>
          <p:nvPr/>
        </p:nvSpPr>
        <p:spPr>
          <a:xfrm>
            <a:off x="51838" y="2936755"/>
            <a:ext cx="3585245" cy="23995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20" name="矩形 19"/>
          <p:cNvSpPr/>
          <p:nvPr/>
        </p:nvSpPr>
        <p:spPr>
          <a:xfrm>
            <a:off x="-4764" y="1152662"/>
            <a:ext cx="5434021" cy="1581972"/>
          </a:xfrm>
          <a:prstGeom prst="rect">
            <a:avLst/>
          </a:prstGeom>
        </p:spPr>
        <p:txBody>
          <a:bodyPr wrap="square">
            <a:spAutoFit/>
          </a:bodyPr>
          <a:lstStyle/>
          <a:p>
            <a:pPr lvl="0">
              <a:lnSpc>
                <a:spcPct val="110000"/>
              </a:lnSpc>
            </a:pPr>
            <a:r>
              <a:rPr lang="zh-CN" altLang="zh-CN" sz="4000" b="1" dirty="0">
                <a:latin typeface="微软雅黑" pitchFamily="34" charset="-122"/>
                <a:ea typeface="微软雅黑" pitchFamily="34" charset="-122"/>
              </a:rPr>
              <a:t>社会团体税费优惠政策</a:t>
            </a:r>
            <a:endParaRPr lang="en-US" altLang="zh-CN" sz="4000" b="1" dirty="0">
              <a:latin typeface="微软雅黑" pitchFamily="34" charset="-122"/>
              <a:ea typeface="微软雅黑" pitchFamily="34" charset="-122"/>
            </a:endParaRPr>
          </a:p>
          <a:p>
            <a:pPr lvl="0">
              <a:lnSpc>
                <a:spcPct val="110000"/>
              </a:lnSpc>
            </a:pPr>
            <a:r>
              <a:rPr lang="zh-CN" altLang="en-US" sz="2400" b="1" dirty="0" smtClean="0">
                <a:latin typeface="微软雅黑" pitchFamily="34" charset="-122"/>
                <a:ea typeface="微软雅黑" pitchFamily="34" charset="-122"/>
              </a:rPr>
              <a:t>（</a:t>
            </a:r>
            <a:r>
              <a:rPr lang="zh-CN" altLang="zh-CN" sz="2400" b="1" dirty="0" smtClean="0">
                <a:latin typeface="微软雅黑" pitchFamily="34" charset="-122"/>
                <a:ea typeface="微软雅黑" pitchFamily="34" charset="-122"/>
              </a:rPr>
              <a:t>协会</a:t>
            </a:r>
            <a:r>
              <a:rPr lang="zh-CN" altLang="zh-CN" sz="2400" b="1" dirty="0">
                <a:latin typeface="微软雅黑" pitchFamily="34" charset="-122"/>
                <a:ea typeface="微软雅黑" pitchFamily="34" charset="-122"/>
              </a:rPr>
              <a:t>、学会、联合会、研究会、基金会、联谊会、促进会、商会</a:t>
            </a:r>
            <a:r>
              <a:rPr lang="zh-CN" altLang="zh-CN" sz="2400" b="1" dirty="0" smtClean="0">
                <a:latin typeface="微软雅黑" pitchFamily="34" charset="-122"/>
                <a:ea typeface="微软雅黑" pitchFamily="34" charset="-122"/>
              </a:rPr>
              <a:t>等</a:t>
            </a:r>
            <a:r>
              <a:rPr lang="zh-CN" altLang="en-US" sz="2400" b="1" dirty="0" smtClean="0">
                <a:latin typeface="微软雅黑" pitchFamily="34" charset="-122"/>
                <a:ea typeface="微软雅黑" pitchFamily="34" charset="-122"/>
              </a:rPr>
              <a:t>）</a:t>
            </a:r>
            <a:endParaRPr lang="zh-CN" altLang="zh-CN" sz="2400" b="1" dirty="0">
              <a:solidFill>
                <a:schemeClr val="tx2">
                  <a:lumMod val="75000"/>
                </a:schemeClr>
              </a:solidFill>
              <a:latin typeface="微软雅黑" pitchFamily="34" charset="-122"/>
              <a:ea typeface="微软雅黑" pitchFamily="34" charset="-122"/>
              <a:sym typeface="宋体" pitchFamily="2" charset="-122"/>
            </a:endParaRPr>
          </a:p>
        </p:txBody>
      </p:sp>
      <p:sp>
        <p:nvSpPr>
          <p:cNvPr id="13" name="矩形 12"/>
          <p:cNvSpPr/>
          <p:nvPr/>
        </p:nvSpPr>
        <p:spPr>
          <a:xfrm>
            <a:off x="598669" y="3625747"/>
            <a:ext cx="6207600" cy="1717393"/>
          </a:xfrm>
          <a:prstGeom prst="rect">
            <a:avLst/>
          </a:prstGeom>
        </p:spPr>
        <p:txBody>
          <a:bodyPr wrap="square">
            <a:spAutoFit/>
          </a:bodyPr>
          <a:lstStyle/>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增值税</a:t>
            </a:r>
            <a:endParaRPr lang="en-US" altLang="zh-CN" sz="2400" b="1" dirty="0" smtClean="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smtClean="0">
                <a:solidFill>
                  <a:schemeClr val="tx2">
                    <a:lumMod val="75000"/>
                  </a:schemeClr>
                </a:solidFill>
                <a:latin typeface="微软雅黑" pitchFamily="34" charset="-122"/>
                <a:ea typeface="微软雅黑" pitchFamily="34" charset="-122"/>
                <a:sym typeface="宋体" pitchFamily="2" charset="-122"/>
              </a:rPr>
              <a:t>城建税及附加</a:t>
            </a:r>
            <a:endParaRPr lang="en-US" altLang="zh-CN" sz="2400" b="1" dirty="0" smtClean="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smtClean="0">
                <a:solidFill>
                  <a:schemeClr val="tx2">
                    <a:lumMod val="75000"/>
                  </a:schemeClr>
                </a:solidFill>
                <a:latin typeface="微软雅黑" pitchFamily="34" charset="-122"/>
                <a:ea typeface="微软雅黑" pitchFamily="34" charset="-122"/>
                <a:sym typeface="宋体" pitchFamily="2" charset="-122"/>
              </a:rPr>
              <a:t>房产税、城镇土地使用税</a:t>
            </a:r>
            <a:endParaRPr lang="en-US" altLang="zh-CN" sz="2400" b="1" dirty="0" smtClean="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smtClean="0">
                <a:solidFill>
                  <a:schemeClr val="tx2">
                    <a:lumMod val="75000"/>
                  </a:schemeClr>
                </a:solidFill>
                <a:latin typeface="微软雅黑" pitchFamily="34" charset="-122"/>
                <a:ea typeface="微软雅黑" pitchFamily="34" charset="-122"/>
                <a:sym typeface="宋体" pitchFamily="2" charset="-122"/>
              </a:rPr>
              <a:t>契税</a:t>
            </a:r>
            <a:endParaRPr lang="en-US" altLang="zh-CN" sz="2400" b="1" dirty="0" smtClean="0">
              <a:solidFill>
                <a:schemeClr val="tx2">
                  <a:lumMod val="75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1932780468"/>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2308160" y="-747648"/>
            <a:ext cx="98426" cy="3657471"/>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646331"/>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en-US" sz="2400" dirty="0" smtClean="0"/>
              <a:t>无相关优惠政策</a:t>
            </a:r>
            <a:endParaRPr lang="en-US" altLang="zh-CN" sz="2400" dirty="0" smtClean="0"/>
          </a:p>
        </p:txBody>
      </p:sp>
      <p:sp>
        <p:nvSpPr>
          <p:cNvPr id="13" name="CaixaDeTexto 2"/>
          <p:cNvSpPr txBox="1">
            <a:spLocks noChangeArrowheads="1"/>
          </p:cNvSpPr>
          <p:nvPr/>
        </p:nvSpPr>
        <p:spPr bwMode="auto">
          <a:xfrm>
            <a:off x="534988" y="358831"/>
            <a:ext cx="3886010"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四、契税、耕地占用税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105467759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4763" y="0"/>
            <a:ext cx="9144000" cy="6858000"/>
          </a:xfrm>
          <a:prstGeom prst="rect">
            <a:avLst/>
          </a:prstGeom>
          <a:solidFill>
            <a:srgbClr val="B2BACA">
              <a:alpha val="52000"/>
            </a:srgb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dirty="0"/>
          </a:p>
        </p:txBody>
      </p:sp>
      <p:sp>
        <p:nvSpPr>
          <p:cNvPr id="2" name="矩形 1"/>
          <p:cNvSpPr/>
          <p:nvPr/>
        </p:nvSpPr>
        <p:spPr>
          <a:xfrm rot="2718682">
            <a:off x="5543279" y="2684967"/>
            <a:ext cx="892800" cy="894390"/>
          </a:xfrm>
          <a:prstGeom prst="rect">
            <a:avLst/>
          </a:prstGeom>
          <a:solidFill>
            <a:srgbClr val="D767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rot="2718682">
            <a:off x="4185957" y="2684966"/>
            <a:ext cx="892800" cy="894390"/>
          </a:xfrm>
          <a:prstGeom prst="rect">
            <a:avLst/>
          </a:prstGeom>
          <a:solidFill>
            <a:srgbClr val="1339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4" name="矩形 3"/>
          <p:cNvSpPr/>
          <p:nvPr/>
        </p:nvSpPr>
        <p:spPr>
          <a:xfrm rot="2718682">
            <a:off x="5614718" y="1256206"/>
            <a:ext cx="892800" cy="894390"/>
          </a:xfrm>
          <a:prstGeom prst="rect">
            <a:avLst/>
          </a:prstGeom>
          <a:solidFill>
            <a:srgbClr val="F0D2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rot="2718682">
            <a:off x="6264364" y="3405395"/>
            <a:ext cx="892800" cy="894390"/>
          </a:xfrm>
          <a:prstGeom prst="rect">
            <a:avLst/>
          </a:prstGeom>
          <a:solidFill>
            <a:srgbClr val="B7C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rot="2718682">
            <a:off x="6991730" y="2644820"/>
            <a:ext cx="892800" cy="894390"/>
          </a:xfrm>
          <a:prstGeom prst="rect">
            <a:avLst/>
          </a:prstGeom>
          <a:solidFill>
            <a:srgbClr val="4166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Picture 6" descr="hismelt 1"/>
          <p:cNvPicPr>
            <a:picLocks noChangeArrowheads="1"/>
          </p:cNvPicPr>
          <p:nvPr/>
        </p:nvPicPr>
        <p:blipFill>
          <a:blip r:embed="rId2" cstate="print"/>
          <a:srcRect/>
          <a:stretch>
            <a:fillRect/>
          </a:stretch>
        </p:blipFill>
        <p:spPr bwMode="auto">
          <a:xfrm rot="18960000">
            <a:off x="6299657" y="1961563"/>
            <a:ext cx="882000" cy="882000"/>
          </a:xfrm>
          <a:prstGeom prst="rect">
            <a:avLst/>
          </a:prstGeom>
          <a:noFill/>
          <a:ln w="12700">
            <a:solidFill>
              <a:schemeClr val="tx1"/>
            </a:solidFill>
            <a:miter lim="800000"/>
            <a:headEnd/>
            <a:tailEnd/>
          </a:ln>
        </p:spPr>
      </p:pic>
      <p:pic>
        <p:nvPicPr>
          <p:cNvPr id="8" name="图片 7" descr="liPPmqRmQsc9w.jpg"/>
          <p:cNvPicPr/>
          <p:nvPr/>
        </p:nvPicPr>
        <p:blipFill>
          <a:blip r:embed="rId3" cstate="print"/>
          <a:srcRect/>
          <a:stretch>
            <a:fillRect/>
          </a:stretch>
        </p:blipFill>
        <p:spPr bwMode="auto">
          <a:xfrm rot="2771437">
            <a:off x="6953956" y="4124053"/>
            <a:ext cx="882000" cy="882000"/>
          </a:xfrm>
          <a:prstGeom prst="rect">
            <a:avLst/>
          </a:prstGeom>
          <a:noFill/>
          <a:ln w="12700">
            <a:solidFill>
              <a:schemeClr val="tx1"/>
            </a:solidFill>
            <a:miter lim="800000"/>
            <a:headEnd/>
            <a:tailEnd/>
          </a:ln>
        </p:spPr>
      </p:pic>
      <p:pic>
        <p:nvPicPr>
          <p:cNvPr id="9" name="图片 21" descr="28bcf07f-9a26-494e-b49f-73985d15fa0c_std.jpg"/>
          <p:cNvPicPr/>
          <p:nvPr/>
        </p:nvPicPr>
        <p:blipFill>
          <a:blip r:embed="rId4" cstate="print"/>
          <a:srcRect/>
          <a:stretch>
            <a:fillRect/>
          </a:stretch>
        </p:blipFill>
        <p:spPr bwMode="auto">
          <a:xfrm rot="2637600">
            <a:off x="5556974" y="4098240"/>
            <a:ext cx="882000" cy="882000"/>
          </a:xfrm>
          <a:prstGeom prst="rect">
            <a:avLst/>
          </a:prstGeom>
          <a:noFill/>
          <a:ln w="12700">
            <a:solidFill>
              <a:schemeClr val="tx1"/>
            </a:solidFill>
            <a:miter lim="800000"/>
            <a:headEnd/>
            <a:tailEnd/>
          </a:ln>
        </p:spPr>
      </p:pic>
      <p:sp>
        <p:nvSpPr>
          <p:cNvPr id="19" name="Retângulo 44"/>
          <p:cNvSpPr/>
          <p:nvPr/>
        </p:nvSpPr>
        <p:spPr>
          <a:xfrm>
            <a:off x="51838" y="2936755"/>
            <a:ext cx="3585245" cy="23995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20" name="矩形 19"/>
          <p:cNvSpPr/>
          <p:nvPr/>
        </p:nvSpPr>
        <p:spPr>
          <a:xfrm>
            <a:off x="0" y="1555333"/>
            <a:ext cx="4813830" cy="1107996"/>
          </a:xfrm>
          <a:prstGeom prst="rect">
            <a:avLst/>
          </a:prstGeom>
        </p:spPr>
        <p:txBody>
          <a:bodyPr wrap="square">
            <a:spAutoFit/>
          </a:bodyPr>
          <a:lstStyle/>
          <a:p>
            <a:pPr lvl="0">
              <a:lnSpc>
                <a:spcPct val="110000"/>
              </a:lnSpc>
            </a:pPr>
            <a:r>
              <a:rPr lang="zh-CN" altLang="zh-CN" sz="4000" b="1" dirty="0">
                <a:latin typeface="微软雅黑" pitchFamily="34" charset="-122"/>
                <a:ea typeface="微软雅黑" pitchFamily="34" charset="-122"/>
              </a:rPr>
              <a:t>科技类</a:t>
            </a:r>
            <a:r>
              <a:rPr lang="zh-CN" altLang="zh-CN" sz="4000" b="1" dirty="0" smtClean="0">
                <a:latin typeface="微软雅黑" pitchFamily="34" charset="-122"/>
                <a:ea typeface="微软雅黑" pitchFamily="34" charset="-122"/>
              </a:rPr>
              <a:t>税</a:t>
            </a:r>
            <a:r>
              <a:rPr lang="zh-CN" altLang="zh-CN" sz="4000" b="1" dirty="0">
                <a:latin typeface="微软雅黑" pitchFamily="34" charset="-122"/>
                <a:ea typeface="微软雅黑" pitchFamily="34" charset="-122"/>
              </a:rPr>
              <a:t>费优惠</a:t>
            </a:r>
            <a:r>
              <a:rPr lang="zh-CN" altLang="zh-CN" sz="4000" b="1" dirty="0" smtClean="0">
                <a:latin typeface="微软雅黑" pitchFamily="34" charset="-122"/>
                <a:ea typeface="微软雅黑" pitchFamily="34" charset="-122"/>
              </a:rPr>
              <a:t>政策</a:t>
            </a:r>
            <a:r>
              <a:rPr lang="zh-CN" altLang="zh-CN" sz="2000" b="1" dirty="0">
                <a:latin typeface="微软雅黑" pitchFamily="34" charset="-122"/>
                <a:ea typeface="微软雅黑" pitchFamily="34" charset="-122"/>
              </a:rPr>
              <a:t>（各类专业科研所、乡镇科技服务中心等）</a:t>
            </a:r>
            <a:endParaRPr lang="zh-CN" altLang="zh-CN" sz="2000" b="1" dirty="0">
              <a:solidFill>
                <a:schemeClr val="tx2">
                  <a:lumMod val="75000"/>
                </a:schemeClr>
              </a:solidFill>
              <a:latin typeface="微软雅黑" pitchFamily="34" charset="-122"/>
              <a:ea typeface="微软雅黑" pitchFamily="34" charset="-122"/>
              <a:sym typeface="宋体" pitchFamily="2" charset="-122"/>
            </a:endParaRPr>
          </a:p>
        </p:txBody>
      </p:sp>
      <p:sp>
        <p:nvSpPr>
          <p:cNvPr id="13" name="矩形 12"/>
          <p:cNvSpPr/>
          <p:nvPr/>
        </p:nvSpPr>
        <p:spPr>
          <a:xfrm>
            <a:off x="598669" y="3625747"/>
            <a:ext cx="6207600" cy="1689052"/>
          </a:xfrm>
          <a:prstGeom prst="rect">
            <a:avLst/>
          </a:prstGeom>
        </p:spPr>
        <p:txBody>
          <a:bodyPr wrap="square">
            <a:spAutoFit/>
          </a:bodyPr>
          <a:lstStyle/>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增值税</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城建税及附加</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房产税、城镇土地使用税</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契税、耕地占用税</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1142950456"/>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1468701" y="91812"/>
            <a:ext cx="49213" cy="1929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3170099"/>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smtClean="0"/>
              <a:t>纳税人</a:t>
            </a:r>
            <a:r>
              <a:rPr lang="zh-CN" altLang="zh-CN" sz="2000" dirty="0"/>
              <a:t>提供技术转让、技术开发和与之相关的技术咨询、</a:t>
            </a:r>
            <a:r>
              <a:rPr lang="zh-CN" altLang="zh-CN" sz="2000" dirty="0" smtClean="0"/>
              <a:t>技术服务</a:t>
            </a:r>
            <a:r>
              <a:rPr lang="zh-CN" altLang="en-US" sz="2000" dirty="0" smtClean="0"/>
              <a:t>，免征增值税</a:t>
            </a:r>
            <a:r>
              <a:rPr lang="zh-CN" altLang="zh-CN" sz="2000" dirty="0" smtClean="0"/>
              <a:t>。</a:t>
            </a:r>
            <a:endParaRPr lang="en-US" altLang="zh-CN" sz="2000" dirty="0" smtClean="0"/>
          </a:p>
          <a:p>
            <a:r>
              <a:rPr lang="en-US" altLang="zh-CN" sz="2000" dirty="0"/>
              <a:t> </a:t>
            </a:r>
            <a:r>
              <a:rPr lang="en-US" altLang="zh-CN" sz="2000" dirty="0" smtClean="0"/>
              <a:t>        </a:t>
            </a:r>
            <a:r>
              <a:rPr lang="zh-CN" altLang="zh-CN" sz="2000" dirty="0" smtClean="0">
                <a:solidFill>
                  <a:srgbClr val="FF0000"/>
                </a:solidFill>
              </a:rPr>
              <a:t>技术</a:t>
            </a:r>
            <a:r>
              <a:rPr lang="zh-CN" altLang="zh-CN" sz="2000" dirty="0">
                <a:solidFill>
                  <a:srgbClr val="FF0000"/>
                </a:solidFill>
              </a:rPr>
              <a:t>转让、技术开发</a:t>
            </a:r>
            <a:r>
              <a:rPr lang="zh-CN" altLang="zh-CN" sz="2000" dirty="0"/>
              <a:t>，是指《销售服务、无形资产、不动产注释》中“转让技术”、“研发服务”范围内的业务活动。技术咨询，是指就特定技术项目提供可行性论证、技术预测、专题技术调查、分析评价报告等业务活动。</a:t>
            </a:r>
          </a:p>
          <a:p>
            <a:r>
              <a:rPr lang="en-US" altLang="zh-CN" sz="2000" dirty="0" smtClean="0"/>
              <a:t>        </a:t>
            </a:r>
            <a:r>
              <a:rPr lang="zh-CN" altLang="zh-CN" sz="2000" dirty="0" smtClean="0">
                <a:solidFill>
                  <a:srgbClr val="FF0000"/>
                </a:solidFill>
              </a:rPr>
              <a:t>与</a:t>
            </a:r>
            <a:r>
              <a:rPr lang="zh-CN" altLang="zh-CN" sz="2000" dirty="0">
                <a:solidFill>
                  <a:srgbClr val="FF0000"/>
                </a:solidFill>
              </a:rPr>
              <a:t>技术转让、技术开发相关的技术咨询、技术服务</a:t>
            </a:r>
            <a:r>
              <a:rPr lang="zh-CN" altLang="zh-CN" sz="2000" dirty="0"/>
              <a:t>，是指转让方（或者受托方）根据技术转让或者开发合同的规定，为帮助受让方（或者委托方）掌握所转让（或者委托开发）的技术，而提供的技术咨询、技术服务业务，且这部分技术咨询、技术服务的价款与技术转让或者技术开发的价款应当在同一张发票上开具。</a:t>
            </a:r>
            <a:endParaRPr lang="en-US" altLang="zh-CN" sz="2000" dirty="0" smtClean="0"/>
          </a:p>
        </p:txBody>
      </p:sp>
      <p:sp>
        <p:nvSpPr>
          <p:cNvPr id="13" name="CaixaDeTexto 2"/>
          <p:cNvSpPr txBox="1">
            <a:spLocks noChangeArrowheads="1"/>
          </p:cNvSpPr>
          <p:nvPr/>
        </p:nvSpPr>
        <p:spPr bwMode="auto">
          <a:xfrm>
            <a:off x="534988" y="375341"/>
            <a:ext cx="3340326" cy="53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一、增值税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44903668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3730094" y="-2169582"/>
            <a:ext cx="98426" cy="6501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2123658"/>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endParaRPr lang="en-US" altLang="zh-CN" sz="2400" dirty="0" smtClean="0"/>
          </a:p>
          <a:p>
            <a:pPr marL="342900" indent="-342900">
              <a:lnSpc>
                <a:spcPct val="150000"/>
              </a:lnSpc>
              <a:buClr>
                <a:srgbClr val="FFFF00"/>
              </a:buClr>
              <a:buFont typeface="Wingdings" pitchFamily="2" charset="2"/>
              <a:buChar char="n"/>
            </a:pPr>
            <a:r>
              <a:rPr lang="zh-CN" altLang="zh-CN" sz="2000" dirty="0" smtClean="0"/>
              <a:t>根据</a:t>
            </a:r>
            <a:r>
              <a:rPr lang="zh-CN" altLang="en-US" sz="2000" dirty="0"/>
              <a:t>增值税</a:t>
            </a:r>
            <a:r>
              <a:rPr lang="zh-CN" altLang="zh-CN" sz="2000" dirty="0"/>
              <a:t>的优惠政策连带享受。如果单位取得的收入</a:t>
            </a:r>
            <a:r>
              <a:rPr lang="zh-CN" altLang="en-US" sz="2000" dirty="0"/>
              <a:t>免</a:t>
            </a:r>
            <a:r>
              <a:rPr lang="zh-CN" altLang="zh-CN" sz="2000" dirty="0"/>
              <a:t>征增值税，对应的附加税费不征</a:t>
            </a:r>
            <a:r>
              <a:rPr lang="zh-CN" altLang="zh-CN" sz="2000" dirty="0" smtClean="0"/>
              <a:t>。</a:t>
            </a:r>
            <a:endParaRPr lang="en-US" altLang="zh-CN" sz="2000" dirty="0" smtClean="0"/>
          </a:p>
          <a:p>
            <a:pPr marL="342900" indent="-342900">
              <a:lnSpc>
                <a:spcPct val="150000"/>
              </a:lnSpc>
              <a:buClr>
                <a:srgbClr val="FFFF00"/>
              </a:buClr>
              <a:buFont typeface="Wingdings" pitchFamily="2" charset="2"/>
              <a:buChar char="n"/>
            </a:pPr>
            <a:endParaRPr lang="en-US" altLang="zh-CN" sz="2400" dirty="0"/>
          </a:p>
        </p:txBody>
      </p:sp>
      <p:sp>
        <p:nvSpPr>
          <p:cNvPr id="13" name="CaixaDeTexto 2"/>
          <p:cNvSpPr txBox="1">
            <a:spLocks noChangeArrowheads="1"/>
          </p:cNvSpPr>
          <p:nvPr/>
        </p:nvSpPr>
        <p:spPr bwMode="auto">
          <a:xfrm>
            <a:off x="534987" y="358831"/>
            <a:ext cx="7023493"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二、</a:t>
            </a:r>
            <a:r>
              <a:rPr lang="zh-CN" altLang="en-US" sz="2800" b="1" dirty="0">
                <a:solidFill>
                  <a:schemeClr val="bg1">
                    <a:lumMod val="50000"/>
                  </a:schemeClr>
                </a:solidFill>
                <a:latin typeface="微软雅黑" pitchFamily="34" charset="-122"/>
                <a:ea typeface="微软雅黑" pitchFamily="34" charset="-122"/>
                <a:sym typeface="宋体" pitchFamily="2" charset="-122"/>
              </a:rPr>
              <a:t>城建</a:t>
            </a: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税、教育费附加、地方教育附加</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199836883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2836667" y="-1276154"/>
            <a:ext cx="98426" cy="4714484"/>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1938992"/>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smtClean="0"/>
              <a:t>根据《中华人民共和国房产</a:t>
            </a:r>
            <a:r>
              <a:rPr lang="zh-CN" altLang="en-US" sz="2000" dirty="0" smtClean="0"/>
              <a:t>税</a:t>
            </a:r>
            <a:r>
              <a:rPr lang="zh-CN" altLang="zh-CN" sz="2000" dirty="0" smtClean="0"/>
              <a:t>暂行条例》</a:t>
            </a:r>
            <a:r>
              <a:rPr lang="zh-CN" altLang="zh-CN" sz="2000" dirty="0"/>
              <a:t>第五</a:t>
            </a:r>
            <a:r>
              <a:rPr lang="zh-CN" altLang="zh-CN" sz="2000" dirty="0" smtClean="0"/>
              <a:t>条规定</a:t>
            </a:r>
            <a:r>
              <a:rPr lang="zh-CN" altLang="zh-CN" sz="2000" dirty="0"/>
              <a:t>，下列房产免纳房产税：“一、国家机关、人民团体、军队自用的房产；二、由国家财政部门拨付事业经费的单位自用的房产</a:t>
            </a:r>
            <a:r>
              <a:rPr lang="en-US" altLang="zh-CN" sz="2000" dirty="0"/>
              <a:t>……”</a:t>
            </a:r>
            <a:r>
              <a:rPr lang="zh-CN" altLang="zh-CN" sz="2000" dirty="0"/>
              <a:t>。土地使用税政策也一样。若民办非企业单位符合其中的条件，也可享受免税待遇。</a:t>
            </a:r>
            <a:endParaRPr lang="en-US" altLang="zh-CN" sz="2000" dirty="0" smtClean="0"/>
          </a:p>
        </p:txBody>
      </p:sp>
      <p:sp>
        <p:nvSpPr>
          <p:cNvPr id="13" name="CaixaDeTexto 2"/>
          <p:cNvSpPr txBox="1">
            <a:spLocks noChangeArrowheads="1"/>
          </p:cNvSpPr>
          <p:nvPr/>
        </p:nvSpPr>
        <p:spPr bwMode="auto">
          <a:xfrm>
            <a:off x="534987" y="358831"/>
            <a:ext cx="5060469"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三、房产税、城镇土地使用税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292716689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2308160" y="-747648"/>
            <a:ext cx="98426" cy="3657471"/>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2352952"/>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smtClean="0"/>
              <a:t>根据</a:t>
            </a:r>
            <a:r>
              <a:rPr lang="zh-CN" altLang="zh-CN" sz="2000" dirty="0"/>
              <a:t>《中华人民共和国契税暂行条例》第六条规定：“有下列情形之一的，减征或者免征契税：（一）国家机关、事业单位、社会团体、军事单位承受土地、房屋用于办公、教学、医疗、科研和军事设施的，免征；</a:t>
            </a:r>
            <a:r>
              <a:rPr lang="en-US" altLang="zh-CN" sz="2000" dirty="0"/>
              <a:t> …</a:t>
            </a:r>
            <a:r>
              <a:rPr lang="zh-CN" altLang="zh-CN" sz="2000" dirty="0"/>
              <a:t>”。严格意义上，民办非企业单位与社会团体不属于同一范围，不符合优惠政策条件</a:t>
            </a:r>
            <a:r>
              <a:rPr lang="zh-CN" altLang="zh-CN" sz="2000" dirty="0" smtClean="0"/>
              <a:t>。</a:t>
            </a:r>
            <a:endParaRPr lang="en-US" altLang="zh-CN" sz="2000" dirty="0" smtClean="0"/>
          </a:p>
          <a:p>
            <a:pPr marL="342900" indent="-342900">
              <a:lnSpc>
                <a:spcPct val="150000"/>
              </a:lnSpc>
              <a:buClr>
                <a:srgbClr val="FFFF00"/>
              </a:buClr>
              <a:buFont typeface="Wingdings" pitchFamily="2" charset="2"/>
              <a:buChar char="n"/>
            </a:pPr>
            <a:r>
              <a:rPr lang="zh-CN" altLang="zh-CN" sz="2000" dirty="0"/>
              <a:t>耕地占用税。无相应的优惠政策。</a:t>
            </a:r>
            <a:r>
              <a:rPr lang="zh-CN" altLang="en-US" sz="2000" dirty="0" smtClean="0">
                <a:solidFill>
                  <a:srgbClr val="FFFF00"/>
                </a:solidFill>
              </a:rPr>
              <a:t>         </a:t>
            </a:r>
          </a:p>
        </p:txBody>
      </p:sp>
      <p:sp>
        <p:nvSpPr>
          <p:cNvPr id="13" name="CaixaDeTexto 2"/>
          <p:cNvSpPr txBox="1">
            <a:spLocks noChangeArrowheads="1"/>
          </p:cNvSpPr>
          <p:nvPr/>
        </p:nvSpPr>
        <p:spPr bwMode="auto">
          <a:xfrm>
            <a:off x="534988" y="358831"/>
            <a:ext cx="3886010"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四、契税、耕地占用税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5570641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4763" y="0"/>
            <a:ext cx="9144000" cy="6858000"/>
          </a:xfrm>
          <a:prstGeom prst="rect">
            <a:avLst/>
          </a:prstGeom>
          <a:solidFill>
            <a:srgbClr val="B2BACA">
              <a:alpha val="52000"/>
            </a:srgb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dirty="0"/>
          </a:p>
        </p:txBody>
      </p:sp>
      <p:sp>
        <p:nvSpPr>
          <p:cNvPr id="2" name="矩形 1"/>
          <p:cNvSpPr/>
          <p:nvPr/>
        </p:nvSpPr>
        <p:spPr>
          <a:xfrm rot="2718682">
            <a:off x="5543279" y="2684967"/>
            <a:ext cx="892800" cy="894390"/>
          </a:xfrm>
          <a:prstGeom prst="rect">
            <a:avLst/>
          </a:prstGeom>
          <a:solidFill>
            <a:srgbClr val="D767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rot="2718682">
            <a:off x="4185957" y="2684966"/>
            <a:ext cx="892800" cy="894390"/>
          </a:xfrm>
          <a:prstGeom prst="rect">
            <a:avLst/>
          </a:prstGeom>
          <a:solidFill>
            <a:srgbClr val="1339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4" name="矩形 3"/>
          <p:cNvSpPr/>
          <p:nvPr/>
        </p:nvSpPr>
        <p:spPr>
          <a:xfrm rot="2718682">
            <a:off x="5614718" y="1256206"/>
            <a:ext cx="892800" cy="894390"/>
          </a:xfrm>
          <a:prstGeom prst="rect">
            <a:avLst/>
          </a:prstGeom>
          <a:solidFill>
            <a:srgbClr val="F0D2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rot="2718682">
            <a:off x="6264364" y="3405395"/>
            <a:ext cx="892800" cy="894390"/>
          </a:xfrm>
          <a:prstGeom prst="rect">
            <a:avLst/>
          </a:prstGeom>
          <a:solidFill>
            <a:srgbClr val="B7C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rot="2718682">
            <a:off x="6991730" y="2644820"/>
            <a:ext cx="892800" cy="894390"/>
          </a:xfrm>
          <a:prstGeom prst="rect">
            <a:avLst/>
          </a:prstGeom>
          <a:solidFill>
            <a:srgbClr val="4166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Picture 6" descr="hismelt 1"/>
          <p:cNvPicPr>
            <a:picLocks noChangeArrowheads="1"/>
          </p:cNvPicPr>
          <p:nvPr/>
        </p:nvPicPr>
        <p:blipFill>
          <a:blip r:embed="rId2" cstate="print"/>
          <a:srcRect/>
          <a:stretch>
            <a:fillRect/>
          </a:stretch>
        </p:blipFill>
        <p:spPr bwMode="auto">
          <a:xfrm rot="18960000">
            <a:off x="6299657" y="1961563"/>
            <a:ext cx="882000" cy="882000"/>
          </a:xfrm>
          <a:prstGeom prst="rect">
            <a:avLst/>
          </a:prstGeom>
          <a:noFill/>
          <a:ln w="12700">
            <a:solidFill>
              <a:schemeClr val="tx1"/>
            </a:solidFill>
            <a:miter lim="800000"/>
            <a:headEnd/>
            <a:tailEnd/>
          </a:ln>
        </p:spPr>
      </p:pic>
      <p:pic>
        <p:nvPicPr>
          <p:cNvPr id="8" name="图片 7" descr="liPPmqRmQsc9w.jpg"/>
          <p:cNvPicPr/>
          <p:nvPr/>
        </p:nvPicPr>
        <p:blipFill>
          <a:blip r:embed="rId3" cstate="print"/>
          <a:srcRect/>
          <a:stretch>
            <a:fillRect/>
          </a:stretch>
        </p:blipFill>
        <p:spPr bwMode="auto">
          <a:xfrm rot="2771437">
            <a:off x="6953956" y="4124053"/>
            <a:ext cx="882000" cy="882000"/>
          </a:xfrm>
          <a:prstGeom prst="rect">
            <a:avLst/>
          </a:prstGeom>
          <a:noFill/>
          <a:ln w="12700">
            <a:solidFill>
              <a:schemeClr val="tx1"/>
            </a:solidFill>
            <a:miter lim="800000"/>
            <a:headEnd/>
            <a:tailEnd/>
          </a:ln>
        </p:spPr>
      </p:pic>
      <p:pic>
        <p:nvPicPr>
          <p:cNvPr id="9" name="图片 21" descr="28bcf07f-9a26-494e-b49f-73985d15fa0c_std.jpg"/>
          <p:cNvPicPr/>
          <p:nvPr/>
        </p:nvPicPr>
        <p:blipFill>
          <a:blip r:embed="rId4" cstate="print"/>
          <a:srcRect/>
          <a:stretch>
            <a:fillRect/>
          </a:stretch>
        </p:blipFill>
        <p:spPr bwMode="auto">
          <a:xfrm rot="2637600">
            <a:off x="5556974" y="4098240"/>
            <a:ext cx="882000" cy="882000"/>
          </a:xfrm>
          <a:prstGeom prst="rect">
            <a:avLst/>
          </a:prstGeom>
          <a:noFill/>
          <a:ln w="12700">
            <a:solidFill>
              <a:schemeClr val="tx1"/>
            </a:solidFill>
            <a:miter lim="800000"/>
            <a:headEnd/>
            <a:tailEnd/>
          </a:ln>
        </p:spPr>
      </p:pic>
      <p:sp>
        <p:nvSpPr>
          <p:cNvPr id="19" name="Retângulo 44"/>
          <p:cNvSpPr/>
          <p:nvPr/>
        </p:nvSpPr>
        <p:spPr>
          <a:xfrm>
            <a:off x="51838" y="2936755"/>
            <a:ext cx="3585245" cy="23995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20" name="矩形 19"/>
          <p:cNvSpPr/>
          <p:nvPr/>
        </p:nvSpPr>
        <p:spPr>
          <a:xfrm>
            <a:off x="-21352" y="1625627"/>
            <a:ext cx="5379170" cy="1311128"/>
          </a:xfrm>
          <a:prstGeom prst="rect">
            <a:avLst/>
          </a:prstGeom>
        </p:spPr>
        <p:txBody>
          <a:bodyPr wrap="square">
            <a:spAutoFit/>
          </a:bodyPr>
          <a:lstStyle/>
          <a:p>
            <a:pPr lvl="0">
              <a:lnSpc>
                <a:spcPct val="110000"/>
              </a:lnSpc>
            </a:pPr>
            <a:r>
              <a:rPr lang="zh-CN" altLang="zh-CN" sz="3200" b="1" dirty="0">
                <a:latin typeface="微软雅黑" pitchFamily="34" charset="-122"/>
                <a:ea typeface="微软雅黑" pitchFamily="34" charset="-122"/>
              </a:rPr>
              <a:t>民政及其他类</a:t>
            </a:r>
            <a:r>
              <a:rPr lang="zh-CN" altLang="zh-CN" sz="3200" b="1" dirty="0" smtClean="0">
                <a:latin typeface="微软雅黑" pitchFamily="34" charset="-122"/>
                <a:ea typeface="微软雅黑" pitchFamily="34" charset="-122"/>
              </a:rPr>
              <a:t>税</a:t>
            </a:r>
            <a:r>
              <a:rPr lang="zh-CN" altLang="zh-CN" sz="3200" b="1" dirty="0">
                <a:latin typeface="微软雅黑" pitchFamily="34" charset="-122"/>
                <a:ea typeface="微软雅黑" pitchFamily="34" charset="-122"/>
              </a:rPr>
              <a:t>费优惠</a:t>
            </a:r>
            <a:r>
              <a:rPr lang="zh-CN" altLang="zh-CN" sz="3200" b="1" dirty="0" smtClean="0">
                <a:latin typeface="微软雅黑" pitchFamily="34" charset="-122"/>
                <a:ea typeface="微软雅黑" pitchFamily="34" charset="-122"/>
              </a:rPr>
              <a:t>政策</a:t>
            </a:r>
            <a:r>
              <a:rPr lang="zh-CN" altLang="zh-CN" sz="2000" b="1" dirty="0">
                <a:latin typeface="微软雅黑" pitchFamily="34" charset="-122"/>
                <a:ea typeface="微软雅黑" pitchFamily="34" charset="-122"/>
              </a:rPr>
              <a:t>（福利彩票销售机构、老年服务机构、</a:t>
            </a:r>
            <a:r>
              <a:rPr lang="zh-CN" altLang="zh-CN" sz="2000" b="1" dirty="0" smtClean="0">
                <a:latin typeface="微软雅黑" pitchFamily="34" charset="-122"/>
                <a:ea typeface="微软雅黑" pitchFamily="34" charset="-122"/>
              </a:rPr>
              <a:t>社会</a:t>
            </a:r>
            <a:endParaRPr lang="en-US" altLang="zh-CN" sz="2000" b="1" dirty="0" smtClean="0">
              <a:latin typeface="微软雅黑" pitchFamily="34" charset="-122"/>
              <a:ea typeface="微软雅黑" pitchFamily="34" charset="-122"/>
            </a:endParaRPr>
          </a:p>
          <a:p>
            <a:pPr lvl="0">
              <a:lnSpc>
                <a:spcPct val="110000"/>
              </a:lnSpc>
            </a:pPr>
            <a:r>
              <a:rPr lang="en-US" altLang="zh-CN" sz="2000" b="1" dirty="0">
                <a:latin typeface="微软雅黑" pitchFamily="34" charset="-122"/>
                <a:ea typeface="微软雅黑" pitchFamily="34" charset="-122"/>
              </a:rPr>
              <a:t> </a:t>
            </a:r>
            <a:r>
              <a:rPr lang="en-US" altLang="zh-CN" sz="2000" b="1" dirty="0" smtClean="0">
                <a:latin typeface="微软雅黑" pitchFamily="34" charset="-122"/>
                <a:ea typeface="微软雅黑" pitchFamily="34" charset="-122"/>
              </a:rPr>
              <a:t> </a:t>
            </a:r>
            <a:r>
              <a:rPr lang="zh-CN" altLang="zh-CN" sz="2000" b="1" dirty="0" smtClean="0">
                <a:latin typeface="微软雅黑" pitchFamily="34" charset="-122"/>
                <a:ea typeface="微软雅黑" pitchFamily="34" charset="-122"/>
              </a:rPr>
              <a:t>福利</a:t>
            </a:r>
            <a:r>
              <a:rPr lang="zh-CN" altLang="zh-CN" sz="2000" b="1" dirty="0">
                <a:latin typeface="微软雅黑" pitchFamily="34" charset="-122"/>
                <a:ea typeface="微软雅黑" pitchFamily="34" charset="-122"/>
              </a:rPr>
              <a:t>院</a:t>
            </a:r>
            <a:r>
              <a:rPr lang="zh-CN" altLang="zh-CN" sz="2000" b="1" dirty="0" smtClean="0">
                <a:latin typeface="微软雅黑" pitchFamily="34" charset="-122"/>
                <a:ea typeface="微软雅黑" pitchFamily="34" charset="-122"/>
              </a:rPr>
              <a:t>、日间</a:t>
            </a:r>
            <a:r>
              <a:rPr lang="zh-CN" altLang="zh-CN" sz="2000" b="1" dirty="0">
                <a:latin typeface="微软雅黑" pitchFamily="34" charset="-122"/>
                <a:ea typeface="微软雅黑" pitchFamily="34" charset="-122"/>
              </a:rPr>
              <a:t>照料中心等）</a:t>
            </a:r>
            <a:endParaRPr lang="zh-CN" altLang="zh-CN" sz="2000" b="1" dirty="0">
              <a:solidFill>
                <a:schemeClr val="tx2">
                  <a:lumMod val="75000"/>
                </a:schemeClr>
              </a:solidFill>
              <a:latin typeface="微软雅黑" pitchFamily="34" charset="-122"/>
              <a:ea typeface="微软雅黑" pitchFamily="34" charset="-122"/>
              <a:sym typeface="宋体" pitchFamily="2" charset="-122"/>
            </a:endParaRPr>
          </a:p>
        </p:txBody>
      </p:sp>
      <p:sp>
        <p:nvSpPr>
          <p:cNvPr id="13" name="矩形 12"/>
          <p:cNvSpPr/>
          <p:nvPr/>
        </p:nvSpPr>
        <p:spPr>
          <a:xfrm>
            <a:off x="598669" y="3625747"/>
            <a:ext cx="6207600" cy="1689052"/>
          </a:xfrm>
          <a:prstGeom prst="rect">
            <a:avLst/>
          </a:prstGeom>
        </p:spPr>
        <p:txBody>
          <a:bodyPr wrap="square">
            <a:spAutoFit/>
          </a:bodyPr>
          <a:lstStyle/>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增值税</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城建税及附加</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房产税、城镇土地使用税</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a:p>
            <a:pPr marL="514350" lvl="0" indent="-514350">
              <a:lnSpc>
                <a:spcPct val="110000"/>
              </a:lnSpc>
              <a:buFont typeface="+mj-lt"/>
              <a:buAutoNum type="arabicPeriod"/>
            </a:pPr>
            <a:r>
              <a:rPr lang="zh-CN" altLang="en-US" sz="2400" b="1" dirty="0">
                <a:solidFill>
                  <a:schemeClr val="tx2">
                    <a:lumMod val="75000"/>
                  </a:schemeClr>
                </a:solidFill>
                <a:latin typeface="微软雅黑" pitchFamily="34" charset="-122"/>
                <a:ea typeface="微软雅黑" pitchFamily="34" charset="-122"/>
                <a:sym typeface="宋体" pitchFamily="2" charset="-122"/>
              </a:rPr>
              <a:t>契税、耕地占用税</a:t>
            </a:r>
            <a:endParaRPr lang="en-US" altLang="zh-CN" sz="2400" b="1" dirty="0">
              <a:solidFill>
                <a:schemeClr val="tx2">
                  <a:lumMod val="75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3386226501"/>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1468701" y="91812"/>
            <a:ext cx="49213" cy="1929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4247317"/>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lnSpc>
                <a:spcPct val="150000"/>
              </a:lnSpc>
              <a:buClr>
                <a:srgbClr val="FFFF00"/>
              </a:buClr>
            </a:pPr>
            <a:r>
              <a:rPr lang="en-US" altLang="zh-CN" sz="2000" dirty="0" smtClean="0"/>
              <a:t>       </a:t>
            </a:r>
            <a:r>
              <a:rPr lang="zh-CN" altLang="zh-CN" sz="2000" dirty="0" smtClean="0"/>
              <a:t>下列</a:t>
            </a:r>
            <a:r>
              <a:rPr lang="zh-CN" altLang="zh-CN" sz="2000" dirty="0"/>
              <a:t>项目免征</a:t>
            </a:r>
            <a:r>
              <a:rPr lang="zh-CN" altLang="zh-CN" sz="2000" dirty="0" smtClean="0"/>
              <a:t>增值税</a:t>
            </a:r>
            <a:r>
              <a:rPr lang="zh-CN" altLang="en-US" sz="2000" dirty="0" smtClean="0"/>
              <a:t>：</a:t>
            </a:r>
            <a:endParaRPr lang="en-US" altLang="zh-CN" sz="2000" dirty="0" smtClean="0"/>
          </a:p>
          <a:p>
            <a:pPr marL="342900" indent="-342900">
              <a:lnSpc>
                <a:spcPct val="150000"/>
              </a:lnSpc>
              <a:buClr>
                <a:srgbClr val="FFFF00"/>
              </a:buClr>
              <a:buFont typeface="Wingdings" pitchFamily="2" charset="2"/>
              <a:buChar char="n"/>
            </a:pPr>
            <a:r>
              <a:rPr lang="zh-CN" altLang="zh-CN" sz="2000" dirty="0" smtClean="0"/>
              <a:t>福利</a:t>
            </a:r>
            <a:r>
              <a:rPr lang="zh-CN" altLang="zh-CN" sz="2000" dirty="0"/>
              <a:t>彩票、体育彩票的发行</a:t>
            </a:r>
            <a:r>
              <a:rPr lang="zh-CN" altLang="zh-CN" sz="2000" dirty="0" smtClean="0"/>
              <a:t>收入</a:t>
            </a:r>
            <a:r>
              <a:rPr lang="zh-CN" altLang="en-US" sz="2000" dirty="0" smtClean="0"/>
              <a:t>。</a:t>
            </a:r>
            <a:endParaRPr lang="en-US" altLang="zh-CN" sz="2000" dirty="0" smtClean="0"/>
          </a:p>
          <a:p>
            <a:pPr marL="342900" indent="-342900">
              <a:lnSpc>
                <a:spcPct val="150000"/>
              </a:lnSpc>
              <a:buClr>
                <a:srgbClr val="FFFF00"/>
              </a:buClr>
              <a:buFont typeface="Wingdings" pitchFamily="2" charset="2"/>
              <a:buChar char="n"/>
            </a:pPr>
            <a:r>
              <a:rPr lang="zh-CN" altLang="zh-CN" sz="2000" dirty="0"/>
              <a:t>养老机构提供的养老</a:t>
            </a:r>
            <a:r>
              <a:rPr lang="zh-CN" altLang="zh-CN" sz="2000" dirty="0" smtClean="0"/>
              <a:t>服务</a:t>
            </a:r>
            <a:r>
              <a:rPr lang="zh-CN" altLang="en-US" sz="2000" dirty="0" smtClean="0"/>
              <a:t>。</a:t>
            </a:r>
            <a:endParaRPr lang="en-US" altLang="zh-CN" sz="2000" dirty="0" smtClean="0"/>
          </a:p>
          <a:p>
            <a:pPr>
              <a:lnSpc>
                <a:spcPct val="150000"/>
              </a:lnSpc>
              <a:buClr>
                <a:srgbClr val="FFFF00"/>
              </a:buClr>
            </a:pPr>
            <a:r>
              <a:rPr lang="en-US" altLang="zh-CN" sz="2000" dirty="0" smtClean="0"/>
              <a:t>       </a:t>
            </a:r>
            <a:r>
              <a:rPr lang="zh-CN" altLang="zh-CN" sz="2000" dirty="0" smtClean="0">
                <a:solidFill>
                  <a:srgbClr val="FF0000"/>
                </a:solidFill>
              </a:rPr>
              <a:t>养老</a:t>
            </a:r>
            <a:r>
              <a:rPr lang="zh-CN" altLang="zh-CN" sz="2000" dirty="0">
                <a:solidFill>
                  <a:srgbClr val="FF0000"/>
                </a:solidFill>
              </a:rPr>
              <a:t>机构</a:t>
            </a:r>
            <a:r>
              <a:rPr lang="zh-CN" altLang="zh-CN" sz="2000" dirty="0"/>
              <a:t>，是指依照民政部《养老机构设立许可办法》（民政部令第</a:t>
            </a:r>
            <a:r>
              <a:rPr lang="en-US" altLang="zh-CN" sz="2000" dirty="0"/>
              <a:t>48</a:t>
            </a:r>
            <a:r>
              <a:rPr lang="zh-CN" altLang="zh-CN" sz="2000" dirty="0"/>
              <a:t>号）设立并依法办理登记的为老年人提供集中居住和照料服务的各类养老机构；</a:t>
            </a:r>
            <a:r>
              <a:rPr lang="zh-CN" altLang="zh-CN" sz="2000" dirty="0">
                <a:solidFill>
                  <a:srgbClr val="FF0000"/>
                </a:solidFill>
              </a:rPr>
              <a:t>养老服务</a:t>
            </a:r>
            <a:r>
              <a:rPr lang="zh-CN" altLang="zh-CN" sz="2000" dirty="0"/>
              <a:t>，是指上述养老机构按照民政部《养老机构管理办法》（民政部令第</a:t>
            </a:r>
            <a:r>
              <a:rPr lang="en-US" altLang="zh-CN" sz="2000" dirty="0"/>
              <a:t>49</a:t>
            </a:r>
            <a:r>
              <a:rPr lang="zh-CN" altLang="zh-CN" sz="2000" dirty="0"/>
              <a:t>号）的规定，为收住的老年人提供的生活照料、康复护理、精神慰藉、文化娱乐等服务</a:t>
            </a:r>
            <a:r>
              <a:rPr lang="zh-CN" altLang="zh-CN" sz="2000" dirty="0" smtClean="0"/>
              <a:t>。</a:t>
            </a:r>
            <a:endParaRPr lang="en-US" altLang="zh-CN" sz="2000" dirty="0" smtClean="0"/>
          </a:p>
          <a:p>
            <a:pPr marL="342900" indent="-342900">
              <a:lnSpc>
                <a:spcPct val="150000"/>
              </a:lnSpc>
              <a:buClr>
                <a:srgbClr val="FFFF00"/>
              </a:buClr>
              <a:buFont typeface="Wingdings" pitchFamily="2" charset="2"/>
              <a:buChar char="n"/>
            </a:pPr>
            <a:r>
              <a:rPr lang="zh-CN" altLang="zh-CN" sz="2000" dirty="0"/>
              <a:t>残疾人福利机构提供的育养服务。</a:t>
            </a:r>
            <a:endParaRPr lang="zh-CN" altLang="en-US" sz="2000" dirty="0"/>
          </a:p>
        </p:txBody>
      </p:sp>
      <p:sp>
        <p:nvSpPr>
          <p:cNvPr id="13" name="CaixaDeTexto 2"/>
          <p:cNvSpPr txBox="1">
            <a:spLocks noChangeArrowheads="1"/>
          </p:cNvSpPr>
          <p:nvPr/>
        </p:nvSpPr>
        <p:spPr bwMode="auto">
          <a:xfrm>
            <a:off x="534988" y="375341"/>
            <a:ext cx="3340326" cy="53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一、增值税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106002607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3730094" y="-2169582"/>
            <a:ext cx="98426" cy="6501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1754326"/>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endParaRPr lang="en-US" altLang="zh-CN" sz="2000" dirty="0" smtClean="0"/>
          </a:p>
          <a:p>
            <a:pPr marL="342900" indent="-342900">
              <a:lnSpc>
                <a:spcPct val="150000"/>
              </a:lnSpc>
              <a:buClr>
                <a:srgbClr val="FFFF00"/>
              </a:buClr>
              <a:buFont typeface="Wingdings" pitchFamily="2" charset="2"/>
              <a:buChar char="n"/>
            </a:pPr>
            <a:r>
              <a:rPr lang="zh-CN" altLang="zh-CN" sz="2000" dirty="0" smtClean="0"/>
              <a:t>根据</a:t>
            </a:r>
            <a:r>
              <a:rPr lang="zh-CN" altLang="en-US" sz="2000" dirty="0"/>
              <a:t>增值税</a:t>
            </a:r>
            <a:r>
              <a:rPr lang="zh-CN" altLang="zh-CN" sz="2000" dirty="0"/>
              <a:t>的优惠政策连带享受。如果单位取得的收入</a:t>
            </a:r>
            <a:r>
              <a:rPr lang="zh-CN" altLang="en-US" sz="2000" dirty="0"/>
              <a:t>免</a:t>
            </a:r>
            <a:r>
              <a:rPr lang="zh-CN" altLang="zh-CN" sz="2000" dirty="0"/>
              <a:t>征增值税，对应的附加税费不征。</a:t>
            </a:r>
            <a:endParaRPr lang="en-US" altLang="zh-CN" sz="2000" dirty="0"/>
          </a:p>
          <a:p>
            <a:pPr eaLnBrk="1" hangingPunct="1">
              <a:buFont typeface="Wingdings" pitchFamily="2" charset="2"/>
              <a:buNone/>
              <a:defRPr/>
            </a:pPr>
            <a:endParaRPr lang="zh-CN" altLang="en-US" dirty="0"/>
          </a:p>
        </p:txBody>
      </p:sp>
      <p:sp>
        <p:nvSpPr>
          <p:cNvPr id="13" name="CaixaDeTexto 2"/>
          <p:cNvSpPr txBox="1">
            <a:spLocks noChangeArrowheads="1"/>
          </p:cNvSpPr>
          <p:nvPr/>
        </p:nvSpPr>
        <p:spPr bwMode="auto">
          <a:xfrm>
            <a:off x="534987" y="358831"/>
            <a:ext cx="7023493"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二、</a:t>
            </a:r>
            <a:r>
              <a:rPr lang="zh-CN" altLang="en-US" sz="2800" b="1" dirty="0">
                <a:solidFill>
                  <a:schemeClr val="bg1">
                    <a:lumMod val="50000"/>
                  </a:schemeClr>
                </a:solidFill>
                <a:latin typeface="微软雅黑" pitchFamily="34" charset="-122"/>
                <a:ea typeface="微软雅黑" pitchFamily="34" charset="-122"/>
                <a:sym typeface="宋体" pitchFamily="2" charset="-122"/>
              </a:rPr>
              <a:t>城建</a:t>
            </a: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税、教育费附加、地方教育附加</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153344998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2836667" y="-1276154"/>
            <a:ext cx="98426" cy="4714484"/>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2862322"/>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en-US" sz="2000" dirty="0" smtClean="0"/>
              <a:t>对</a:t>
            </a:r>
            <a:r>
              <a:rPr lang="zh-CN" altLang="en-US" sz="2000" dirty="0"/>
              <a:t>政府部门和企事业单位、社会团体以及个人等社会力量投资兴办的福利性、非营利性的老年服务</a:t>
            </a:r>
            <a:r>
              <a:rPr lang="zh-CN" altLang="en-US" sz="2000" dirty="0" smtClean="0"/>
              <a:t>机构自用</a:t>
            </a:r>
            <a:r>
              <a:rPr lang="zh-CN" altLang="en-US" sz="2000" dirty="0"/>
              <a:t>房产、土地、</a:t>
            </a:r>
            <a:r>
              <a:rPr lang="zh-CN" altLang="en-US" sz="2000" dirty="0" smtClean="0"/>
              <a:t>车船，免征房产</a:t>
            </a:r>
            <a:r>
              <a:rPr lang="zh-CN" altLang="en-US" sz="2000" dirty="0"/>
              <a:t>税、城镇土地使用税、车船使用税</a:t>
            </a:r>
            <a:r>
              <a:rPr lang="zh-CN" altLang="en-US" sz="2000" dirty="0" smtClean="0"/>
              <a:t>。</a:t>
            </a:r>
            <a:endParaRPr lang="en-US" altLang="zh-CN" sz="2000" dirty="0" smtClean="0"/>
          </a:p>
          <a:p>
            <a:pPr>
              <a:lnSpc>
                <a:spcPct val="150000"/>
              </a:lnSpc>
              <a:buClr>
                <a:srgbClr val="FFFF00"/>
              </a:buClr>
            </a:pPr>
            <a:r>
              <a:rPr lang="zh-CN" altLang="en-US" sz="2000" dirty="0" smtClean="0"/>
              <a:t>     </a:t>
            </a:r>
            <a:r>
              <a:rPr lang="zh-CN" altLang="en-US" sz="2000" dirty="0" smtClean="0">
                <a:solidFill>
                  <a:srgbClr val="FF0000"/>
                </a:solidFill>
              </a:rPr>
              <a:t>老年</a:t>
            </a:r>
            <a:r>
              <a:rPr lang="zh-CN" altLang="en-US" sz="2000" dirty="0">
                <a:solidFill>
                  <a:srgbClr val="FF0000"/>
                </a:solidFill>
              </a:rPr>
              <a:t>服务机构</a:t>
            </a:r>
            <a:r>
              <a:rPr lang="zh-CN" altLang="en-US" sz="2000" dirty="0"/>
              <a:t>，是指专门为老年人提供生活照料、文化、护理、健身等多方面服务的福利性、非营利性的机构，主要包括：老年社会福利院、敬老院（养老院）、老年服务中心、老年公寓（含老年护理院、康复中心、托老所）</a:t>
            </a:r>
            <a:r>
              <a:rPr lang="zh-CN" altLang="en-US" sz="2000"/>
              <a:t>等</a:t>
            </a:r>
            <a:r>
              <a:rPr lang="zh-CN" altLang="en-US" sz="2000" smtClean="0"/>
              <a:t>。</a:t>
            </a:r>
            <a:endParaRPr lang="zh-CN" altLang="en-US" sz="2000" dirty="0"/>
          </a:p>
        </p:txBody>
      </p:sp>
      <p:sp>
        <p:nvSpPr>
          <p:cNvPr id="13" name="CaixaDeTexto 2"/>
          <p:cNvSpPr txBox="1">
            <a:spLocks noChangeArrowheads="1"/>
          </p:cNvSpPr>
          <p:nvPr/>
        </p:nvSpPr>
        <p:spPr bwMode="auto">
          <a:xfrm>
            <a:off x="534987" y="358831"/>
            <a:ext cx="5060469"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三、房产税、城镇土地使用税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8253457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tângulo 23"/>
          <p:cNvSpPr/>
          <p:nvPr/>
        </p:nvSpPr>
        <p:spPr>
          <a:xfrm rot="16200000">
            <a:off x="1814395" y="-250389"/>
            <a:ext cx="45719" cy="2617234"/>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360893"/>
            <a:ext cx="9144000" cy="4247317"/>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endParaRPr lang="en-US" altLang="zh-CN" sz="2000" dirty="0" smtClean="0"/>
          </a:p>
          <a:p>
            <a:pPr marL="342900" indent="-342900">
              <a:lnSpc>
                <a:spcPct val="150000"/>
              </a:lnSpc>
              <a:buClr>
                <a:srgbClr val="FFFF00"/>
              </a:buClr>
              <a:buFont typeface="Wingdings" pitchFamily="2" charset="2"/>
              <a:buChar char="n"/>
            </a:pPr>
            <a:r>
              <a:rPr lang="zh-CN" altLang="zh-CN" sz="2000" dirty="0" smtClean="0"/>
              <a:t>根据</a:t>
            </a:r>
            <a:r>
              <a:rPr lang="zh-CN" altLang="zh-CN" sz="2000" dirty="0"/>
              <a:t>《社会团体登记管理条例》（国务院令</a:t>
            </a:r>
            <a:r>
              <a:rPr lang="en-US" altLang="zh-CN" sz="2000" dirty="0"/>
              <a:t>[1998]</a:t>
            </a:r>
            <a:r>
              <a:rPr lang="zh-CN" altLang="zh-CN" sz="2000" dirty="0"/>
              <a:t>第</a:t>
            </a:r>
            <a:r>
              <a:rPr lang="en-US" altLang="zh-CN" sz="2000" dirty="0"/>
              <a:t>250</a:t>
            </a:r>
            <a:r>
              <a:rPr lang="zh-CN" altLang="zh-CN" sz="2000" dirty="0"/>
              <a:t>号）相关规定，社会团体是指中国公民自愿组成，为实现会员共同意愿，按照其章程开展活动的非营利性社会组织。国家机关以外的组织可以作为单位会员加入社会团体。社会团体应当具备法人条件。社会团体不包括：（一）参加中国人民政治协商会议的人民团体；（二）由国务院机构编制管理机关核定，并经国务院批准免于登记的团体；（三）机关、团体、企业事业单位内部经本单位批准成立、在本单位内部活动的团体。社会团体不得从事营利性经营活动</a:t>
            </a:r>
            <a:r>
              <a:rPr lang="zh-CN" altLang="zh-CN" sz="2000" dirty="0" smtClean="0"/>
              <a:t>。</a:t>
            </a:r>
            <a:endParaRPr lang="en-US" altLang="zh-CN" sz="2000" dirty="0" smtClean="0"/>
          </a:p>
          <a:p>
            <a:pPr marL="342900" indent="-342900">
              <a:lnSpc>
                <a:spcPct val="150000"/>
              </a:lnSpc>
              <a:buClr>
                <a:srgbClr val="FFFF00"/>
              </a:buClr>
              <a:buFont typeface="Wingdings" pitchFamily="2" charset="2"/>
              <a:buChar char="n"/>
            </a:pPr>
            <a:endParaRPr lang="zh-CN" altLang="en-US" sz="2000" dirty="0"/>
          </a:p>
        </p:txBody>
      </p:sp>
      <p:sp>
        <p:nvSpPr>
          <p:cNvPr id="13" name="CaixaDeTexto 2"/>
          <p:cNvSpPr txBox="1">
            <a:spLocks noChangeArrowheads="1"/>
          </p:cNvSpPr>
          <p:nvPr/>
        </p:nvSpPr>
        <p:spPr bwMode="auto">
          <a:xfrm>
            <a:off x="534988" y="375341"/>
            <a:ext cx="3340326" cy="53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zh-CN" sz="2800" b="1" dirty="0">
                <a:latin typeface="微软雅黑" pitchFamily="34" charset="-122"/>
                <a:ea typeface="微软雅黑" pitchFamily="34" charset="-122"/>
              </a:rPr>
              <a:t>社会</a:t>
            </a:r>
            <a:r>
              <a:rPr lang="zh-CN" altLang="zh-CN" sz="2800" b="1" dirty="0" smtClean="0">
                <a:latin typeface="微软雅黑" pitchFamily="34" charset="-122"/>
                <a:ea typeface="微软雅黑" pitchFamily="34" charset="-122"/>
              </a:rPr>
              <a:t>团体的</a:t>
            </a:r>
            <a:r>
              <a:rPr lang="zh-CN" altLang="zh-CN" sz="2800" b="1" dirty="0">
                <a:latin typeface="微软雅黑" pitchFamily="34" charset="-122"/>
                <a:ea typeface="微软雅黑" pitchFamily="34" charset="-122"/>
              </a:rPr>
              <a:t>定义</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3480492102"/>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2308160" y="-747648"/>
            <a:ext cx="98426" cy="3657471"/>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1886286"/>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smtClean="0"/>
              <a:t>根据</a:t>
            </a:r>
            <a:r>
              <a:rPr lang="zh-CN" altLang="zh-CN" sz="2000" dirty="0"/>
              <a:t>《中华人民共和国耕地占用税暂行条例》第八条规定，下列情形免征耕地占用税：（一）军事设施占用耕地；（二）学校、幼儿园、</a:t>
            </a:r>
            <a:r>
              <a:rPr lang="zh-CN" altLang="zh-CN" sz="2000" dirty="0">
                <a:solidFill>
                  <a:srgbClr val="FF0000"/>
                </a:solidFill>
              </a:rPr>
              <a:t>养老院</a:t>
            </a:r>
            <a:r>
              <a:rPr lang="zh-CN" altLang="zh-CN" sz="2000" dirty="0"/>
              <a:t>、医院占用耕地</a:t>
            </a:r>
            <a:r>
              <a:rPr lang="en-US" altLang="zh-CN" sz="2000" dirty="0" smtClean="0"/>
              <a:t>……</a:t>
            </a:r>
          </a:p>
          <a:p>
            <a:pPr marL="342900" indent="-342900">
              <a:lnSpc>
                <a:spcPct val="150000"/>
              </a:lnSpc>
              <a:buClr>
                <a:srgbClr val="FFFF00"/>
              </a:buClr>
              <a:buFont typeface="Wingdings" pitchFamily="2" charset="2"/>
              <a:buChar char="n"/>
            </a:pPr>
            <a:r>
              <a:rPr lang="zh-CN" altLang="zh-CN" sz="2000" dirty="0"/>
              <a:t>现行政策中，</a:t>
            </a:r>
            <a:r>
              <a:rPr lang="zh-CN" altLang="zh-CN" sz="2000" dirty="0" smtClean="0"/>
              <a:t>没有契税</a:t>
            </a:r>
            <a:r>
              <a:rPr lang="zh-CN" altLang="en-US" sz="2000" dirty="0" smtClean="0"/>
              <a:t>优惠政策</a:t>
            </a:r>
            <a:r>
              <a:rPr lang="zh-CN" altLang="zh-CN" sz="2000" dirty="0" smtClean="0"/>
              <a:t>。</a:t>
            </a:r>
            <a:endParaRPr lang="zh-CN" altLang="en-US" sz="2000" dirty="0" smtClean="0">
              <a:solidFill>
                <a:srgbClr val="FFFF00"/>
              </a:solidFill>
            </a:endParaRPr>
          </a:p>
        </p:txBody>
      </p:sp>
      <p:sp>
        <p:nvSpPr>
          <p:cNvPr id="13" name="CaixaDeTexto 2"/>
          <p:cNvSpPr txBox="1">
            <a:spLocks noChangeArrowheads="1"/>
          </p:cNvSpPr>
          <p:nvPr/>
        </p:nvSpPr>
        <p:spPr bwMode="auto">
          <a:xfrm>
            <a:off x="534988" y="358831"/>
            <a:ext cx="3886010"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四、契税、耕地占用税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122645876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1272121" y="288392"/>
            <a:ext cx="98426" cy="1585391"/>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1754326"/>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400" b="1" dirty="0" smtClean="0"/>
              <a:t>因</a:t>
            </a:r>
            <a:r>
              <a:rPr lang="zh-CN" altLang="zh-CN" sz="2400" b="1" dirty="0"/>
              <a:t>准备</a:t>
            </a:r>
            <a:r>
              <a:rPr lang="zh-CN" altLang="zh-CN" sz="2400" b="1" dirty="0" smtClean="0"/>
              <a:t>讲稿</a:t>
            </a:r>
            <a:r>
              <a:rPr lang="zh-CN" altLang="zh-CN" sz="2400" b="1" dirty="0"/>
              <a:t>时间匆忙</a:t>
            </a:r>
            <a:r>
              <a:rPr lang="zh-CN" altLang="zh-CN" sz="2400" b="1" dirty="0" smtClean="0"/>
              <a:t>，</a:t>
            </a:r>
            <a:r>
              <a:rPr lang="zh-CN" altLang="en-US" sz="2400" b="1" dirty="0" smtClean="0"/>
              <a:t>以上</a:t>
            </a:r>
            <a:r>
              <a:rPr lang="zh-CN" altLang="zh-CN" sz="2400" b="1" dirty="0" smtClean="0"/>
              <a:t>介绍</a:t>
            </a:r>
            <a:r>
              <a:rPr lang="zh-CN" altLang="zh-CN" sz="2400" b="1" dirty="0"/>
              <a:t>内容难免有不当或错误之处。若相关内容与国家税收</a:t>
            </a:r>
            <a:r>
              <a:rPr lang="zh-CN" altLang="zh-CN" sz="2400" b="1" dirty="0" smtClean="0"/>
              <a:t>法律</a:t>
            </a:r>
            <a:r>
              <a:rPr lang="zh-CN" altLang="en-US" sz="2400" b="1" dirty="0" smtClean="0"/>
              <a:t>法规</a:t>
            </a:r>
            <a:r>
              <a:rPr lang="zh-CN" altLang="zh-CN" sz="2400" b="1" dirty="0" smtClean="0"/>
              <a:t>有</a:t>
            </a:r>
            <a:r>
              <a:rPr lang="zh-CN" altLang="en-US" sz="2400" b="1" dirty="0" smtClean="0"/>
              <a:t>不一致</a:t>
            </a:r>
            <a:r>
              <a:rPr lang="zh-CN" altLang="zh-CN" sz="2400" b="1" dirty="0" smtClean="0"/>
              <a:t>的</a:t>
            </a:r>
            <a:r>
              <a:rPr lang="zh-CN" altLang="zh-CN" sz="2400" b="1" dirty="0"/>
              <a:t>地方，以正式法律法规文件为准。</a:t>
            </a:r>
            <a:endParaRPr lang="zh-CN" altLang="en-US" sz="2400" dirty="0" smtClean="0">
              <a:solidFill>
                <a:srgbClr val="FFFF00"/>
              </a:solidFill>
            </a:endParaRPr>
          </a:p>
        </p:txBody>
      </p:sp>
      <p:sp>
        <p:nvSpPr>
          <p:cNvPr id="13" name="CaixaDeTexto 2"/>
          <p:cNvSpPr txBox="1">
            <a:spLocks noChangeArrowheads="1"/>
          </p:cNvSpPr>
          <p:nvPr/>
        </p:nvSpPr>
        <p:spPr bwMode="auto">
          <a:xfrm>
            <a:off x="534988" y="358832"/>
            <a:ext cx="3886010"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zh-CN" sz="2800" b="1" dirty="0">
                <a:latin typeface="微软雅黑" pitchFamily="34" charset="-122"/>
                <a:ea typeface="微软雅黑" pitchFamily="34" charset="-122"/>
              </a:rPr>
              <a:t>特别说明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218336748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4134177"/>
          </a:xfrm>
          <a:prstGeom prst="rect">
            <a:avLst/>
          </a:prstGeom>
        </p:spPr>
      </p:pic>
      <p:sp>
        <p:nvSpPr>
          <p:cNvPr id="23" name="Rectangle 2"/>
          <p:cNvSpPr>
            <a:spLocks noGrp="1" noChangeArrowheads="1"/>
          </p:cNvSpPr>
          <p:nvPr/>
        </p:nvSpPr>
        <p:spPr bwMode="auto">
          <a:xfrm>
            <a:off x="2356305" y="3209345"/>
            <a:ext cx="4576762"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eaLnBrk="1" latinLnBrk="1" hangingPunct="1">
              <a:lnSpc>
                <a:spcPct val="75000"/>
              </a:lnSpc>
            </a:pPr>
            <a:r>
              <a:rPr lang="en-US" altLang="ko-KR" sz="5000" b="1" dirty="0">
                <a:solidFill>
                  <a:schemeClr val="bg1"/>
                </a:solidFill>
                <a:ea typeface="HY헤드라인M" pitchFamily="18" charset="-127"/>
              </a:rPr>
              <a:t>THANK </a:t>
            </a:r>
            <a:r>
              <a:rPr lang="en-US" altLang="ko-KR" sz="5000" b="1" dirty="0">
                <a:solidFill>
                  <a:srgbClr val="FF6600"/>
                </a:solidFill>
                <a:ea typeface="HY헤드라인M" pitchFamily="18" charset="-127"/>
              </a:rPr>
              <a:t>YOU</a:t>
            </a:r>
            <a:endParaRPr lang="en-US" altLang="ko-KR" sz="5000" b="1" dirty="0">
              <a:solidFill>
                <a:srgbClr val="FF6600"/>
              </a:solidFill>
              <a:cs typeface="Arial" pitchFamily="34"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1468701" y="91812"/>
            <a:ext cx="49213" cy="1929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360893"/>
            <a:ext cx="9144000" cy="4404283"/>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endParaRPr lang="en-US" altLang="zh-CN" sz="2000" dirty="0" smtClean="0"/>
          </a:p>
          <a:p>
            <a:pPr marL="342900" indent="-342900">
              <a:lnSpc>
                <a:spcPct val="150000"/>
              </a:lnSpc>
              <a:buClr>
                <a:srgbClr val="FFFF00"/>
              </a:buClr>
              <a:buFont typeface="Wingdings" pitchFamily="2" charset="2"/>
              <a:buChar char="n"/>
            </a:pPr>
            <a:r>
              <a:rPr lang="zh-CN" altLang="en-US" sz="2000" dirty="0" smtClean="0"/>
              <a:t>自</a:t>
            </a:r>
            <a:r>
              <a:rPr lang="en-US" altLang="zh-CN" sz="2000" dirty="0"/>
              <a:t>2016</a:t>
            </a:r>
            <a:r>
              <a:rPr lang="zh-CN" altLang="en-US" sz="2000" dirty="0"/>
              <a:t>年</a:t>
            </a:r>
            <a:r>
              <a:rPr lang="en-US" altLang="zh-CN" sz="2000" dirty="0"/>
              <a:t>5</a:t>
            </a:r>
            <a:r>
              <a:rPr lang="zh-CN" altLang="en-US" sz="2000" dirty="0"/>
              <a:t>月</a:t>
            </a:r>
            <a:r>
              <a:rPr lang="en-US" altLang="zh-CN" sz="2000" dirty="0"/>
              <a:t>1</a:t>
            </a:r>
            <a:r>
              <a:rPr lang="zh-CN" altLang="en-US" sz="2000" dirty="0"/>
              <a:t>日起，社会团体收取的会费，免征增值税。本</a:t>
            </a:r>
            <a:r>
              <a:rPr lang="zh-CN" altLang="en-US" sz="2000" dirty="0" smtClean="0"/>
              <a:t>通</a:t>
            </a:r>
            <a:r>
              <a:rPr lang="zh-CN" altLang="en-US" sz="2000" dirty="0"/>
              <a:t>知</a:t>
            </a:r>
            <a:r>
              <a:rPr lang="zh-CN" altLang="en-US" sz="2000" dirty="0" smtClean="0"/>
              <a:t>下发</a:t>
            </a:r>
            <a:r>
              <a:rPr lang="zh-CN" altLang="en-US" sz="2000" dirty="0"/>
              <a:t>前已征的增值税，可抵减以后月份应缴纳的增值税，或办理退税</a:t>
            </a:r>
            <a:r>
              <a:rPr lang="zh-CN" altLang="en-US" sz="2000" dirty="0" smtClean="0"/>
              <a:t>。</a:t>
            </a:r>
            <a:endParaRPr lang="en-US" altLang="zh-CN" sz="2000" dirty="0" smtClean="0"/>
          </a:p>
          <a:p>
            <a:pPr marL="342900" indent="-342900">
              <a:lnSpc>
                <a:spcPct val="150000"/>
              </a:lnSpc>
              <a:buClr>
                <a:srgbClr val="FFFF00"/>
              </a:buClr>
              <a:buFont typeface="Wingdings" pitchFamily="2" charset="2"/>
              <a:buChar char="n"/>
            </a:pPr>
            <a:r>
              <a:rPr lang="zh-CN" altLang="en-US" sz="2000" dirty="0" smtClean="0">
                <a:solidFill>
                  <a:srgbClr val="FF0000"/>
                </a:solidFill>
              </a:rPr>
              <a:t>社会</a:t>
            </a:r>
            <a:r>
              <a:rPr lang="zh-CN" altLang="en-US" sz="2000" dirty="0">
                <a:solidFill>
                  <a:srgbClr val="FF0000"/>
                </a:solidFill>
              </a:rPr>
              <a:t>团体</a:t>
            </a:r>
            <a:r>
              <a:rPr lang="zh-CN" altLang="en-US" sz="2000" dirty="0"/>
              <a:t>，是指依照国家有关法律法规设立或登记并取得</a:t>
            </a:r>
            <a:r>
              <a:rPr lang="en-US" altLang="zh-CN" sz="2000" dirty="0"/>
              <a:t>《</a:t>
            </a:r>
            <a:r>
              <a:rPr lang="zh-CN" altLang="en-US" sz="2000" dirty="0"/>
              <a:t>社会团体法人登记证书</a:t>
            </a:r>
            <a:r>
              <a:rPr lang="en-US" altLang="zh-CN" sz="2000" dirty="0"/>
              <a:t>》</a:t>
            </a:r>
            <a:r>
              <a:rPr lang="zh-CN" altLang="en-US" sz="2000" dirty="0"/>
              <a:t>的非营利法人。</a:t>
            </a:r>
            <a:r>
              <a:rPr lang="zh-CN" altLang="en-US" sz="2000" dirty="0">
                <a:solidFill>
                  <a:srgbClr val="FF0000"/>
                </a:solidFill>
              </a:rPr>
              <a:t>会费</a:t>
            </a:r>
            <a:r>
              <a:rPr lang="zh-CN" altLang="en-US" sz="2000" dirty="0"/>
              <a:t>，是指社会团体在国家法律法规、政策许可的范围内，依照社团章程的规定，收取的个人会员、单位会员和团体会员的会费。</a:t>
            </a:r>
          </a:p>
          <a:p>
            <a:pPr marL="342900" indent="-342900">
              <a:lnSpc>
                <a:spcPct val="150000"/>
              </a:lnSpc>
              <a:buClr>
                <a:srgbClr val="FFFF00"/>
              </a:buClr>
              <a:buFont typeface="Wingdings" pitchFamily="2" charset="2"/>
              <a:buChar char="n"/>
            </a:pPr>
            <a:r>
              <a:rPr lang="zh-CN" altLang="en-US" sz="2000" dirty="0" smtClean="0"/>
              <a:t>社会</a:t>
            </a:r>
            <a:r>
              <a:rPr lang="zh-CN" altLang="en-US" sz="2000" dirty="0"/>
              <a:t>团体开展经营服务性活动取得的其他收入，一律照章缴纳增值税</a:t>
            </a:r>
            <a:r>
              <a:rPr lang="zh-CN" altLang="en-US" sz="2000" dirty="0" smtClean="0"/>
              <a:t>。</a:t>
            </a:r>
            <a:endParaRPr lang="en-US" altLang="zh-CN" sz="2000" dirty="0" smtClean="0"/>
          </a:p>
          <a:p>
            <a:pPr>
              <a:lnSpc>
                <a:spcPct val="150000"/>
              </a:lnSpc>
              <a:buClr>
                <a:srgbClr val="FFFF00"/>
              </a:buClr>
            </a:pPr>
            <a:r>
              <a:rPr lang="en-US" altLang="zh-CN" sz="1600" dirty="0" smtClean="0"/>
              <a:t>            </a:t>
            </a:r>
            <a:r>
              <a:rPr lang="en-US" altLang="zh-CN" sz="1600" dirty="0" smtClean="0">
                <a:solidFill>
                  <a:srgbClr val="FF0000"/>
                </a:solidFill>
              </a:rPr>
              <a:t>---《</a:t>
            </a:r>
            <a:r>
              <a:rPr lang="zh-CN" altLang="en-US" sz="1600" dirty="0" smtClean="0">
                <a:solidFill>
                  <a:srgbClr val="FF0000"/>
                </a:solidFill>
              </a:rPr>
              <a:t>财政部 税务总局</a:t>
            </a:r>
            <a:r>
              <a:rPr lang="zh-CN" altLang="en-US" sz="1600" dirty="0">
                <a:solidFill>
                  <a:srgbClr val="FF0000"/>
                </a:solidFill>
              </a:rPr>
              <a:t>关于租入固定资产进项税额抵扣等增值税政策的</a:t>
            </a:r>
            <a:r>
              <a:rPr lang="zh-CN" altLang="en-US" sz="1600" dirty="0" smtClean="0">
                <a:solidFill>
                  <a:srgbClr val="FF0000"/>
                </a:solidFill>
              </a:rPr>
              <a:t>通知</a:t>
            </a:r>
            <a:r>
              <a:rPr lang="en-US" altLang="zh-CN" sz="1600" dirty="0" smtClean="0">
                <a:solidFill>
                  <a:srgbClr val="FF0000"/>
                </a:solidFill>
              </a:rPr>
              <a:t>》</a:t>
            </a:r>
            <a:r>
              <a:rPr lang="zh-CN" altLang="en-US" sz="1600" dirty="0">
                <a:solidFill>
                  <a:srgbClr val="FF0000"/>
                </a:solidFill>
              </a:rPr>
              <a:t>财税</a:t>
            </a:r>
            <a:r>
              <a:rPr lang="en-US" altLang="zh-CN" sz="1600" dirty="0">
                <a:solidFill>
                  <a:srgbClr val="FF0000"/>
                </a:solidFill>
              </a:rPr>
              <a:t>〔2017〕90</a:t>
            </a:r>
            <a:r>
              <a:rPr lang="zh-CN" altLang="en-US" sz="1600" dirty="0" smtClean="0">
                <a:solidFill>
                  <a:srgbClr val="FF0000"/>
                </a:solidFill>
              </a:rPr>
              <a:t>号</a:t>
            </a:r>
            <a:endParaRPr lang="zh-CN" altLang="en-US" sz="2000" dirty="0">
              <a:solidFill>
                <a:srgbClr val="FF0000"/>
              </a:solidFill>
            </a:endParaRPr>
          </a:p>
          <a:p>
            <a:pPr>
              <a:lnSpc>
                <a:spcPct val="90000"/>
              </a:lnSpc>
            </a:pPr>
            <a:endParaRPr lang="zh-CN" altLang="en-US" dirty="0"/>
          </a:p>
        </p:txBody>
      </p:sp>
      <p:sp>
        <p:nvSpPr>
          <p:cNvPr id="13" name="CaixaDeTexto 2"/>
          <p:cNvSpPr txBox="1">
            <a:spLocks noChangeArrowheads="1"/>
          </p:cNvSpPr>
          <p:nvPr/>
        </p:nvSpPr>
        <p:spPr bwMode="auto">
          <a:xfrm>
            <a:off x="534988" y="375341"/>
            <a:ext cx="3340326" cy="53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一、增值税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38682947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tângulo 23"/>
          <p:cNvSpPr/>
          <p:nvPr/>
        </p:nvSpPr>
        <p:spPr>
          <a:xfrm rot="16200000">
            <a:off x="3730094" y="-2169582"/>
            <a:ext cx="98426" cy="6501339"/>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1891287"/>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endParaRPr lang="en-US" altLang="zh-CN" sz="2000" dirty="0" smtClean="0"/>
          </a:p>
          <a:p>
            <a:pPr marL="342900" indent="-342900">
              <a:lnSpc>
                <a:spcPct val="150000"/>
              </a:lnSpc>
              <a:buClr>
                <a:srgbClr val="FFFF00"/>
              </a:buClr>
              <a:buFont typeface="Wingdings" pitchFamily="2" charset="2"/>
              <a:buChar char="n"/>
            </a:pPr>
            <a:r>
              <a:rPr lang="zh-CN" altLang="zh-CN" sz="2000" dirty="0" smtClean="0"/>
              <a:t>根据</a:t>
            </a:r>
            <a:r>
              <a:rPr lang="zh-CN" altLang="en-US" sz="2000" dirty="0" smtClean="0"/>
              <a:t>增值税</a:t>
            </a:r>
            <a:r>
              <a:rPr lang="zh-CN" altLang="zh-CN" sz="2000" dirty="0" smtClean="0"/>
              <a:t>的</a:t>
            </a:r>
            <a:r>
              <a:rPr lang="zh-CN" altLang="zh-CN" sz="2000" dirty="0"/>
              <a:t>优惠政策连带享受。如果单位取得的</a:t>
            </a:r>
            <a:r>
              <a:rPr lang="zh-CN" altLang="zh-CN" sz="2000" dirty="0" smtClean="0"/>
              <a:t>收入</a:t>
            </a:r>
            <a:r>
              <a:rPr lang="zh-CN" altLang="en-US" sz="2000" dirty="0" smtClean="0"/>
              <a:t>免</a:t>
            </a:r>
            <a:r>
              <a:rPr lang="zh-CN" altLang="zh-CN" sz="2000" dirty="0" smtClean="0"/>
              <a:t>征增值税</a:t>
            </a:r>
            <a:r>
              <a:rPr lang="zh-CN" altLang="zh-CN" sz="2000" dirty="0"/>
              <a:t>，对应的附加税费不征</a:t>
            </a:r>
            <a:r>
              <a:rPr lang="zh-CN" altLang="zh-CN" sz="2000" dirty="0" smtClean="0"/>
              <a:t>。</a:t>
            </a:r>
            <a:endParaRPr lang="en-US" altLang="zh-CN" sz="2000" dirty="0" smtClean="0"/>
          </a:p>
          <a:p>
            <a:pPr marL="342900" indent="-342900">
              <a:lnSpc>
                <a:spcPct val="150000"/>
              </a:lnSpc>
              <a:buClr>
                <a:srgbClr val="FFFF00"/>
              </a:buClr>
              <a:buFont typeface="Wingdings" pitchFamily="2" charset="2"/>
              <a:buChar char="n"/>
            </a:pPr>
            <a:endParaRPr lang="zh-CN" altLang="en-US" sz="2000" dirty="0"/>
          </a:p>
        </p:txBody>
      </p:sp>
      <p:sp>
        <p:nvSpPr>
          <p:cNvPr id="13" name="CaixaDeTexto 2"/>
          <p:cNvSpPr txBox="1">
            <a:spLocks noChangeArrowheads="1"/>
          </p:cNvSpPr>
          <p:nvPr/>
        </p:nvSpPr>
        <p:spPr bwMode="auto">
          <a:xfrm>
            <a:off x="534987" y="358831"/>
            <a:ext cx="7023493"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二、</a:t>
            </a:r>
            <a:r>
              <a:rPr lang="zh-CN" altLang="en-US" sz="2800" b="1" dirty="0">
                <a:solidFill>
                  <a:schemeClr val="bg1">
                    <a:lumMod val="50000"/>
                  </a:schemeClr>
                </a:solidFill>
                <a:latin typeface="微软雅黑" pitchFamily="34" charset="-122"/>
                <a:ea typeface="微软雅黑" pitchFamily="34" charset="-122"/>
                <a:sym typeface="宋体" pitchFamily="2" charset="-122"/>
              </a:rPr>
              <a:t>城建</a:t>
            </a: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税、教育费附加、地方教育附加</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3480492102"/>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2836667" y="-1276154"/>
            <a:ext cx="98426" cy="4714484"/>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428004"/>
            <a:ext cx="9144000" cy="4708981"/>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smtClean="0"/>
              <a:t>《中华人民共和国房产税暂行条例》</a:t>
            </a:r>
            <a:r>
              <a:rPr lang="zh-CN" altLang="zh-CN" sz="2000" dirty="0"/>
              <a:t>第五条规定“下列房产免纳房产税：一、国家机关、</a:t>
            </a:r>
            <a:r>
              <a:rPr lang="zh-CN" altLang="zh-CN" sz="2000" dirty="0">
                <a:solidFill>
                  <a:srgbClr val="FF0000"/>
                </a:solidFill>
              </a:rPr>
              <a:t>人民团体</a:t>
            </a:r>
            <a:r>
              <a:rPr lang="zh-CN" altLang="zh-CN" sz="2000" dirty="0"/>
              <a:t>、军队</a:t>
            </a:r>
            <a:r>
              <a:rPr lang="zh-CN" altLang="zh-CN" sz="2000" dirty="0">
                <a:solidFill>
                  <a:srgbClr val="FF0000"/>
                </a:solidFill>
              </a:rPr>
              <a:t>自用</a:t>
            </a:r>
            <a:r>
              <a:rPr lang="zh-CN" altLang="zh-CN" sz="2000" dirty="0"/>
              <a:t>的房产；</a:t>
            </a:r>
            <a:r>
              <a:rPr lang="en-US" altLang="zh-CN" sz="2000" dirty="0"/>
              <a:t>……</a:t>
            </a:r>
            <a:r>
              <a:rPr lang="zh-CN" altLang="zh-CN" sz="2000" dirty="0" smtClean="0"/>
              <a:t>”</a:t>
            </a:r>
            <a:endParaRPr lang="en-US" altLang="zh-CN" sz="2000" dirty="0" smtClean="0"/>
          </a:p>
          <a:p>
            <a:pPr marL="342900" indent="-342900">
              <a:lnSpc>
                <a:spcPct val="150000"/>
              </a:lnSpc>
              <a:buClr>
                <a:srgbClr val="FFFF00"/>
              </a:buClr>
              <a:buFont typeface="Wingdings" pitchFamily="2" charset="2"/>
              <a:buChar char="n"/>
            </a:pPr>
            <a:r>
              <a:rPr lang="zh-CN" altLang="en-US" sz="2000" dirty="0" smtClean="0"/>
              <a:t>根据</a:t>
            </a:r>
            <a:r>
              <a:rPr lang="zh-CN" altLang="zh-CN" sz="2000" dirty="0" smtClean="0"/>
              <a:t>《财政部</a:t>
            </a:r>
            <a:r>
              <a:rPr lang="en-US" altLang="zh-CN" sz="2000" dirty="0"/>
              <a:t> </a:t>
            </a:r>
            <a:r>
              <a:rPr lang="zh-CN" altLang="zh-CN" sz="2000" dirty="0" smtClean="0"/>
              <a:t>国家税务总局关于房产税若干具体问题的解释和暂行规定》</a:t>
            </a:r>
            <a:r>
              <a:rPr lang="en-US" altLang="zh-CN" sz="2000" dirty="0" smtClean="0"/>
              <a:t> </a:t>
            </a:r>
            <a:r>
              <a:rPr lang="zh-CN" altLang="zh-CN" sz="2000" dirty="0" smtClean="0"/>
              <a:t>（</a:t>
            </a:r>
            <a:r>
              <a:rPr lang="zh-CN" altLang="zh-CN" sz="2000" dirty="0"/>
              <a:t>财税地字</a:t>
            </a:r>
            <a:r>
              <a:rPr lang="en-US" altLang="zh-CN" sz="2000" dirty="0"/>
              <a:t>[1986]8</a:t>
            </a:r>
            <a:r>
              <a:rPr lang="zh-CN" altLang="zh-CN" sz="2000" dirty="0"/>
              <a:t>号文件）的解释，</a:t>
            </a:r>
            <a:r>
              <a:rPr lang="zh-CN" altLang="zh-CN" sz="2000" dirty="0">
                <a:solidFill>
                  <a:srgbClr val="FF0000"/>
                </a:solidFill>
              </a:rPr>
              <a:t>人民团体</a:t>
            </a:r>
            <a:r>
              <a:rPr lang="zh-CN" altLang="zh-CN" sz="2000" dirty="0"/>
              <a:t>是指国务院授权的政府设立或</a:t>
            </a:r>
            <a:r>
              <a:rPr lang="zh-CN" altLang="zh-CN" sz="2000" dirty="0" smtClean="0"/>
              <a:t>登记备案</a:t>
            </a:r>
            <a:r>
              <a:rPr lang="zh-CN" altLang="zh-CN" sz="2000" dirty="0"/>
              <a:t>并由国家拨付行政事业费的各种社会团体。所以，按照《社会团体管理条例》登记的社会团体</a:t>
            </a:r>
            <a:r>
              <a:rPr lang="zh-CN" altLang="zh-CN" sz="2000" dirty="0" smtClean="0"/>
              <a:t>，</a:t>
            </a:r>
            <a:r>
              <a:rPr lang="zh-CN" altLang="en-US" sz="2000" dirty="0" smtClean="0"/>
              <a:t>很</a:t>
            </a:r>
            <a:r>
              <a:rPr lang="zh-CN" altLang="zh-CN" sz="2000" dirty="0" smtClean="0"/>
              <a:t>多</a:t>
            </a:r>
            <a:r>
              <a:rPr lang="zh-CN" altLang="zh-CN" sz="2000" dirty="0"/>
              <a:t>不能界定为“人民团体”，其自有并自用的房产不能享受房产税减免政策</a:t>
            </a:r>
            <a:r>
              <a:rPr lang="zh-CN" altLang="zh-CN" sz="2000" dirty="0" smtClean="0"/>
              <a:t>。</a:t>
            </a:r>
            <a:endParaRPr lang="en-US" altLang="zh-CN" sz="2000" dirty="0" smtClean="0"/>
          </a:p>
          <a:p>
            <a:pPr marL="342900" indent="-342900">
              <a:lnSpc>
                <a:spcPct val="150000"/>
              </a:lnSpc>
              <a:buClr>
                <a:srgbClr val="FFFF00"/>
              </a:buClr>
              <a:buFont typeface="Wingdings" pitchFamily="2" charset="2"/>
              <a:buChar char="n"/>
            </a:pPr>
            <a:r>
              <a:rPr lang="zh-CN" altLang="zh-CN" sz="2000" dirty="0" smtClean="0"/>
              <a:t>《中华人民共和国城镇土地使用税暂行条例》</a:t>
            </a:r>
            <a:r>
              <a:rPr lang="zh-CN" altLang="zh-CN" sz="2000" dirty="0"/>
              <a:t>第六条规定“下列土地免缴土地使用税：一、国家机关、</a:t>
            </a:r>
            <a:r>
              <a:rPr lang="zh-CN" altLang="zh-CN" sz="2000" dirty="0">
                <a:solidFill>
                  <a:srgbClr val="FF0000"/>
                </a:solidFill>
              </a:rPr>
              <a:t>人民团体</a:t>
            </a:r>
            <a:r>
              <a:rPr lang="zh-CN" altLang="zh-CN" sz="2000" dirty="0"/>
              <a:t>、军队</a:t>
            </a:r>
            <a:r>
              <a:rPr lang="zh-CN" altLang="zh-CN" sz="2000" dirty="0">
                <a:solidFill>
                  <a:srgbClr val="FF0000"/>
                </a:solidFill>
              </a:rPr>
              <a:t>自用</a:t>
            </a:r>
            <a:r>
              <a:rPr lang="zh-CN" altLang="zh-CN" sz="2000" dirty="0" smtClean="0"/>
              <a:t>的</a:t>
            </a:r>
            <a:r>
              <a:rPr lang="zh-CN" altLang="en-US" sz="2000" dirty="0"/>
              <a:t>土地</a:t>
            </a:r>
            <a:r>
              <a:rPr lang="zh-CN" altLang="zh-CN" sz="2000" dirty="0" smtClean="0"/>
              <a:t>；</a:t>
            </a:r>
            <a:r>
              <a:rPr lang="en-US" altLang="zh-CN" sz="2000" dirty="0"/>
              <a:t>……</a:t>
            </a:r>
            <a:r>
              <a:rPr lang="zh-CN" altLang="zh-CN" sz="2000" dirty="0"/>
              <a:t>”</a:t>
            </a:r>
            <a:r>
              <a:rPr lang="zh-CN" altLang="zh-CN" sz="2000" dirty="0" smtClean="0"/>
              <a:t>。</a:t>
            </a:r>
            <a:r>
              <a:rPr lang="zh-CN" altLang="zh-CN" sz="2000" dirty="0"/>
              <a:t>道理与房产税一样</a:t>
            </a:r>
            <a:r>
              <a:rPr lang="zh-CN" altLang="zh-CN" sz="2000" dirty="0" smtClean="0"/>
              <a:t>。</a:t>
            </a:r>
            <a:endParaRPr lang="en-US" altLang="zh-CN" sz="2000" dirty="0" smtClean="0"/>
          </a:p>
        </p:txBody>
      </p:sp>
      <p:sp>
        <p:nvSpPr>
          <p:cNvPr id="13" name="CaixaDeTexto 2"/>
          <p:cNvSpPr txBox="1">
            <a:spLocks noChangeArrowheads="1"/>
          </p:cNvSpPr>
          <p:nvPr/>
        </p:nvSpPr>
        <p:spPr bwMode="auto">
          <a:xfrm>
            <a:off x="534987" y="358831"/>
            <a:ext cx="5060469"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三、房产税、城镇土地使用税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348049210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2308160" y="-747648"/>
            <a:ext cx="98426" cy="3657471"/>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637729"/>
            <a:ext cx="9144000" cy="1938992"/>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smtClean="0"/>
              <a:t>《中华人民共和国契税暂行条例》</a:t>
            </a:r>
            <a:r>
              <a:rPr lang="zh-CN" altLang="zh-CN" sz="2000" dirty="0"/>
              <a:t>第六条规定：“有下列情形之一的，减征或者免征契税：（一）国家机关、事业单位、</a:t>
            </a:r>
            <a:r>
              <a:rPr lang="zh-CN" altLang="zh-CN" sz="2000" dirty="0">
                <a:solidFill>
                  <a:srgbClr val="FF0000"/>
                </a:solidFill>
              </a:rPr>
              <a:t>社会团体</a:t>
            </a:r>
            <a:r>
              <a:rPr lang="zh-CN" altLang="zh-CN" sz="2000" dirty="0"/>
              <a:t>、军事单位承受土地、房屋用于办公、教学、医疗、科研和军事设施的，免征；</a:t>
            </a:r>
            <a:r>
              <a:rPr lang="en-US" altLang="zh-CN" sz="2000" dirty="0"/>
              <a:t> …….</a:t>
            </a:r>
            <a:r>
              <a:rPr lang="zh-CN" altLang="zh-CN" sz="2000" dirty="0"/>
              <a:t>”。这里直接写明了是社会团体，符合规定用途的房产土地，免征契税。</a:t>
            </a:r>
            <a:r>
              <a:rPr lang="zh-CN" altLang="en-US" sz="2000" dirty="0" smtClean="0">
                <a:solidFill>
                  <a:srgbClr val="FFFF00"/>
                </a:solidFill>
              </a:rPr>
              <a:t>         </a:t>
            </a:r>
          </a:p>
        </p:txBody>
      </p:sp>
      <p:sp>
        <p:nvSpPr>
          <p:cNvPr id="13" name="CaixaDeTexto 2"/>
          <p:cNvSpPr txBox="1">
            <a:spLocks noChangeArrowheads="1"/>
          </p:cNvSpPr>
          <p:nvPr/>
        </p:nvSpPr>
        <p:spPr bwMode="auto">
          <a:xfrm>
            <a:off x="534988" y="358831"/>
            <a:ext cx="3886010"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solidFill>
                  <a:schemeClr val="bg1">
                    <a:lumMod val="50000"/>
                  </a:schemeClr>
                </a:solidFill>
                <a:latin typeface="微软雅黑" pitchFamily="34" charset="-122"/>
                <a:ea typeface="微软雅黑" pitchFamily="34" charset="-122"/>
                <a:sym typeface="宋体" pitchFamily="2" charset="-122"/>
              </a:rPr>
              <a:t>四、契税</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348049210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23"/>
          <p:cNvSpPr/>
          <p:nvPr/>
        </p:nvSpPr>
        <p:spPr>
          <a:xfrm rot="16200000">
            <a:off x="1986370" y="-422365"/>
            <a:ext cx="45720" cy="2961185"/>
          </a:xfrm>
          <a:prstGeom prst="rect">
            <a:avLst/>
          </a:prstGeom>
          <a:solidFill>
            <a:srgbClr val="5EAD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buFontTx/>
              <a:buNone/>
              <a:defRPr/>
            </a:pPr>
            <a:endParaRPr lang="pt-PT">
              <a:sym typeface="+mn-ea"/>
            </a:endParaRPr>
          </a:p>
        </p:txBody>
      </p:sp>
      <p:sp>
        <p:nvSpPr>
          <p:cNvPr id="5" name="矩形 4"/>
          <p:cNvSpPr/>
          <p:nvPr/>
        </p:nvSpPr>
        <p:spPr>
          <a:xfrm>
            <a:off x="0" y="1520283"/>
            <a:ext cx="9144000" cy="1886286"/>
          </a:xfrm>
          <a:prstGeom prst="rect">
            <a:avLst/>
          </a:prstGeom>
          <a:solidFill>
            <a:schemeClr val="accent1">
              <a:lumMod val="75000"/>
            </a:schemeClr>
          </a:solidFill>
          <a:ln>
            <a:solidFill>
              <a:schemeClr val="tx2"/>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342900" indent="-342900">
              <a:lnSpc>
                <a:spcPct val="150000"/>
              </a:lnSpc>
              <a:buClr>
                <a:srgbClr val="FFFF00"/>
              </a:buClr>
              <a:buFont typeface="Wingdings" pitchFamily="2" charset="2"/>
              <a:buChar char="n"/>
            </a:pPr>
            <a:r>
              <a:rPr lang="zh-CN" altLang="zh-CN" sz="2000" dirty="0" smtClean="0"/>
              <a:t>根据</a:t>
            </a:r>
            <a:r>
              <a:rPr lang="zh-CN" altLang="zh-CN" sz="2000" dirty="0"/>
              <a:t>《民办非企业单位登记管理暂行条例》（国务院令</a:t>
            </a:r>
            <a:r>
              <a:rPr lang="en-US" altLang="zh-CN" sz="2000" dirty="0"/>
              <a:t>[1998]</a:t>
            </a:r>
            <a:r>
              <a:rPr lang="zh-CN" altLang="zh-CN" sz="2000" dirty="0"/>
              <a:t>第</a:t>
            </a:r>
            <a:r>
              <a:rPr lang="en-US" altLang="zh-CN" sz="2000" dirty="0"/>
              <a:t>251</a:t>
            </a:r>
            <a:r>
              <a:rPr lang="zh-CN" altLang="zh-CN" sz="2000" dirty="0"/>
              <a:t>号）相关规定，民办非企业单位是指企业事业单位、社会团体和其他社会力量以及公民个人利用非国有资产举办的，从事非营利性社会服务活动的社会组织。民办非企业单位不得从事营利性经营活动</a:t>
            </a:r>
            <a:r>
              <a:rPr lang="zh-CN" altLang="zh-CN" sz="2000" dirty="0" smtClean="0"/>
              <a:t>。</a:t>
            </a:r>
            <a:endParaRPr lang="en-US" altLang="zh-CN" sz="2000" dirty="0" smtClean="0"/>
          </a:p>
        </p:txBody>
      </p:sp>
      <p:sp>
        <p:nvSpPr>
          <p:cNvPr id="13" name="CaixaDeTexto 2"/>
          <p:cNvSpPr txBox="1">
            <a:spLocks noChangeArrowheads="1"/>
          </p:cNvSpPr>
          <p:nvPr/>
        </p:nvSpPr>
        <p:spPr bwMode="auto">
          <a:xfrm>
            <a:off x="534988" y="358831"/>
            <a:ext cx="3340326"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MS PGothic" pitchFamily="34" charset="-128"/>
              </a:defRPr>
            </a:lvl9pPr>
          </a:lstStyle>
          <a:p>
            <a:pPr>
              <a:lnSpc>
                <a:spcPct val="110000"/>
              </a:lnSpc>
            </a:pPr>
            <a:r>
              <a:rPr lang="zh-CN" altLang="en-US" sz="2800" b="1" dirty="0" smtClean="0">
                <a:latin typeface="微软雅黑" pitchFamily="34" charset="-122"/>
                <a:ea typeface="微软雅黑" pitchFamily="34" charset="-122"/>
              </a:rPr>
              <a:t>民办非企业</a:t>
            </a:r>
            <a:r>
              <a:rPr lang="zh-CN" altLang="zh-CN" sz="2800" b="1" dirty="0" smtClean="0">
                <a:latin typeface="微软雅黑" pitchFamily="34" charset="-122"/>
                <a:ea typeface="微软雅黑" pitchFamily="34" charset="-122"/>
              </a:rPr>
              <a:t>的</a:t>
            </a:r>
            <a:r>
              <a:rPr lang="zh-CN" altLang="zh-CN" sz="2800" b="1" dirty="0">
                <a:latin typeface="微软雅黑" pitchFamily="34" charset="-122"/>
                <a:ea typeface="微软雅黑" pitchFamily="34" charset="-122"/>
              </a:rPr>
              <a:t>定义</a:t>
            </a:r>
            <a:endParaRPr lang="zh-CN" altLang="zh-CN" sz="2800" b="1" dirty="0">
              <a:solidFill>
                <a:schemeClr val="bg1">
                  <a:lumMod val="50000"/>
                </a:schemeClr>
              </a:solidFill>
              <a:latin typeface="微软雅黑" pitchFamily="34" charset="-122"/>
              <a:ea typeface="微软雅黑" pitchFamily="34" charset="-122"/>
              <a:sym typeface="宋体" pitchFamily="2" charset="-122"/>
            </a:endParaRPr>
          </a:p>
        </p:txBody>
      </p:sp>
    </p:spTree>
    <p:extLst>
      <p:ext uri="{BB962C8B-B14F-4D97-AF65-F5344CB8AC3E}">
        <p14:creationId xmlns:p14="http://schemas.microsoft.com/office/powerpoint/2010/main" val="156746020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6370</TotalTime>
  <Words>3549</Words>
  <Application>Microsoft Office PowerPoint</Application>
  <PresentationFormat>全屏显示(4:3)</PresentationFormat>
  <Paragraphs>206</Paragraphs>
  <Slides>42</Slides>
  <Notes>35</Notes>
  <HiddenSlides>0</HiddenSlides>
  <MMClips>0</MMClips>
  <ScaleCrop>false</ScaleCrop>
  <HeadingPairs>
    <vt:vector size="6" baseType="variant">
      <vt:variant>
        <vt:lpstr>已用的字体</vt:lpstr>
      </vt:variant>
      <vt:variant>
        <vt:i4>9</vt:i4>
      </vt:variant>
      <vt:variant>
        <vt:lpstr>主题</vt:lpstr>
      </vt:variant>
      <vt:variant>
        <vt:i4>3</vt:i4>
      </vt:variant>
      <vt:variant>
        <vt:lpstr>幻灯片标题</vt:lpstr>
      </vt:variant>
      <vt:variant>
        <vt:i4>42</vt:i4>
      </vt:variant>
    </vt:vector>
  </HeadingPairs>
  <TitlesOfParts>
    <vt:vector size="54" baseType="lpstr">
      <vt:lpstr>HY헤드라인M</vt:lpstr>
      <vt:lpstr>MS PGothic</vt:lpstr>
      <vt:lpstr>宋体</vt:lpstr>
      <vt:lpstr>微软雅黑</vt:lpstr>
      <vt:lpstr>Arial</vt:lpstr>
      <vt:lpstr>Arial Black</vt:lpstr>
      <vt:lpstr>Calibri</vt:lpstr>
      <vt:lpstr>Calibri Light</vt:lpstr>
      <vt:lpstr>Wingdings</vt:lpstr>
      <vt:lpstr>Tema do Office</vt:lpstr>
      <vt:lpstr>自定义设计方案</vt:lpstr>
      <vt:lpstr>1_Tema do Office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SOAP</dc:creator>
  <cp:lastModifiedBy>China</cp:lastModifiedBy>
  <cp:revision>967</cp:revision>
  <dcterms:created xsi:type="dcterms:W3CDTF">2017-07-03T12:47:24Z</dcterms:created>
  <dcterms:modified xsi:type="dcterms:W3CDTF">2018-11-07T15:59:54Z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2052-10.1.0.6554</vt:lpwstr>
  </property>
</Properties>
</file>